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5"/>
  </p:sldMasterIdLst>
  <p:notesMasterIdLst>
    <p:notesMasterId r:id="rId76"/>
  </p:notesMasterIdLst>
  <p:handoutMasterIdLst>
    <p:handoutMasterId r:id="rId77"/>
  </p:handoutMasterIdLst>
  <p:sldIdLst>
    <p:sldId id="362" r:id="rId6"/>
    <p:sldId id="538" r:id="rId7"/>
    <p:sldId id="540" r:id="rId8"/>
    <p:sldId id="522" r:id="rId9"/>
    <p:sldId id="485" r:id="rId10"/>
    <p:sldId id="541" r:id="rId11"/>
    <p:sldId id="373" r:id="rId12"/>
    <p:sldId id="542" r:id="rId13"/>
    <p:sldId id="378" r:id="rId14"/>
    <p:sldId id="513" r:id="rId15"/>
    <p:sldId id="380" r:id="rId16"/>
    <p:sldId id="381" r:id="rId17"/>
    <p:sldId id="382" r:id="rId18"/>
    <p:sldId id="488" r:id="rId19"/>
    <p:sldId id="459" r:id="rId20"/>
    <p:sldId id="543" r:id="rId21"/>
    <p:sldId id="386" r:id="rId22"/>
    <p:sldId id="388" r:id="rId23"/>
    <p:sldId id="389" r:id="rId24"/>
    <p:sldId id="463" r:id="rId25"/>
    <p:sldId id="544" r:id="rId26"/>
    <p:sldId id="392" r:id="rId27"/>
    <p:sldId id="394" r:id="rId28"/>
    <p:sldId id="395" r:id="rId29"/>
    <p:sldId id="464" r:id="rId30"/>
    <p:sldId id="545" r:id="rId31"/>
    <p:sldId id="398" r:id="rId32"/>
    <p:sldId id="400" r:id="rId33"/>
    <p:sldId id="401" r:id="rId34"/>
    <p:sldId id="465" r:id="rId35"/>
    <p:sldId id="549" r:id="rId36"/>
    <p:sldId id="404" r:id="rId37"/>
    <p:sldId id="406" r:id="rId38"/>
    <p:sldId id="407" r:id="rId39"/>
    <p:sldId id="466" r:id="rId40"/>
    <p:sldId id="548" r:id="rId41"/>
    <p:sldId id="410" r:id="rId42"/>
    <p:sldId id="499" r:id="rId43"/>
    <p:sldId id="550" r:id="rId44"/>
    <p:sldId id="521" r:id="rId45"/>
    <p:sldId id="520" r:id="rId46"/>
    <p:sldId id="519" r:id="rId47"/>
    <p:sldId id="552" r:id="rId48"/>
    <p:sldId id="417" r:id="rId49"/>
    <p:sldId id="503" r:id="rId50"/>
    <p:sldId id="498" r:id="rId51"/>
    <p:sldId id="535" r:id="rId52"/>
    <p:sldId id="514" r:id="rId53"/>
    <p:sldId id="559" r:id="rId54"/>
    <p:sldId id="553" r:id="rId55"/>
    <p:sldId id="554" r:id="rId56"/>
    <p:sldId id="555" r:id="rId57"/>
    <p:sldId id="556" r:id="rId58"/>
    <p:sldId id="557" r:id="rId59"/>
    <p:sldId id="558" r:id="rId60"/>
    <p:sldId id="560" r:id="rId61"/>
    <p:sldId id="500" r:id="rId62"/>
    <p:sldId id="561" r:id="rId63"/>
    <p:sldId id="562" r:id="rId64"/>
    <p:sldId id="563" r:id="rId65"/>
    <p:sldId id="474" r:id="rId66"/>
    <p:sldId id="502" r:id="rId67"/>
    <p:sldId id="516" r:id="rId68"/>
    <p:sldId id="539" r:id="rId69"/>
    <p:sldId id="537" r:id="rId70"/>
    <p:sldId id="524" r:id="rId71"/>
    <p:sldId id="525" r:id="rId72"/>
    <p:sldId id="526" r:id="rId73"/>
    <p:sldId id="527" r:id="rId74"/>
    <p:sldId id="528" r:id="rId75"/>
  </p:sldIdLst>
  <p:sldSz cx="9144000" cy="6858000" type="screen4x3"/>
  <p:notesSz cx="6985000" cy="9283700"/>
  <p:defaultTex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841">
          <p15:clr>
            <a:srgbClr val="A4A3A4"/>
          </p15:clr>
        </p15:guide>
        <p15:guide id="2" orient="horz" pos="4008">
          <p15:clr>
            <a:srgbClr val="A4A3A4"/>
          </p15:clr>
        </p15:guide>
        <p15:guide id="3" orient="horz">
          <p15:clr>
            <a:srgbClr val="A4A3A4"/>
          </p15:clr>
        </p15:guide>
        <p15:guide id="4" pos="242">
          <p15:clr>
            <a:srgbClr val="A4A3A4"/>
          </p15:clr>
        </p15:guide>
        <p15:guide id="5" pos="5524">
          <p15:clr>
            <a:srgbClr val="A4A3A4"/>
          </p15:clr>
        </p15:guide>
      </p15:sldGuideLst>
    </p:ext>
    <p:ext uri="{2D200454-40CA-4A62-9FC3-DE9A4176ACB9}">
      <p15:notesGuideLst xmlns:p15="http://schemas.microsoft.com/office/powerpoint/2012/main">
        <p15:guide id="1" orient="horz" pos="2924" userDrawn="1">
          <p15:clr>
            <a:srgbClr val="A4A3A4"/>
          </p15:clr>
        </p15:guide>
        <p15:guide id="2" pos="220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E22300"/>
    <a:srgbClr val="FFAA00"/>
    <a:srgbClr val="FF9900"/>
    <a:srgbClr val="000066"/>
    <a:srgbClr val="5A5A5A"/>
    <a:srgbClr val="0080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89" autoAdjust="0"/>
    <p:restoredTop sz="64207" autoAdjust="0"/>
  </p:normalViewPr>
  <p:slideViewPr>
    <p:cSldViewPr snapToGrid="0">
      <p:cViewPr varScale="1">
        <p:scale>
          <a:sx n="51" d="100"/>
          <a:sy n="51" d="100"/>
        </p:scale>
        <p:origin x="2154" y="66"/>
      </p:cViewPr>
      <p:guideLst>
        <p:guide orient="horz" pos="841"/>
        <p:guide orient="horz" pos="4008"/>
        <p:guide orient="horz"/>
        <p:guide pos="242"/>
        <p:guide pos="55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27042"/>
    </p:cViewPr>
  </p:sorterViewPr>
  <p:notesViewPr>
    <p:cSldViewPr snapToGrid="0">
      <p:cViewPr>
        <p:scale>
          <a:sx n="50" d="100"/>
          <a:sy n="50" d="100"/>
        </p:scale>
        <p:origin x="-1182" y="288"/>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56.xml"/><Relationship Id="rId82"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INI, RYAN A Lt Col USAF AETC EAKER CENTER/LDC-SC" userId="S::ryan.natalini@hqau.af.edu::7fd07a4d-0cb4-4f21-9d1e-0681a173b6e1" providerId="AD" clId="Web-{1DAD9A41-7724-4F1D-8CF9-318E8CD38423}"/>
    <pc:docChg chg="modSld sldOrd">
      <pc:chgData name="NATALINI, RYAN A Lt Col USAF AETC EAKER CENTER/LDC-SC" userId="S::ryan.natalini@hqau.af.edu::7fd07a4d-0cb4-4f21-9d1e-0681a173b6e1" providerId="AD" clId="Web-{1DAD9A41-7724-4F1D-8CF9-318E8CD38423}" dt="2019-12-04T14:28:59.898" v="7"/>
      <pc:docMkLst>
        <pc:docMk/>
      </pc:docMkLst>
      <pc:sldChg chg="ord">
        <pc:chgData name="NATALINI, RYAN A Lt Col USAF AETC EAKER CENTER/LDC-SC" userId="S::ryan.natalini@hqau.af.edu::7fd07a4d-0cb4-4f21-9d1e-0681a173b6e1" providerId="AD" clId="Web-{1DAD9A41-7724-4F1D-8CF9-318E8CD38423}" dt="2019-12-04T14:11:19.939" v="2"/>
        <pc:sldMkLst>
          <pc:docMk/>
          <pc:sldMk cId="0" sldId="459"/>
        </pc:sldMkLst>
      </pc:sldChg>
      <pc:sldChg chg="ord">
        <pc:chgData name="NATALINI, RYAN A Lt Col USAF AETC EAKER CENTER/LDC-SC" userId="S::ryan.natalini@hqau.af.edu::7fd07a4d-0cb4-4f21-9d1e-0681a173b6e1" providerId="AD" clId="Web-{1DAD9A41-7724-4F1D-8CF9-318E8CD38423}" dt="2019-12-04T14:11:16.783" v="1"/>
        <pc:sldMkLst>
          <pc:docMk/>
          <pc:sldMk cId="0" sldId="463"/>
        </pc:sldMkLst>
      </pc:sldChg>
      <pc:sldChg chg="ord">
        <pc:chgData name="NATALINI, RYAN A Lt Col USAF AETC EAKER CENTER/LDC-SC" userId="S::ryan.natalini@hqau.af.edu::7fd07a4d-0cb4-4f21-9d1e-0681a173b6e1" providerId="AD" clId="Web-{1DAD9A41-7724-4F1D-8CF9-318E8CD38423}" dt="2019-12-04T14:11:00.142" v="0"/>
        <pc:sldMkLst>
          <pc:docMk/>
          <pc:sldMk cId="0" sldId="464"/>
        </pc:sldMkLst>
      </pc:sldChg>
      <pc:sldChg chg="ord">
        <pc:chgData name="NATALINI, RYAN A Lt Col USAF AETC EAKER CENTER/LDC-SC" userId="S::ryan.natalini@hqau.af.edu::7fd07a4d-0cb4-4f21-9d1e-0681a173b6e1" providerId="AD" clId="Web-{1DAD9A41-7724-4F1D-8CF9-318E8CD38423}" dt="2019-12-04T14:11:27.095" v="3"/>
        <pc:sldMkLst>
          <pc:docMk/>
          <pc:sldMk cId="0" sldId="465"/>
        </pc:sldMkLst>
      </pc:sldChg>
      <pc:sldChg chg="ord">
        <pc:chgData name="NATALINI, RYAN A Lt Col USAF AETC EAKER CENTER/LDC-SC" userId="S::ryan.natalini@hqau.af.edu::7fd07a4d-0cb4-4f21-9d1e-0681a173b6e1" providerId="AD" clId="Web-{1DAD9A41-7724-4F1D-8CF9-318E8CD38423}" dt="2019-12-04T14:11:30.611" v="4"/>
        <pc:sldMkLst>
          <pc:docMk/>
          <pc:sldMk cId="0" sldId="466"/>
        </pc:sldMkLst>
      </pc:sldChg>
      <pc:sldChg chg="mod modShow">
        <pc:chgData name="NATALINI, RYAN A Lt Col USAF AETC EAKER CENTER/LDC-SC" userId="S::ryan.natalini@hqau.af.edu::7fd07a4d-0cb4-4f21-9d1e-0681a173b6e1" providerId="AD" clId="Web-{1DAD9A41-7724-4F1D-8CF9-318E8CD38423}" dt="2019-12-04T14:13:18.737" v="5"/>
        <pc:sldMkLst>
          <pc:docMk/>
          <pc:sldMk cId="0" sldId="474"/>
        </pc:sldMkLst>
      </pc:sldChg>
      <pc:sldChg chg="ord">
        <pc:chgData name="NATALINI, RYAN A Lt Col USAF AETC EAKER CENTER/LDC-SC" userId="S::ryan.natalini@hqau.af.edu::7fd07a4d-0cb4-4f21-9d1e-0681a173b6e1" providerId="AD" clId="Web-{1DAD9A41-7724-4F1D-8CF9-318E8CD38423}" dt="2019-12-04T14:28:59.898" v="7"/>
        <pc:sldMkLst>
          <pc:docMk/>
          <pc:sldMk cId="2464611454" sldId="543"/>
        </pc:sldMkLst>
      </pc:sldChg>
    </pc:docChg>
  </pc:docChgLst>
  <pc:docChgLst>
    <pc:chgData name="NATALINI, RYAN A Lt Col USAF AETC EAKER CENTER/LDC-SC" userId="7fd07a4d-0cb4-4f21-9d1e-0681a173b6e1" providerId="ADAL" clId="{C2F61F6A-A81B-45F0-B788-C1B7063914DC}"/>
    <pc:docChg chg="modSld">
      <pc:chgData name="NATALINI, RYAN A Lt Col USAF AETC EAKER CENTER/LDC-SC" userId="7fd07a4d-0cb4-4f21-9d1e-0681a173b6e1" providerId="ADAL" clId="{C2F61F6A-A81B-45F0-B788-C1B7063914DC}" dt="2020-01-29T14:14:01.491" v="0" actId="729"/>
      <pc:docMkLst>
        <pc:docMk/>
      </pc:docMkLst>
      <pc:sldChg chg="mod modShow">
        <pc:chgData name="NATALINI, RYAN A Lt Col USAF AETC EAKER CENTER/LDC-SC" userId="7fd07a4d-0cb4-4f21-9d1e-0681a173b6e1" providerId="ADAL" clId="{C2F61F6A-A81B-45F0-B788-C1B7063914DC}" dt="2020-01-29T14:14:01.491" v="0" actId="729"/>
        <pc:sldMkLst>
          <pc:docMk/>
          <pc:sldMk cId="0" sldId="48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1"/>
            <a:ext cx="3027137" cy="458966"/>
          </a:xfrm>
          <a:prstGeom prst="rect">
            <a:avLst/>
          </a:prstGeom>
          <a:noFill/>
          <a:ln w="12700">
            <a:noFill/>
            <a:miter lim="800000"/>
            <a:headEnd/>
            <a:tailEnd/>
          </a:ln>
          <a:effectLst/>
        </p:spPr>
        <p:txBody>
          <a:bodyPr vert="horz" wrap="square" lIns="92429" tIns="46213" rIns="92429" bIns="46213" numCol="1" anchor="t" anchorCtr="0" compatLnSpc="1">
            <a:prstTxWarp prst="textNoShape">
              <a:avLst/>
            </a:prstTxWarp>
          </a:bodyPr>
          <a:lstStyle>
            <a:lvl1pPr algn="l" defTabSz="925179">
              <a:defRPr sz="1300">
                <a:latin typeface="Arial" charset="0"/>
              </a:defRPr>
            </a:lvl1pPr>
          </a:lstStyle>
          <a:p>
            <a:pPr>
              <a:defRPr/>
            </a:pPr>
            <a:endParaRPr lang="en-US"/>
          </a:p>
        </p:txBody>
      </p:sp>
      <p:sp>
        <p:nvSpPr>
          <p:cNvPr id="82947" name="Rectangle 3"/>
          <p:cNvSpPr>
            <a:spLocks noGrp="1" noChangeArrowheads="1"/>
          </p:cNvSpPr>
          <p:nvPr>
            <p:ph type="dt" sz="quarter" idx="1"/>
          </p:nvPr>
        </p:nvSpPr>
        <p:spPr bwMode="auto">
          <a:xfrm>
            <a:off x="3957864" y="1"/>
            <a:ext cx="3027136" cy="458966"/>
          </a:xfrm>
          <a:prstGeom prst="rect">
            <a:avLst/>
          </a:prstGeom>
          <a:noFill/>
          <a:ln w="12700">
            <a:noFill/>
            <a:miter lim="800000"/>
            <a:headEnd/>
            <a:tailEnd/>
          </a:ln>
          <a:effectLst/>
        </p:spPr>
        <p:txBody>
          <a:bodyPr vert="horz" wrap="square" lIns="92429" tIns="46213" rIns="92429" bIns="46213" numCol="1" anchor="t" anchorCtr="0" compatLnSpc="1">
            <a:prstTxWarp prst="textNoShape">
              <a:avLst/>
            </a:prstTxWarp>
          </a:bodyPr>
          <a:lstStyle>
            <a:lvl1pPr algn="r" defTabSz="925179">
              <a:defRPr sz="1300">
                <a:latin typeface="Arial" charset="0"/>
              </a:defRPr>
            </a:lvl1pPr>
          </a:lstStyle>
          <a:p>
            <a:pPr>
              <a:defRPr/>
            </a:pPr>
            <a:endParaRPr lang="en-US"/>
          </a:p>
        </p:txBody>
      </p:sp>
      <p:sp>
        <p:nvSpPr>
          <p:cNvPr id="82948" name="Rectangle 4"/>
          <p:cNvSpPr>
            <a:spLocks noGrp="1" noChangeArrowheads="1"/>
          </p:cNvSpPr>
          <p:nvPr>
            <p:ph type="ftr" sz="quarter" idx="2"/>
          </p:nvPr>
        </p:nvSpPr>
        <p:spPr bwMode="auto">
          <a:xfrm>
            <a:off x="0" y="8810919"/>
            <a:ext cx="3027137" cy="460501"/>
          </a:xfrm>
          <a:prstGeom prst="rect">
            <a:avLst/>
          </a:prstGeom>
          <a:noFill/>
          <a:ln w="12700">
            <a:noFill/>
            <a:miter lim="800000"/>
            <a:headEnd/>
            <a:tailEnd/>
          </a:ln>
          <a:effectLst/>
        </p:spPr>
        <p:txBody>
          <a:bodyPr vert="horz" wrap="square" lIns="92429" tIns="46213" rIns="92429" bIns="46213" numCol="1" anchor="b" anchorCtr="0" compatLnSpc="1">
            <a:prstTxWarp prst="textNoShape">
              <a:avLst/>
            </a:prstTxWarp>
          </a:bodyPr>
          <a:lstStyle>
            <a:lvl1pPr algn="l" defTabSz="925179">
              <a:defRPr sz="1300">
                <a:latin typeface="Arial" charset="0"/>
              </a:defRPr>
            </a:lvl1pPr>
          </a:lstStyle>
          <a:p>
            <a:pPr>
              <a:defRPr/>
            </a:pPr>
            <a:endParaRPr lang="en-US"/>
          </a:p>
        </p:txBody>
      </p:sp>
      <p:sp>
        <p:nvSpPr>
          <p:cNvPr id="82949" name="Rectangle 5"/>
          <p:cNvSpPr>
            <a:spLocks noGrp="1" noChangeArrowheads="1"/>
          </p:cNvSpPr>
          <p:nvPr>
            <p:ph type="sldNum" sz="quarter" idx="3"/>
          </p:nvPr>
        </p:nvSpPr>
        <p:spPr bwMode="auto">
          <a:xfrm>
            <a:off x="3957864" y="8810919"/>
            <a:ext cx="3027136" cy="460501"/>
          </a:xfrm>
          <a:prstGeom prst="rect">
            <a:avLst/>
          </a:prstGeom>
          <a:noFill/>
          <a:ln w="12700">
            <a:noFill/>
            <a:miter lim="800000"/>
            <a:headEnd/>
            <a:tailEnd/>
          </a:ln>
          <a:effectLst/>
        </p:spPr>
        <p:txBody>
          <a:bodyPr vert="horz" wrap="square" lIns="92429" tIns="46213" rIns="92429" bIns="46213" numCol="1" anchor="b" anchorCtr="0" compatLnSpc="1">
            <a:prstTxWarp prst="textNoShape">
              <a:avLst/>
            </a:prstTxWarp>
          </a:bodyPr>
          <a:lstStyle>
            <a:lvl1pPr algn="r" defTabSz="925179">
              <a:defRPr sz="1300"/>
            </a:lvl1pPr>
          </a:lstStyle>
          <a:p>
            <a:pPr>
              <a:defRPr/>
            </a:pPr>
            <a:fld id="{996418A8-3EA9-4B26-B7D5-607583B1440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1"/>
            <a:ext cx="3027137" cy="465106"/>
          </a:xfrm>
          <a:prstGeom prst="rect">
            <a:avLst/>
          </a:prstGeom>
          <a:noFill/>
          <a:ln w="9525">
            <a:noFill/>
            <a:miter lim="800000"/>
            <a:headEnd/>
            <a:tailEnd/>
          </a:ln>
          <a:effectLst/>
        </p:spPr>
        <p:txBody>
          <a:bodyPr vert="horz" wrap="square" lIns="92429" tIns="46213" rIns="92429" bIns="46213" numCol="1" anchor="t" anchorCtr="0" compatLnSpc="1">
            <a:prstTxWarp prst="textNoShape">
              <a:avLst/>
            </a:prstTxWarp>
          </a:bodyPr>
          <a:lstStyle>
            <a:lvl1pPr algn="l" defTabSz="925179">
              <a:defRPr sz="1300">
                <a:latin typeface="Arial" charset="0"/>
              </a:defRPr>
            </a:lvl1pPr>
          </a:lstStyle>
          <a:p>
            <a:pPr>
              <a:defRPr/>
            </a:pPr>
            <a:endParaRPr lang="en-US"/>
          </a:p>
        </p:txBody>
      </p:sp>
      <p:sp>
        <p:nvSpPr>
          <p:cNvPr id="39939" name="Rectangle 3"/>
          <p:cNvSpPr>
            <a:spLocks noGrp="1" noChangeArrowheads="1"/>
          </p:cNvSpPr>
          <p:nvPr>
            <p:ph type="dt" idx="1"/>
          </p:nvPr>
        </p:nvSpPr>
        <p:spPr bwMode="auto">
          <a:xfrm>
            <a:off x="3957864" y="1"/>
            <a:ext cx="3027136" cy="465106"/>
          </a:xfrm>
          <a:prstGeom prst="rect">
            <a:avLst/>
          </a:prstGeom>
          <a:noFill/>
          <a:ln w="9525">
            <a:noFill/>
            <a:miter lim="800000"/>
            <a:headEnd/>
            <a:tailEnd/>
          </a:ln>
          <a:effectLst/>
        </p:spPr>
        <p:txBody>
          <a:bodyPr vert="horz" wrap="square" lIns="92429" tIns="46213" rIns="92429" bIns="46213" numCol="1" anchor="t" anchorCtr="0" compatLnSpc="1">
            <a:prstTxWarp prst="textNoShape">
              <a:avLst/>
            </a:prstTxWarp>
          </a:bodyPr>
          <a:lstStyle>
            <a:lvl1pPr algn="r" defTabSz="925179">
              <a:defRPr sz="1300">
                <a:latin typeface="Arial"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71575" y="695325"/>
            <a:ext cx="4641850" cy="34813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1" name="Rectangle 5"/>
          <p:cNvSpPr>
            <a:spLocks noGrp="1" noChangeArrowheads="1"/>
          </p:cNvSpPr>
          <p:nvPr>
            <p:ph type="body" sz="quarter" idx="3"/>
          </p:nvPr>
        </p:nvSpPr>
        <p:spPr bwMode="auto">
          <a:xfrm>
            <a:off x="930727" y="4410065"/>
            <a:ext cx="5123546" cy="4178279"/>
          </a:xfrm>
          <a:prstGeom prst="rect">
            <a:avLst/>
          </a:prstGeom>
          <a:noFill/>
          <a:ln w="9525">
            <a:noFill/>
            <a:miter lim="800000"/>
            <a:headEnd/>
            <a:tailEnd/>
          </a:ln>
          <a:effectLst/>
        </p:spPr>
        <p:txBody>
          <a:bodyPr vert="horz" wrap="square" lIns="92429" tIns="46213" rIns="92429" bIns="4621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942" name="Rectangle 6"/>
          <p:cNvSpPr>
            <a:spLocks noGrp="1" noChangeArrowheads="1"/>
          </p:cNvSpPr>
          <p:nvPr>
            <p:ph type="ftr" sz="quarter" idx="4"/>
          </p:nvPr>
        </p:nvSpPr>
        <p:spPr bwMode="auto">
          <a:xfrm>
            <a:off x="0" y="8818594"/>
            <a:ext cx="3027137" cy="465106"/>
          </a:xfrm>
          <a:prstGeom prst="rect">
            <a:avLst/>
          </a:prstGeom>
          <a:noFill/>
          <a:ln w="9525">
            <a:noFill/>
            <a:miter lim="800000"/>
            <a:headEnd/>
            <a:tailEnd/>
          </a:ln>
          <a:effectLst/>
        </p:spPr>
        <p:txBody>
          <a:bodyPr vert="horz" wrap="square" lIns="92429" tIns="46213" rIns="92429" bIns="46213" numCol="1" anchor="b" anchorCtr="0" compatLnSpc="1">
            <a:prstTxWarp prst="textNoShape">
              <a:avLst/>
            </a:prstTxWarp>
          </a:bodyPr>
          <a:lstStyle>
            <a:lvl1pPr algn="l" defTabSz="925179">
              <a:defRPr sz="1300">
                <a:latin typeface="Arial" charset="0"/>
              </a:defRPr>
            </a:lvl1pPr>
          </a:lstStyle>
          <a:p>
            <a:pPr>
              <a:defRPr/>
            </a:pPr>
            <a:endParaRPr lang="en-US"/>
          </a:p>
        </p:txBody>
      </p:sp>
      <p:sp>
        <p:nvSpPr>
          <p:cNvPr id="39943" name="Rectangle 7"/>
          <p:cNvSpPr>
            <a:spLocks noGrp="1" noChangeArrowheads="1"/>
          </p:cNvSpPr>
          <p:nvPr>
            <p:ph type="sldNum" sz="quarter" idx="5"/>
          </p:nvPr>
        </p:nvSpPr>
        <p:spPr bwMode="auto">
          <a:xfrm>
            <a:off x="3957864" y="8818594"/>
            <a:ext cx="3027136" cy="465106"/>
          </a:xfrm>
          <a:prstGeom prst="rect">
            <a:avLst/>
          </a:prstGeom>
          <a:noFill/>
          <a:ln w="9525">
            <a:noFill/>
            <a:miter lim="800000"/>
            <a:headEnd/>
            <a:tailEnd/>
          </a:ln>
          <a:effectLst/>
        </p:spPr>
        <p:txBody>
          <a:bodyPr vert="horz" wrap="square" lIns="92429" tIns="46213" rIns="92429" bIns="46213" numCol="1" anchor="b" anchorCtr="0" compatLnSpc="1">
            <a:prstTxWarp prst="textNoShape">
              <a:avLst/>
            </a:prstTxWarp>
          </a:bodyPr>
          <a:lstStyle>
            <a:lvl1pPr algn="r" defTabSz="925179">
              <a:defRPr sz="1300"/>
            </a:lvl1pPr>
          </a:lstStyle>
          <a:p>
            <a:pPr>
              <a:defRPr/>
            </a:pPr>
            <a:fld id="{E388C377-8BFF-4AAC-BC7F-33A78C4590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8A40A591-D0CE-48C8-B9A2-390F745318DB}" type="slidenum">
              <a:rPr lang="en-US" altLang="en-US"/>
              <a:pPr/>
              <a:t>1</a:t>
            </a:fld>
            <a:endParaRPr lang="en-US"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As we enter the voice assessment remember that you are no 100% in on any one voice and that the basis of the voice assessment is nature.  Nurture will have an effect on your desired preferences. </a:t>
            </a:r>
          </a:p>
          <a:p>
            <a:endParaRPr lang="en-US" altLang="en-US"/>
          </a:p>
          <a:p>
            <a:r>
              <a:rPr lang="en-US" altLang="en-US"/>
              <a:t>And these assessments are all snapshot in time.  They may change as your environment changes.  </a:t>
            </a:r>
          </a:p>
          <a:p>
            <a:endParaRPr lang="en-US" altLang="en-US"/>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anose="020B0604020202020204" pitchFamily="34" charset="0"/>
              </a:defRPr>
            </a:lvl1pPr>
            <a:lvl2pPr marL="742950" indent="-285750" defTabSz="923925">
              <a:defRPr sz="1400">
                <a:solidFill>
                  <a:schemeClr val="tx1"/>
                </a:solidFill>
                <a:latin typeface="Arial" panose="020B0604020202020204" pitchFamily="34" charset="0"/>
              </a:defRPr>
            </a:lvl2pPr>
            <a:lvl3pPr marL="1143000" indent="-228600" defTabSz="923925">
              <a:defRPr sz="1400">
                <a:solidFill>
                  <a:schemeClr val="tx1"/>
                </a:solidFill>
                <a:latin typeface="Arial" panose="020B0604020202020204" pitchFamily="34" charset="0"/>
              </a:defRPr>
            </a:lvl3pPr>
            <a:lvl4pPr marL="1600200" indent="-228600" defTabSz="923925">
              <a:defRPr sz="1400">
                <a:solidFill>
                  <a:schemeClr val="tx1"/>
                </a:solidFill>
                <a:latin typeface="Arial" panose="020B0604020202020204" pitchFamily="34" charset="0"/>
              </a:defRPr>
            </a:lvl4pPr>
            <a:lvl5pPr marL="2057400" indent="-228600" defTabSz="923925">
              <a:defRPr sz="14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1400">
                <a:solidFill>
                  <a:schemeClr val="tx1"/>
                </a:solidFill>
                <a:latin typeface="Arial" panose="020B0604020202020204" pitchFamily="34" charset="0"/>
              </a:defRPr>
            </a:lvl9pPr>
          </a:lstStyle>
          <a:p>
            <a:fld id="{3C413677-4958-4731-BA85-90041A4F1513}" type="slidenum">
              <a:rPr lang="en-US" altLang="en-US" sz="1300" smtClean="0"/>
              <a:pPr/>
              <a:t>10</a:t>
            </a:fld>
            <a:endParaRPr lang="en-US" altLang="en-US" sz="1300"/>
          </a:p>
        </p:txBody>
      </p:sp>
    </p:spTree>
    <p:extLst>
      <p:ext uri="{BB962C8B-B14F-4D97-AF65-F5344CB8AC3E}">
        <p14:creationId xmlns:p14="http://schemas.microsoft.com/office/powerpoint/2010/main" val="649785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3F67E97F-9881-487F-B35A-74F960101630}" type="slidenum">
              <a:rPr lang="en-US" altLang="en-US"/>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is the process and the booklet that we will use to assess your REPORTED type.</a:t>
            </a:r>
          </a:p>
          <a:p>
            <a:endParaRPr lang="en-US" altLang="en-US"/>
          </a:p>
          <a:p>
            <a:r>
              <a:rPr lang="en-US" altLang="en-US"/>
              <a:t>You don’t have to be Red/Yellow/Green only.  </a:t>
            </a:r>
          </a:p>
          <a:p>
            <a:endParaRPr lang="en-US" altLang="en-US"/>
          </a:p>
          <a:p>
            <a:r>
              <a:rPr lang="en-US" altLang="en-US"/>
              <a:t>The students can be Green with a hint of Yellow, Yellow with a hint of Green, Red with a hint of Yellow, etc.</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0487A792-7677-49D2-9330-D322FC1F1B16}" type="slidenum">
              <a:rPr lang="en-US" altLang="en-US"/>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What is, </a:t>
            </a: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5AF7836B-A1AB-40FC-9385-BDF059C99A09}" type="slidenum">
              <a:rPr lang="en-US" altLang="en-US"/>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80B40C19-C947-4B54-9AA1-160DC1BD044D}" type="slidenum">
              <a:rPr lang="en-US" altLang="en-US"/>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E4A7D196-F5F7-40A3-9A34-6E00128B8D29}" type="slidenum">
              <a:rPr lang="en-US" altLang="en-US"/>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329F90E7-C928-4442-A6F6-BE60D2D20996}" type="slidenum">
              <a:rPr lang="en-US" altLang="en-US"/>
              <a:pPr/>
              <a:t>16</a:t>
            </a:fld>
            <a:endParaRPr lang="en-US" altLang="en-US"/>
          </a:p>
        </p:txBody>
      </p:sp>
    </p:spTree>
    <p:extLst>
      <p:ext uri="{BB962C8B-B14F-4D97-AF65-F5344CB8AC3E}">
        <p14:creationId xmlns:p14="http://schemas.microsoft.com/office/powerpoint/2010/main" val="2864451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Spend no more than 5 Minutes on this exercise, it just allows the students to get to know eachother and talk through their interpretations.  </a:t>
            </a:r>
          </a:p>
          <a:p>
            <a:endParaRPr lang="en-US" altLang="en-US"/>
          </a:p>
          <a:p>
            <a:r>
              <a:rPr lang="en-US" altLang="en-US"/>
              <a:t>This is also a good place to resolve any Questions </a:t>
            </a: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F9A8FA2F-5A86-4A45-A5F5-F36E2B885E84}" type="slidenum">
              <a:rPr lang="en-US" altLang="en-US"/>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0C71CCFD-E988-4FA5-A10A-7DA6BA2D7D69}" type="slidenum">
              <a:rPr lang="en-US" altLang="en-US"/>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4165AF71-D917-4E14-A655-CFECAF558DBF}" type="slidenum">
              <a:rPr lang="en-US" altLang="en-US"/>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ChangeArrowheads="1" noTextEdit="1"/>
          </p:cNvSpPr>
          <p:nvPr>
            <p:ph type="sldImg"/>
          </p:nvPr>
        </p:nvSpPr>
        <p:spPr>
          <a:ln/>
        </p:spPr>
      </p:sp>
      <p:sp>
        <p:nvSpPr>
          <p:cNvPr id="1536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30 sec / 1:30</a:t>
            </a:r>
          </a:p>
          <a:p>
            <a:endParaRPr lang="en-US" altLang="en-US" b="1"/>
          </a:p>
          <a:p>
            <a:r>
              <a:rPr lang="en-US" altLang="en-US" b="1"/>
              <a:t>“Before our session started, I asked three people to help me out....would those three people please stand and each read one learning objective </a:t>
            </a:r>
          </a:p>
          <a:p>
            <a:endParaRPr lang="en-US" altLang="en-US" b="1"/>
          </a:p>
          <a:p>
            <a:r>
              <a:rPr lang="en-US" altLang="en-US" b="1"/>
              <a:t>“This lesson along with the follow-on small group seminar are designed to achieve three learning objectives.”</a:t>
            </a:r>
          </a:p>
          <a:p>
            <a:r>
              <a:rPr lang="en-US" altLang="en-US" b="1"/>
              <a:t>“The next 30 minutes will set the framework for application in small groups.</a:t>
            </a:r>
          </a:p>
          <a:p>
            <a:endParaRPr lang="en-US" altLang="en-US" b="1"/>
          </a:p>
          <a:p>
            <a:r>
              <a:rPr lang="en-US" altLang="en-US" b="1"/>
              <a:t>“It may be important to begin with a brief discussion on defining values....”</a:t>
            </a:r>
          </a:p>
          <a:p>
            <a:endParaRPr lang="en-US" altLang="en-US"/>
          </a:p>
          <a:p>
            <a:r>
              <a:rPr lang="en-US" altLang="en-US"/>
              <a:t>TRANSITION TO NEXT SLIDE</a:t>
            </a:r>
          </a:p>
          <a:p>
            <a:endParaRPr lang="en-US" altLang="en-US"/>
          </a:p>
          <a:p>
            <a:endParaRPr lang="en-US" altLang="en-US"/>
          </a:p>
        </p:txBody>
      </p:sp>
      <p:sp>
        <p:nvSpPr>
          <p:cNvPr id="1536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anose="020B0604020202020204" pitchFamily="34" charset="0"/>
              </a:defRPr>
            </a:lvl1pPr>
            <a:lvl2pPr marL="742950" indent="-285750" defTabSz="923925">
              <a:defRPr sz="1400">
                <a:solidFill>
                  <a:schemeClr val="tx1"/>
                </a:solidFill>
                <a:latin typeface="Arial" panose="020B0604020202020204" pitchFamily="34" charset="0"/>
              </a:defRPr>
            </a:lvl2pPr>
            <a:lvl3pPr marL="1143000" indent="-228600" defTabSz="923925">
              <a:defRPr sz="1400">
                <a:solidFill>
                  <a:schemeClr val="tx1"/>
                </a:solidFill>
                <a:latin typeface="Arial" panose="020B0604020202020204" pitchFamily="34" charset="0"/>
              </a:defRPr>
            </a:lvl3pPr>
            <a:lvl4pPr marL="1600200" indent="-228600" defTabSz="923925">
              <a:defRPr sz="1400">
                <a:solidFill>
                  <a:schemeClr val="tx1"/>
                </a:solidFill>
                <a:latin typeface="Arial" panose="020B0604020202020204" pitchFamily="34" charset="0"/>
              </a:defRPr>
            </a:lvl4pPr>
            <a:lvl5pPr marL="2057400" indent="-228600" defTabSz="923925">
              <a:defRPr sz="14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1400">
                <a:solidFill>
                  <a:schemeClr val="tx1"/>
                </a:solidFill>
                <a:latin typeface="Arial" panose="020B0604020202020204" pitchFamily="34" charset="0"/>
              </a:defRPr>
            </a:lvl9pPr>
          </a:lstStyle>
          <a:p>
            <a:fld id="{673FB386-4A55-4E13-8CF7-434BD05F2302}" type="slidenum">
              <a:rPr lang="en-US" altLang="en-US" sz="1300" smtClean="0">
                <a:ea typeface="MS PGothic" panose="020B0600070205080204" pitchFamily="34" charset="-128"/>
              </a:rPr>
              <a:pPr/>
              <a:t>2</a:t>
            </a:fld>
            <a:endParaRPr lang="en-US" altLang="en-US" sz="1300">
              <a:ea typeface="MS PGothic" panose="020B0600070205080204" pitchFamily="34" charset="-128"/>
            </a:endParaRPr>
          </a:p>
        </p:txBody>
      </p:sp>
    </p:spTree>
    <p:extLst>
      <p:ext uri="{BB962C8B-B14F-4D97-AF65-F5344CB8AC3E}">
        <p14:creationId xmlns:p14="http://schemas.microsoft.com/office/powerpoint/2010/main" val="1661373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F4CA36F6-C768-46F8-B428-52CC117B266F}" type="slidenum">
              <a:rPr lang="en-US" altLang="en-US"/>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52BD8D2F-778B-47E9-ABFD-BA0D7626E2E5}" type="slidenum">
              <a:rPr lang="en-US" altLang="en-US"/>
              <a:pPr/>
              <a:t>21</a:t>
            </a:fld>
            <a:endParaRPr lang="en-US" altLang="en-US"/>
          </a:p>
        </p:txBody>
      </p:sp>
    </p:spTree>
    <p:extLst>
      <p:ext uri="{BB962C8B-B14F-4D97-AF65-F5344CB8AC3E}">
        <p14:creationId xmlns:p14="http://schemas.microsoft.com/office/powerpoint/2010/main" val="1617504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Spend no more than 5 Minutes on this exercise, it just allows the students to get to know eachother and talk through their interpretations.  </a:t>
            </a:r>
          </a:p>
          <a:p>
            <a:endParaRPr lang="en-US" altLang="en-US"/>
          </a:p>
          <a:p>
            <a:r>
              <a:rPr lang="en-US" altLang="en-US"/>
              <a:t>This is also a good place to resolve any Questions </a:t>
            </a:r>
          </a:p>
          <a:p>
            <a:endParaRPr lang="en-US" altLang="en-US"/>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9F63C576-73ED-4B0E-A52C-8762BA9E3B45}" type="slidenum">
              <a:rPr lang="en-US" altLang="en-US"/>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EE1458AA-F501-48F3-8839-DDC910DA9169}" type="slidenum">
              <a:rPr lang="en-US" altLang="en-US"/>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907ABA9D-E5CF-4412-AFFC-12EEF9A5A35F}" type="slidenum">
              <a:rPr lang="en-US" altLang="en-US"/>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80E8BC7D-B701-4785-A953-F7EAF58A3A81}" type="slidenum">
              <a:rPr lang="en-US" altLang="en-US"/>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A3369B6A-650A-49B8-BFED-A8D7526E243F}" type="slidenum">
              <a:rPr lang="en-US" altLang="en-US"/>
              <a:pPr/>
              <a:t>26</a:t>
            </a:fld>
            <a:endParaRPr lang="en-US" altLang="en-US"/>
          </a:p>
        </p:txBody>
      </p:sp>
    </p:spTree>
    <p:extLst>
      <p:ext uri="{BB962C8B-B14F-4D97-AF65-F5344CB8AC3E}">
        <p14:creationId xmlns:p14="http://schemas.microsoft.com/office/powerpoint/2010/main" val="2489665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Spend no more than 5 Minutes on this exercise, it just allows the students to get to know eachother and talk through their interpretations.  </a:t>
            </a:r>
          </a:p>
          <a:p>
            <a:endParaRPr lang="en-US" altLang="en-US"/>
          </a:p>
          <a:p>
            <a:r>
              <a:rPr lang="en-US" altLang="en-US"/>
              <a:t>This is also a good place to resolve any Questions </a:t>
            </a:r>
          </a:p>
          <a:p>
            <a:endParaRPr lang="en-US" altLang="en-US"/>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19C574D1-298F-4ECC-9FC8-5E1FB212DFE3}" type="slidenum">
              <a:rPr lang="en-US" altLang="en-US"/>
              <a:pPr/>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0B8E6884-7937-4F63-9449-15A613F829FD}" type="slidenum">
              <a:rPr lang="en-US" altLang="en-US"/>
              <a:pPr/>
              <a:t>28</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E605145A-1C5D-48F1-9DD8-982A365349BF}" type="slidenum">
              <a:rPr lang="en-US" altLang="en-US"/>
              <a:pPr/>
              <a:t>29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ChangeArrowheads="1" noTextEdit="1"/>
          </p:cNvSpPr>
          <p:nvPr>
            <p:ph type="sldImg"/>
          </p:nvPr>
        </p:nvSpPr>
        <p:spPr>
          <a:ln/>
        </p:spPr>
      </p:sp>
      <p:sp>
        <p:nvSpPr>
          <p:cNvPr id="1536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30 sec / 1:30</a:t>
            </a:r>
          </a:p>
          <a:p>
            <a:endParaRPr lang="en-US" altLang="en-US" b="1"/>
          </a:p>
          <a:p>
            <a:r>
              <a:rPr lang="en-US" altLang="en-US" b="1"/>
              <a:t>“Before our session started, I asked three people to help me out....would those three people please stand and each read one learning objective </a:t>
            </a:r>
          </a:p>
          <a:p>
            <a:endParaRPr lang="en-US" altLang="en-US" b="1"/>
          </a:p>
          <a:p>
            <a:r>
              <a:rPr lang="en-US" altLang="en-US" b="1"/>
              <a:t>“This lesson along with the follow-on small group seminar are designed to achieve three learning objectives.”</a:t>
            </a:r>
          </a:p>
          <a:p>
            <a:r>
              <a:rPr lang="en-US" altLang="en-US" b="1"/>
              <a:t>“The next 30 minutes will set the framework for application in small groups.</a:t>
            </a:r>
          </a:p>
          <a:p>
            <a:endParaRPr lang="en-US" altLang="en-US" b="1"/>
          </a:p>
          <a:p>
            <a:r>
              <a:rPr lang="en-US" altLang="en-US" b="1"/>
              <a:t>“It may be important to begin with a brief discussion on defining values....”</a:t>
            </a:r>
          </a:p>
          <a:p>
            <a:endParaRPr lang="en-US" altLang="en-US"/>
          </a:p>
          <a:p>
            <a:r>
              <a:rPr lang="en-US" altLang="en-US"/>
              <a:t>TRANSITION TO NEXT SLIDE</a:t>
            </a:r>
          </a:p>
          <a:p>
            <a:endParaRPr lang="en-US" altLang="en-US"/>
          </a:p>
          <a:p>
            <a:endParaRPr lang="en-US" altLang="en-US"/>
          </a:p>
        </p:txBody>
      </p:sp>
      <p:sp>
        <p:nvSpPr>
          <p:cNvPr id="1536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anose="020B0604020202020204" pitchFamily="34" charset="0"/>
              </a:defRPr>
            </a:lvl1pPr>
            <a:lvl2pPr marL="742950" indent="-285750" defTabSz="923925">
              <a:defRPr sz="1400">
                <a:solidFill>
                  <a:schemeClr val="tx1"/>
                </a:solidFill>
                <a:latin typeface="Arial" panose="020B0604020202020204" pitchFamily="34" charset="0"/>
              </a:defRPr>
            </a:lvl2pPr>
            <a:lvl3pPr marL="1143000" indent="-228600" defTabSz="923925">
              <a:defRPr sz="1400">
                <a:solidFill>
                  <a:schemeClr val="tx1"/>
                </a:solidFill>
                <a:latin typeface="Arial" panose="020B0604020202020204" pitchFamily="34" charset="0"/>
              </a:defRPr>
            </a:lvl3pPr>
            <a:lvl4pPr marL="1600200" indent="-228600" defTabSz="923925">
              <a:defRPr sz="1400">
                <a:solidFill>
                  <a:schemeClr val="tx1"/>
                </a:solidFill>
                <a:latin typeface="Arial" panose="020B0604020202020204" pitchFamily="34" charset="0"/>
              </a:defRPr>
            </a:lvl4pPr>
            <a:lvl5pPr marL="2057400" indent="-228600" defTabSz="923925">
              <a:defRPr sz="14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1400">
                <a:solidFill>
                  <a:schemeClr val="tx1"/>
                </a:solidFill>
                <a:latin typeface="Arial" panose="020B0604020202020204" pitchFamily="34" charset="0"/>
              </a:defRPr>
            </a:lvl9pPr>
          </a:lstStyle>
          <a:p>
            <a:fld id="{673FB386-4A55-4E13-8CF7-434BD05F2302}" type="slidenum">
              <a:rPr lang="en-US" altLang="en-US" sz="1300" smtClean="0">
                <a:ea typeface="MS PGothic" panose="020B0600070205080204" pitchFamily="34" charset="-128"/>
              </a:rPr>
              <a:pPr/>
              <a:t>3</a:t>
            </a:fld>
            <a:endParaRPr lang="en-US" altLang="en-US" sz="1300">
              <a:ea typeface="MS PGothic" panose="020B0600070205080204" pitchFamily="34" charset="-128"/>
            </a:endParaRPr>
          </a:p>
        </p:txBody>
      </p:sp>
    </p:spTree>
    <p:extLst>
      <p:ext uri="{BB962C8B-B14F-4D97-AF65-F5344CB8AC3E}">
        <p14:creationId xmlns:p14="http://schemas.microsoft.com/office/powerpoint/2010/main" val="587665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24D24520-79F2-4064-B476-1B8BF5B68122}" type="slidenum">
              <a:rPr lang="en-US" altLang="en-US"/>
              <a:pPr/>
              <a:t>30</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C5BE5ABF-828F-4BB5-AFBF-CB653F4A5E33}" type="slidenum">
              <a:rPr lang="en-US" altLang="en-US"/>
              <a:pPr/>
              <a:t>31</a:t>
            </a:fld>
            <a:endParaRPr lang="en-US" altLang="en-US"/>
          </a:p>
        </p:txBody>
      </p:sp>
    </p:spTree>
    <p:extLst>
      <p:ext uri="{BB962C8B-B14F-4D97-AF65-F5344CB8AC3E}">
        <p14:creationId xmlns:p14="http://schemas.microsoft.com/office/powerpoint/2010/main" val="25268237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Spend no more than 5 Minutes on this exercise, it just allows the students to get to know eachother and talk through their interpretations.  </a:t>
            </a:r>
          </a:p>
          <a:p>
            <a:endParaRPr lang="en-US" altLang="en-US"/>
          </a:p>
          <a:p>
            <a:r>
              <a:rPr lang="en-US" altLang="en-US"/>
              <a:t>This is also a good place to resolve any Questions </a:t>
            </a:r>
          </a:p>
          <a:p>
            <a:endParaRPr lang="en-US" altLang="en-US"/>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5AA8BCA8-0DEE-4989-8A68-29D1F47CB104}" type="slidenum">
              <a:rPr lang="en-US" altLang="en-US"/>
              <a:pPr/>
              <a:t>32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CE29DAA1-A0FF-4897-8D94-D912C590D00A}" type="slidenum">
              <a:rPr lang="en-US" altLang="en-US"/>
              <a:pPr/>
              <a:t>33</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62CA0191-E5DA-4358-B9CA-D1B4C8C199B1}" type="slidenum">
              <a:rPr lang="en-US" altLang="en-US"/>
              <a:pPr/>
              <a:t>34</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9100DE0E-2042-45BE-B2C4-E76F54306A37}" type="slidenum">
              <a:rPr lang="en-US" altLang="en-US"/>
              <a:pPr/>
              <a:t>35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89F7B569-0AFF-4585-BA57-D766790973C4}" type="slidenum">
              <a:rPr lang="en-US" altLang="en-US"/>
              <a:pPr/>
              <a:t>36</a:t>
            </a:fld>
            <a:endParaRPr lang="en-US" altLang="en-US"/>
          </a:p>
        </p:txBody>
      </p:sp>
    </p:spTree>
    <p:extLst>
      <p:ext uri="{BB962C8B-B14F-4D97-AF65-F5344CB8AC3E}">
        <p14:creationId xmlns:p14="http://schemas.microsoft.com/office/powerpoint/2010/main" val="16420666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Spend no more than 5 Minutes on this exercise, it just allows the students to get to know eachother and talk through their interpretations.  </a:t>
            </a:r>
          </a:p>
          <a:p>
            <a:endParaRPr lang="en-US" altLang="en-US"/>
          </a:p>
          <a:p>
            <a:r>
              <a:rPr lang="en-US" altLang="en-US"/>
              <a:t>This is also a good place to resolve any Questions </a:t>
            </a:r>
          </a:p>
          <a:p>
            <a:endParaRPr lang="en-US" altLang="en-US"/>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FCA24446-FFC8-418C-B8DB-07DDA4531934}" type="slidenum">
              <a:rPr lang="en-US" altLang="en-US"/>
              <a:pPr/>
              <a:t>37</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E570E553-60B1-4E6F-962C-C98CD1D9D942}" type="slidenum">
              <a:rPr lang="en-US" altLang="en-US"/>
              <a:pPr/>
              <a:t>38</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388C377-8BFF-4AAC-BC7F-33A78C459087}" type="slidenum">
              <a:rPr lang="en-US" altLang="en-US" smtClean="0"/>
              <a:pPr>
                <a:defRPr/>
              </a:pPr>
              <a:t>40</a:t>
            </a:fld>
            <a:endParaRPr lang="en-US" altLang="en-US"/>
          </a:p>
        </p:txBody>
      </p:sp>
    </p:spTree>
    <p:extLst>
      <p:ext uri="{BB962C8B-B14F-4D97-AF65-F5344CB8AC3E}">
        <p14:creationId xmlns:p14="http://schemas.microsoft.com/office/powerpoint/2010/main" val="2118723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There is some online Gaming verbiage that includes mild “Profanity” in this video.</a:t>
            </a:r>
          </a:p>
          <a:p>
            <a:endParaRPr lang="en-US" altLang="en-US" dirty="0"/>
          </a:p>
          <a:p>
            <a:r>
              <a:rPr lang="en-US" altLang="en-US" dirty="0"/>
              <a:t>Recommend</a:t>
            </a:r>
            <a:r>
              <a:rPr lang="en-US" altLang="en-US" baseline="0" dirty="0"/>
              <a:t> telling your seminar in advance</a:t>
            </a:r>
            <a:endParaRPr lang="en-US" altLang="en-US" dirty="0"/>
          </a:p>
          <a:p>
            <a:endParaRPr lang="en-US" altLang="en-US" dirty="0"/>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7038862E-F0C3-465A-8998-FA3A3FAC4AD8}" type="slidenum">
              <a:rPr lang="en-US" altLang="en-US"/>
              <a:pPr/>
              <a:t>4</a:t>
            </a:fld>
            <a:endParaRPr lang="en-US" altLang="en-US"/>
          </a:p>
        </p:txBody>
      </p:sp>
    </p:spTree>
    <p:extLst>
      <p:ext uri="{BB962C8B-B14F-4D97-AF65-F5344CB8AC3E}">
        <p14:creationId xmlns:p14="http://schemas.microsoft.com/office/powerpoint/2010/main" val="37941113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388C377-8BFF-4AAC-BC7F-33A78C459087}" type="slidenum">
              <a:rPr lang="en-US" altLang="en-US" smtClean="0"/>
              <a:pPr>
                <a:defRPr/>
              </a:pPr>
              <a:t>41</a:t>
            </a:fld>
            <a:endParaRPr lang="en-US" altLang="en-US"/>
          </a:p>
        </p:txBody>
      </p:sp>
    </p:spTree>
    <p:extLst>
      <p:ext uri="{BB962C8B-B14F-4D97-AF65-F5344CB8AC3E}">
        <p14:creationId xmlns:p14="http://schemas.microsoft.com/office/powerpoint/2010/main" val="11017421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388C377-8BFF-4AAC-BC7F-33A78C459087}" type="slidenum">
              <a:rPr lang="en-US" altLang="en-US" smtClean="0"/>
              <a:pPr>
                <a:defRPr/>
              </a:pPr>
              <a:t>42</a:t>
            </a:fld>
            <a:endParaRPr lang="en-US" altLang="en-US"/>
          </a:p>
        </p:txBody>
      </p:sp>
    </p:spTree>
    <p:extLst>
      <p:ext uri="{BB962C8B-B14F-4D97-AF65-F5344CB8AC3E}">
        <p14:creationId xmlns:p14="http://schemas.microsoft.com/office/powerpoint/2010/main" val="13688303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4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52818A83-A477-413B-AAAD-B4A92DEDD29E}" type="slidenum">
              <a:rPr lang="en-US" altLang="en-US"/>
              <a:pPr/>
              <a:t>43</a:t>
            </a:fld>
            <a:endParaRPr lang="en-US" altLang="en-US"/>
          </a:p>
        </p:txBody>
      </p:sp>
    </p:spTree>
    <p:extLst>
      <p:ext uri="{BB962C8B-B14F-4D97-AF65-F5344CB8AC3E}">
        <p14:creationId xmlns:p14="http://schemas.microsoft.com/office/powerpoint/2010/main" val="4111013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Bottom line is that to be a truly effective commander you must realize the value that everyone brings to the team and create  a communication environment that facilitates their value to the team and mission</a:t>
            </a: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132035E7-6DC1-40E4-B9DE-F5FE6295AB19}" type="slidenum">
              <a:rPr lang="en-US" altLang="en-US"/>
              <a:pPr/>
              <a:t>44</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388C377-8BFF-4AAC-BC7F-33A78C459087}" type="slidenum">
              <a:rPr lang="en-US" altLang="en-US" smtClean="0"/>
              <a:pPr>
                <a:defRPr/>
              </a:pPr>
              <a:t>45</a:t>
            </a:fld>
            <a:endParaRPr lang="en-US" altLang="en-US"/>
          </a:p>
        </p:txBody>
      </p:sp>
    </p:spTree>
    <p:extLst>
      <p:ext uri="{BB962C8B-B14F-4D97-AF65-F5344CB8AC3E}">
        <p14:creationId xmlns:p14="http://schemas.microsoft.com/office/powerpoint/2010/main" val="11591545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388C377-8BFF-4AAC-BC7F-33A78C459087}" type="slidenum">
              <a:rPr lang="en-US" altLang="en-US" smtClean="0"/>
              <a:pPr>
                <a:defRPr/>
              </a:pPr>
              <a:t>46</a:t>
            </a:fld>
            <a:endParaRPr lang="en-US" altLang="en-US"/>
          </a:p>
        </p:txBody>
      </p:sp>
    </p:spTree>
    <p:extLst>
      <p:ext uri="{BB962C8B-B14F-4D97-AF65-F5344CB8AC3E}">
        <p14:creationId xmlns:p14="http://schemas.microsoft.com/office/powerpoint/2010/main" val="30279494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D595DD80-2468-42E4-8342-D441E6DEC9B3}" type="slidenum">
              <a:rPr lang="en-US" altLang="en-US"/>
              <a:pPr/>
              <a:t>47</a:t>
            </a:fld>
            <a:endParaRPr lang="en-US" altLang="en-US"/>
          </a:p>
        </p:txBody>
      </p:sp>
    </p:spTree>
    <p:extLst>
      <p:ext uri="{BB962C8B-B14F-4D97-AF65-F5344CB8AC3E}">
        <p14:creationId xmlns:p14="http://schemas.microsoft.com/office/powerpoint/2010/main" val="2837220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D595DD80-2468-42E4-8342-D441E6DEC9B3}" type="slidenum">
              <a:rPr lang="en-US" altLang="en-US"/>
              <a:pPr/>
              <a:t>48</a:t>
            </a:fld>
            <a:endParaRPr lang="en-US" altLang="en-US"/>
          </a:p>
        </p:txBody>
      </p:sp>
    </p:spTree>
    <p:extLst>
      <p:ext uri="{BB962C8B-B14F-4D97-AF65-F5344CB8AC3E}">
        <p14:creationId xmlns:p14="http://schemas.microsoft.com/office/powerpoint/2010/main" val="3252093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96CA58E2-8B3D-4D3E-8E88-3D2DC0C6F224}" type="slidenum">
              <a:rPr lang="en-US" altLang="en-US"/>
              <a:pPr/>
              <a:t>49</a:t>
            </a:fld>
            <a:endParaRPr lang="en-US" altLang="en-US"/>
          </a:p>
        </p:txBody>
      </p:sp>
    </p:spTree>
    <p:extLst>
      <p:ext uri="{BB962C8B-B14F-4D97-AF65-F5344CB8AC3E}">
        <p14:creationId xmlns:p14="http://schemas.microsoft.com/office/powerpoint/2010/main" val="39756801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Creative Feeler brings a perspective that is crucial to success and looking forward with eyes wide open, but can unleash overwhelming responses and criticism that will erode not just one person but the entire team.</a:t>
            </a:r>
          </a:p>
          <a:p>
            <a:endParaRPr lang="en-US" altLang="en-US"/>
          </a:p>
          <a:p>
            <a:r>
              <a:rPr lang="en-US" altLang="en-US"/>
              <a:t>The creative Feeler brings values based decisions to the team and a people focused perspective.  That is their weapon for good.</a:t>
            </a:r>
          </a:p>
          <a:p>
            <a:endParaRPr lang="en-US" altLang="en-US"/>
          </a:p>
          <a:p>
            <a:r>
              <a:rPr lang="en-US" altLang="en-US"/>
              <a:t>However if triggered they can use that personal connection as a uncontrolled nuclear bomb tearing organizations or people apart just for being near tthem.</a:t>
            </a: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1687A7F1-193A-490B-B259-F27F5A8AD019}" type="slidenum">
              <a:rPr lang="en-US" altLang="en-US"/>
              <a:pPr/>
              <a:t>51</a:t>
            </a:fld>
            <a:endParaRPr lang="en-US" altLang="en-US"/>
          </a:p>
        </p:txBody>
      </p:sp>
    </p:spTree>
    <p:extLst>
      <p:ext uri="{BB962C8B-B14F-4D97-AF65-F5344CB8AC3E}">
        <p14:creationId xmlns:p14="http://schemas.microsoft.com/office/powerpoint/2010/main" val="3473877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Reference saved here:</a:t>
            </a:r>
          </a:p>
          <a:p>
            <a:r>
              <a:rPr lang="en-US" altLang="en-US" dirty="0"/>
              <a:t>\\pnqs-cifs-002\fs-003\Eaker Center\CS\02. Courses\01. Course Directors\08. </a:t>
            </a:r>
            <a:r>
              <a:rPr lang="en-US" altLang="en-US" dirty="0" err="1"/>
              <a:t>Sq</a:t>
            </a:r>
            <a:r>
              <a:rPr lang="en-US" altLang="en-US" dirty="0"/>
              <a:t>-CC\3-Course Development\1-Content\1-Lesson Plans\8-Day 8\Deliberate Development References</a:t>
            </a:r>
          </a:p>
          <a:p>
            <a:endParaRPr lang="en-US" altLang="en-US" dirty="0"/>
          </a:p>
          <a:p>
            <a:r>
              <a:rPr lang="en-US" altLang="en-US" dirty="0"/>
              <a:t>- AFI 1-2 directs </a:t>
            </a:r>
            <a:r>
              <a:rPr lang="en-US" altLang="en-US" dirty="0" err="1"/>
              <a:t>Sq</a:t>
            </a:r>
            <a:r>
              <a:rPr lang="en-US" altLang="en-US" dirty="0"/>
              <a:t>/CC’s to personally and professionally develop Airmen at the squadron-level.  Communication is a specific </a:t>
            </a:r>
            <a:r>
              <a:rPr lang="en-US" altLang="en-US" dirty="0" err="1"/>
              <a:t>referrence</a:t>
            </a:r>
            <a:endParaRPr lang="en-US" altLang="en-US" dirty="0"/>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B21509A2-7D1A-4040-B983-D762895D61EF}" type="slidenum">
              <a:rPr lang="en-US" altLang="en-US"/>
              <a:pPr/>
              <a:t>5</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Creative Thinker brings the same advantages to the team, they are precise, analytical and forward thinking.  </a:t>
            </a:r>
          </a:p>
          <a:p>
            <a:endParaRPr lang="en-US" altLang="en-US" dirty="0"/>
          </a:p>
          <a:p>
            <a:r>
              <a:rPr lang="en-US" altLang="en-US" dirty="0"/>
              <a:t>But if triggered they will very targeted attack on an individual or their input.  It might not disrupt the entire team immediately but over time they can alienate large portions of the team because they are right and wrong at the same time</a:t>
            </a:r>
          </a:p>
          <a:p>
            <a:endParaRPr lang="en-US" altLang="en-US" dirty="0"/>
          </a:p>
          <a:p>
            <a:r>
              <a:rPr lang="en-US" altLang="en-US" dirty="0"/>
              <a:t>Picture</a:t>
            </a:r>
          </a:p>
          <a:p>
            <a:endParaRPr lang="en-US" altLang="en-US" dirty="0"/>
          </a:p>
          <a:p>
            <a:r>
              <a:rPr lang="en-US" altLang="en-US" dirty="0"/>
              <a:t>Staff Sgt. Joseph Pico trains at the firing range on Francis S. </a:t>
            </a:r>
            <a:r>
              <a:rPr lang="en-US" altLang="en-US" dirty="0" err="1"/>
              <a:t>Gabreski</a:t>
            </a:r>
            <a:r>
              <a:rPr lang="en-US" altLang="en-US" dirty="0"/>
              <a:t> Air National Guard Base, N.Y., July 17, 2015. Pico is a combat arms training and maintenance instructor with the 106th Rescue Wing. (New York Air National Guard photo/Staff Sgt. Christopher S. </a:t>
            </a:r>
            <a:r>
              <a:rPr lang="en-US" altLang="en-US" dirty="0" err="1"/>
              <a:t>Muncy</a:t>
            </a:r>
            <a:r>
              <a:rPr lang="en-US" altLang="en-US" dirty="0"/>
              <a:t>) </a:t>
            </a:r>
          </a:p>
          <a:p>
            <a:endParaRPr lang="en-US" altLang="en-US" dirty="0"/>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3966981C-A319-4637-AF64-79794F6433D7}" type="slidenum">
              <a:rPr lang="en-US" altLang="en-US"/>
              <a:pPr/>
              <a:t>52</a:t>
            </a:fld>
            <a:endParaRPr lang="en-US" altLang="en-US"/>
          </a:p>
        </p:txBody>
      </p:sp>
    </p:spTree>
    <p:extLst>
      <p:ext uri="{BB962C8B-B14F-4D97-AF65-F5344CB8AC3E}">
        <p14:creationId xmlns:p14="http://schemas.microsoft.com/office/powerpoint/2010/main" val="36936087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Guardian is a foundation of truths, a protector of the process and the group and ultimately a cross check on the depth of impact in team action through second and third order effects analysis.  </a:t>
            </a:r>
          </a:p>
          <a:p>
            <a:endParaRPr lang="en-US" altLang="en-US"/>
          </a:p>
          <a:p>
            <a:r>
              <a:rPr lang="en-US" altLang="en-US"/>
              <a:t>But they have the potential to stop all progress of the team with an interrogation style onslaught of questions with no regard to the cost in time or impact of the answer.  Their distrust of team mates or lack of buy in on the risk can throw a wrench in the project moving forward or looking at things critically </a:t>
            </a:r>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99425745-59F0-42AD-B626-119B0AD9AD86}" type="slidenum">
              <a:rPr lang="en-US" altLang="en-US"/>
              <a:pPr/>
              <a:t>53</a:t>
            </a:fld>
            <a:endParaRPr lang="en-US" altLang="en-US"/>
          </a:p>
        </p:txBody>
      </p:sp>
    </p:spTree>
    <p:extLst>
      <p:ext uri="{BB962C8B-B14F-4D97-AF65-F5344CB8AC3E}">
        <p14:creationId xmlns:p14="http://schemas.microsoft.com/office/powerpoint/2010/main" val="5277149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connector can be the lifeblood of cooperative information exchange and spend days/weeks/months putting effort into building a relationship for a team win.  The </a:t>
            </a:r>
            <a:r>
              <a:rPr lang="en-US" altLang="en-US" dirty="0" err="1"/>
              <a:t>wepon</a:t>
            </a:r>
            <a:r>
              <a:rPr lang="en-US" altLang="en-US" dirty="0"/>
              <a:t> for Good they bring is accurate and understandable messaging.  </a:t>
            </a:r>
          </a:p>
          <a:p>
            <a:endParaRPr lang="en-US" altLang="en-US" dirty="0"/>
          </a:p>
          <a:p>
            <a:r>
              <a:rPr lang="en-US" altLang="en-US" dirty="0"/>
              <a:t>If triggered,  placing them on the outside of the circle or taking credit for their hard fought win can result in them working behind the screens in a systematically destructive capacity exchanging information that erodes relationships through distrust or back room deals</a:t>
            </a:r>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70372472-1EDE-4039-92D1-E98833744626}" type="slidenum">
              <a:rPr lang="en-US" altLang="en-US"/>
              <a:pPr/>
              <a:t>54</a:t>
            </a:fld>
            <a:endParaRPr lang="en-US" altLang="en-US"/>
          </a:p>
        </p:txBody>
      </p:sp>
    </p:spTree>
    <p:extLst>
      <p:ext uri="{BB962C8B-B14F-4D97-AF65-F5344CB8AC3E}">
        <p14:creationId xmlns:p14="http://schemas.microsoft.com/office/powerpoint/2010/main" val="25173608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pioneer provides you a viewpoint into what “can be” for your squadron and mission.  They are visionary and set a high bar looking well beyond the horizon, always thinking with a fast input/ constructive critique that keeps projects and communication moving forward.</a:t>
            </a:r>
          </a:p>
          <a:p>
            <a:endParaRPr lang="en-US" altLang="en-US" dirty="0"/>
          </a:p>
          <a:p>
            <a:r>
              <a:rPr lang="en-US" altLang="en-US" dirty="0"/>
              <a:t>However if triggered their influence can lay waste to a team at </a:t>
            </a:r>
            <a:r>
              <a:rPr lang="en-US" altLang="en-US"/>
              <a:t>many</a:t>
            </a:r>
            <a:r>
              <a:rPr lang="en-US" altLang="en-US" baseline="0"/>
              <a:t> levels</a:t>
            </a:r>
            <a:r>
              <a:rPr lang="en-US" altLang="en-US"/>
              <a:t> if their vision is threatened, or there is a perception of them being incompetent or the incompetence in others that may inhibit efforts towards their goals</a:t>
            </a:r>
            <a:endParaRPr lang="en-US" altLang="en-US" dirty="0"/>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BC2F9B77-DF94-43C4-B58E-89ABB6F9C7EF}" type="slidenum">
              <a:rPr lang="en-US" altLang="en-US"/>
              <a:pPr/>
              <a:t>55</a:t>
            </a:fld>
            <a:endParaRPr lang="en-US" altLang="en-US"/>
          </a:p>
        </p:txBody>
      </p:sp>
    </p:spTree>
    <p:extLst>
      <p:ext uri="{BB962C8B-B14F-4D97-AF65-F5344CB8AC3E}">
        <p14:creationId xmlns:p14="http://schemas.microsoft.com/office/powerpoint/2010/main" val="13579581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388C377-8BFF-4AAC-BC7F-33A78C459087}" type="slidenum">
              <a:rPr lang="en-US" altLang="en-US" smtClean="0"/>
              <a:pPr>
                <a:defRPr/>
              </a:pPr>
              <a:t>56</a:t>
            </a:fld>
            <a:endParaRPr lang="en-US" altLang="en-US"/>
          </a:p>
        </p:txBody>
      </p:sp>
    </p:spTree>
    <p:extLst>
      <p:ext uri="{BB962C8B-B14F-4D97-AF65-F5344CB8AC3E}">
        <p14:creationId xmlns:p14="http://schemas.microsoft.com/office/powerpoint/2010/main" val="17551333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388C377-8BFF-4AAC-BC7F-33A78C459087}" type="slidenum">
              <a:rPr lang="en-US" altLang="en-US" smtClean="0"/>
              <a:pPr>
                <a:defRPr/>
              </a:pPr>
              <a:t>57</a:t>
            </a:fld>
            <a:endParaRPr lang="en-US" altLang="en-US"/>
          </a:p>
        </p:txBody>
      </p:sp>
    </p:spTree>
    <p:extLst>
      <p:ext uri="{BB962C8B-B14F-4D97-AF65-F5344CB8AC3E}">
        <p14:creationId xmlns:p14="http://schemas.microsoft.com/office/powerpoint/2010/main" val="74913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631E11C4-325E-4404-B93B-723CF3E5ED54}" type="slidenum">
              <a:rPr lang="en-US" altLang="en-US"/>
              <a:pPr/>
              <a:t>59</a:t>
            </a:fld>
            <a:endParaRPr lang="en-US" altLang="en-US"/>
          </a:p>
        </p:txBody>
      </p:sp>
    </p:spTree>
    <p:extLst>
      <p:ext uri="{BB962C8B-B14F-4D97-AF65-F5344CB8AC3E}">
        <p14:creationId xmlns:p14="http://schemas.microsoft.com/office/powerpoint/2010/main" val="27334963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1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CCC479AC-8FB6-4E06-8B8E-DDE4E9488326}" type="slidenum">
              <a:rPr lang="en-US" altLang="en-US"/>
              <a:pPr/>
              <a:t>60</a:t>
            </a:fld>
            <a:endParaRPr lang="en-US" altLang="en-US"/>
          </a:p>
        </p:txBody>
      </p:sp>
    </p:spTree>
    <p:extLst>
      <p:ext uri="{BB962C8B-B14F-4D97-AF65-F5344CB8AC3E}">
        <p14:creationId xmlns:p14="http://schemas.microsoft.com/office/powerpoint/2010/main" val="38243458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a:t>You will spend about 30 minutes here.  See Tool resource and delivery guide for instructions on 5 voices</a:t>
            </a:r>
          </a:p>
          <a:p>
            <a:r>
              <a:rPr lang="en-US" altLang="en-US" sz="1000"/>
              <a:t>\\pnqs-cifs-002\fs-003\Eaker Center\CS\02. Courses\01. Course Directors\08. Sq-CC\6-References\GiANT\2018-09 GiANT Material\Tools</a:t>
            </a:r>
          </a:p>
          <a:p>
            <a:r>
              <a:rPr lang="en-US" altLang="en-US" sz="1000"/>
              <a:t>Tyndall Case study for discussion.  What is challenge, what is support, where does a unit sit in the matrix?</a:t>
            </a:r>
          </a:p>
          <a:p>
            <a:endParaRPr lang="en-US" altLang="en-US" sz="1000"/>
          </a:p>
          <a:p>
            <a:r>
              <a:rPr lang="en-US" altLang="en-US" sz="1000"/>
              <a:t>This is one of the foundational tools for the course***This matrix works for individuals and orgs</a:t>
            </a:r>
          </a:p>
          <a:p>
            <a:endParaRPr lang="en-US" altLang="en-US" sz="1000"/>
          </a:p>
          <a:p>
            <a:r>
              <a:rPr lang="en-US" altLang="en-US" sz="1000"/>
              <a:t>When instructing begin with defining Support:  Support from the followers perspective may appear different that Support from the leaders perspective.  As a leader are you supportive of the development and growth of your Airmen?  Do you give praise in public?  Do your Airmen feel they can come to you with ideas and expect a “Yes if” or a “No because” answer</a:t>
            </a:r>
          </a:p>
          <a:p>
            <a:endParaRPr lang="en-US" altLang="en-US" sz="1000"/>
          </a:p>
          <a:p>
            <a:r>
              <a:rPr lang="en-US" altLang="en-US" sz="1000"/>
              <a:t>Now define Challenge:  Challenge spectrum doesn’t just mean giving out tasks or looking for ways to change things.  Is there opportunity for airmen to try new things?  Do you care about what they are trying to do?  Are you open to discussions and potential failure in experimentation?  Do you expect the best or just the status quo?</a:t>
            </a:r>
          </a:p>
          <a:p>
            <a:endParaRPr lang="en-US" altLang="en-US" sz="1000"/>
          </a:p>
          <a:p>
            <a:r>
              <a:rPr lang="en-US" altLang="en-US" sz="1000"/>
              <a:t>- </a:t>
            </a:r>
            <a:r>
              <a:rPr lang="en-US" altLang="en-US" sz="1000" b="1"/>
              <a:t>Liberator: </a:t>
            </a:r>
            <a:r>
              <a:rPr lang="en-US" altLang="en-US" sz="1000"/>
              <a:t>Think of the goal being empowerment through support and opportunity through challenge.  Thriving in Command!</a:t>
            </a:r>
          </a:p>
          <a:p>
            <a:r>
              <a:rPr lang="en-US" altLang="en-US" sz="1000"/>
              <a:t>- </a:t>
            </a:r>
            <a:r>
              <a:rPr lang="en-US" altLang="en-US" sz="1000" b="1"/>
              <a:t>Protector: </a:t>
            </a:r>
            <a:r>
              <a:rPr lang="en-US" altLang="en-US" sz="1000"/>
              <a:t>Low challenge, this is the norm and there's no reason to change it.. High support on the surface but sometimes its void of realistic, honest feedback for fear of upsetting the path of the ship.  Do you say yes that's great idea/input but have no true intent to follow through?</a:t>
            </a:r>
          </a:p>
          <a:p>
            <a:r>
              <a:rPr lang="en-US" altLang="en-US" sz="1000"/>
              <a:t>- </a:t>
            </a:r>
            <a:r>
              <a:rPr lang="en-US" altLang="en-US" sz="1000" b="1"/>
              <a:t>Dominator:  </a:t>
            </a:r>
            <a:r>
              <a:rPr lang="en-US" altLang="en-US" sz="1000"/>
              <a:t>Micromanager, drive results through fear of failure, </a:t>
            </a:r>
          </a:p>
          <a:p>
            <a:r>
              <a:rPr lang="en-US" altLang="en-US" sz="1000"/>
              <a:t>- </a:t>
            </a:r>
            <a:r>
              <a:rPr lang="en-US" altLang="en-US" sz="1000" b="1"/>
              <a:t>Abdicator</a:t>
            </a:r>
            <a:r>
              <a:rPr lang="en-US" altLang="en-US" sz="1000"/>
              <a:t>: Lack of interest in the Airmen/their needs, just “surviving” time in command.  </a:t>
            </a:r>
          </a:p>
          <a:p>
            <a:endParaRPr lang="en-US" altLang="en-US" sz="1000"/>
          </a:p>
          <a:p>
            <a:endParaRPr lang="en-US" altLang="en-US" sz="1000"/>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C4E697FD-32F9-48DD-A0DC-3E7615F664EA}" type="slidenum">
              <a:rPr lang="en-US" altLang="en-US"/>
              <a:pPr/>
              <a:t>61</a:t>
            </a:fld>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End result is an understanding that you have leadership “blind spots” in communication and that the integration of voices into your team/group can help shore up those blind spots.</a:t>
            </a:r>
          </a:p>
          <a:p>
            <a:endParaRPr lang="en-US" altLang="en-US"/>
          </a:p>
        </p:txBody>
      </p:sp>
      <p:sp>
        <p:nvSpPr>
          <p:cNvPr id="148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D5EFE184-F798-4AEB-8175-9D06842F0E62}" type="slidenum">
              <a:rPr lang="en-US" altLang="en-US"/>
              <a:pPr/>
              <a:t>62</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9D56AB1E-069C-43EE-A320-4FABEC24998C}" type="slidenum">
              <a:rPr lang="en-US" altLang="en-US"/>
              <a:pPr/>
              <a:t>6</a:t>
            </a:fld>
            <a:endParaRPr lang="en-US" altLang="en-US"/>
          </a:p>
        </p:txBody>
      </p:sp>
    </p:spTree>
    <p:extLst>
      <p:ext uri="{BB962C8B-B14F-4D97-AF65-F5344CB8AC3E}">
        <p14:creationId xmlns:p14="http://schemas.microsoft.com/office/powerpoint/2010/main" val="3976581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a:t>See Tool resource and delivery guide for instructions on Know Yourself To Lead Yourself</a:t>
            </a:r>
          </a:p>
          <a:p>
            <a:pPr>
              <a:defRPr/>
            </a:pPr>
            <a:endParaRPr lang="en-US" dirty="0"/>
          </a:p>
          <a:p>
            <a:pPr>
              <a:defRPr/>
            </a:pPr>
            <a:r>
              <a:rPr lang="en-US" dirty="0"/>
              <a:t>\\pnqs-cifs-002\fs-003\Eaker Center\CS\02. Courses\01. Course Directors\08. </a:t>
            </a:r>
            <a:r>
              <a:rPr lang="en-US" dirty="0" err="1"/>
              <a:t>Sq</a:t>
            </a:r>
            <a:r>
              <a:rPr lang="en-US" dirty="0"/>
              <a:t>-CC\6-References\GiANT\2018-09 GiANT Material\Tools</a:t>
            </a:r>
          </a:p>
          <a:p>
            <a:pPr>
              <a:defRPr/>
            </a:pPr>
            <a:endParaRPr lang="en-US" dirty="0"/>
          </a:p>
          <a:p>
            <a:pPr>
              <a:defRPr/>
            </a:pPr>
            <a:r>
              <a:rPr lang="en-US" dirty="0"/>
              <a:t>Principal Takeaway:</a:t>
            </a:r>
          </a:p>
          <a:p>
            <a:pPr>
              <a:defRPr/>
            </a:pPr>
            <a:endParaRPr lang="en-US" dirty="0"/>
          </a:p>
          <a:p>
            <a:pPr>
              <a:defRPr/>
            </a:pPr>
            <a:r>
              <a:rPr lang="en-US" dirty="0"/>
              <a:t>This tool provides a way to look at your leadership style in a mirror by letting you deconstruct how well you understand the impact of the environment (reality) layered on your tendencies that results in actions and subsequently </a:t>
            </a:r>
            <a:r>
              <a:rPr lang="en-US" dirty="0" err="1"/>
              <a:t>consequesnces</a:t>
            </a:r>
            <a:r>
              <a:rPr lang="en-US" dirty="0"/>
              <a:t>.  Its not a start stop circle.  </a:t>
            </a:r>
          </a:p>
          <a:p>
            <a:pPr>
              <a:defRPr/>
            </a:pPr>
            <a:endParaRPr lang="en-US" dirty="0"/>
          </a:p>
          <a:p>
            <a:pPr>
              <a:defRPr/>
            </a:pPr>
            <a:endParaRPr lang="en-US" dirty="0"/>
          </a:p>
          <a:p>
            <a:pPr>
              <a:defRPr/>
            </a:pPr>
            <a:r>
              <a:rPr lang="en-US" dirty="0"/>
              <a:t>The Reality of the environment in which you lead is heavily influenced by the Tendencies you have as a leader.  </a:t>
            </a:r>
            <a:r>
              <a:rPr lang="en-US" u="heavy" dirty="0"/>
              <a:t>The more aware you become of what those Tendencies are, the more emotionally intelligent you become, the more self-aware you become, the more you are able to begin </a:t>
            </a:r>
            <a:r>
              <a:rPr lang="en-US" b="1" u="heavy" dirty="0"/>
              <a:t>Choosing,</a:t>
            </a:r>
            <a:r>
              <a:rPr lang="en-US" u="heavy" dirty="0"/>
              <a:t> what your action going to be</a:t>
            </a:r>
            <a:endParaRPr lang="en-US" dirty="0"/>
          </a:p>
          <a:p>
            <a:pPr>
              <a:defRPr/>
            </a:pPr>
            <a:endParaRPr lang="en-US" dirty="0"/>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anose="020B0604020202020204" pitchFamily="34" charset="0"/>
              </a:defRPr>
            </a:lvl1pPr>
            <a:lvl2pPr marL="742950" indent="-285750" defTabSz="923925">
              <a:defRPr sz="1400">
                <a:solidFill>
                  <a:schemeClr val="tx1"/>
                </a:solidFill>
                <a:latin typeface="Arial" panose="020B0604020202020204" pitchFamily="34" charset="0"/>
              </a:defRPr>
            </a:lvl2pPr>
            <a:lvl3pPr marL="1143000" indent="-228600" defTabSz="923925">
              <a:defRPr sz="1400">
                <a:solidFill>
                  <a:schemeClr val="tx1"/>
                </a:solidFill>
                <a:latin typeface="Arial" panose="020B0604020202020204" pitchFamily="34" charset="0"/>
              </a:defRPr>
            </a:lvl3pPr>
            <a:lvl4pPr marL="1600200" indent="-228600" defTabSz="923925">
              <a:defRPr sz="1400">
                <a:solidFill>
                  <a:schemeClr val="tx1"/>
                </a:solidFill>
                <a:latin typeface="Arial" panose="020B0604020202020204" pitchFamily="34" charset="0"/>
              </a:defRPr>
            </a:lvl4pPr>
            <a:lvl5pPr marL="2057400" indent="-228600" defTabSz="923925">
              <a:defRPr sz="14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1400">
                <a:solidFill>
                  <a:schemeClr val="tx1"/>
                </a:solidFill>
                <a:latin typeface="Arial" panose="020B0604020202020204" pitchFamily="34" charset="0"/>
              </a:defRPr>
            </a:lvl9pPr>
          </a:lstStyle>
          <a:p>
            <a:fld id="{5A8D748C-F41F-4123-B58E-FC1C3B40939A}" type="slidenum">
              <a:rPr lang="en-US" altLang="en-US" sz="1300" smtClean="0"/>
              <a:pPr/>
              <a:t>63</a:t>
            </a:fld>
            <a:endParaRPr lang="en-US" altLang="en-US" sz="1300"/>
          </a:p>
        </p:txBody>
      </p:sp>
    </p:spTree>
    <p:extLst>
      <p:ext uri="{BB962C8B-B14F-4D97-AF65-F5344CB8AC3E}">
        <p14:creationId xmlns:p14="http://schemas.microsoft.com/office/powerpoint/2010/main" val="13411994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8A40A591-D0CE-48C8-B9A2-390F745318DB}" type="slidenum">
              <a:rPr lang="en-US" altLang="en-US"/>
              <a:pPr/>
              <a:t>65</a:t>
            </a:fld>
            <a:endParaRPr lang="en-US"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806053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6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CF5FC2D1-DF29-4209-A706-7D2A2F98C8E1}" type="slidenum">
              <a:rPr lang="en-US" altLang="en-US"/>
              <a:pPr/>
              <a:t>66</a:t>
            </a:fld>
            <a:endParaRPr lang="en-US" altLang="en-US"/>
          </a:p>
        </p:txBody>
      </p:sp>
    </p:spTree>
    <p:extLst>
      <p:ext uri="{BB962C8B-B14F-4D97-AF65-F5344CB8AC3E}">
        <p14:creationId xmlns:p14="http://schemas.microsoft.com/office/powerpoint/2010/main" val="25438884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8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B8E9C80B-A2A7-4BA5-8E01-D0C08A7AE034}" type="slidenum">
              <a:rPr lang="en-US" altLang="en-US"/>
              <a:pPr/>
              <a:t>67</a:t>
            </a:fld>
            <a:endParaRPr lang="en-US" altLang="en-US"/>
          </a:p>
        </p:txBody>
      </p:sp>
    </p:spTree>
    <p:extLst>
      <p:ext uri="{BB962C8B-B14F-4D97-AF65-F5344CB8AC3E}">
        <p14:creationId xmlns:p14="http://schemas.microsoft.com/office/powerpoint/2010/main" val="17439187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1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291BE640-7342-41E9-A61C-A91223F75FF5}" type="slidenum">
              <a:rPr lang="en-US" altLang="en-US"/>
              <a:pPr/>
              <a:t>68</a:t>
            </a:fld>
            <a:endParaRPr lang="en-US" altLang="en-US"/>
          </a:p>
        </p:txBody>
      </p:sp>
    </p:spTree>
    <p:extLst>
      <p:ext uri="{BB962C8B-B14F-4D97-AF65-F5344CB8AC3E}">
        <p14:creationId xmlns:p14="http://schemas.microsoft.com/office/powerpoint/2010/main" val="11718364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3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DE161991-168B-44DA-8FF1-A70FD3CB66EA}" type="slidenum">
              <a:rPr lang="en-US" altLang="en-US"/>
              <a:pPr/>
              <a:t>69</a:t>
            </a:fld>
            <a:endParaRPr lang="en-US" altLang="en-US"/>
          </a:p>
        </p:txBody>
      </p:sp>
    </p:spTree>
    <p:extLst>
      <p:ext uri="{BB962C8B-B14F-4D97-AF65-F5344CB8AC3E}">
        <p14:creationId xmlns:p14="http://schemas.microsoft.com/office/powerpoint/2010/main" val="14840889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5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BD108178-3114-49C6-B5DF-4E632773A95D}" type="slidenum">
              <a:rPr lang="en-US" altLang="en-US"/>
              <a:pPr/>
              <a:t>70</a:t>
            </a:fld>
            <a:endParaRPr lang="en-US" altLang="en-US"/>
          </a:p>
        </p:txBody>
      </p:sp>
    </p:spTree>
    <p:extLst>
      <p:ext uri="{BB962C8B-B14F-4D97-AF65-F5344CB8AC3E}">
        <p14:creationId xmlns:p14="http://schemas.microsoft.com/office/powerpoint/2010/main" val="3266234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See Tool resource and delivery guide for instructions</a:t>
            </a:r>
          </a:p>
          <a:p>
            <a:endParaRPr lang="en-US" altLang="en-US"/>
          </a:p>
          <a:p>
            <a:r>
              <a:rPr lang="en-US" altLang="en-US"/>
              <a:t>\\pnqs-cifs-002\fs-003\Eaker Center\CS\02. Courses\01. Course Directors\08. Sq-CC\6-References\GiANT\2018-09 GiANT Material\Tools</a:t>
            </a:r>
          </a:p>
          <a:p>
            <a:endParaRPr lang="en-US" altLang="en-US"/>
          </a:p>
          <a:p>
            <a:r>
              <a:rPr lang="en-US" altLang="en-US"/>
              <a:t>The top take away is that in the military we are pretty good at IQ (skillsets)  We acknowledge EQ as important to leadership and modeling or avoiding leadership behaviors we see/experience, but we rarely spend much effort in PQ and understanding what it is like to be on the other side of your individual leadership style.</a:t>
            </a: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AEC30D6C-CCEC-4A4C-A5EC-8C74F504D2A4}" type="slidenum">
              <a:rPr lang="en-US" altLang="en-US"/>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See Tool resource and delivery guide for instructions on Behavior Drivers Tool</a:t>
            </a:r>
          </a:p>
          <a:p>
            <a:endParaRPr lang="en-US" altLang="en-US" dirty="0"/>
          </a:p>
          <a:p>
            <a:r>
              <a:rPr lang="en-US" altLang="en-US" dirty="0"/>
              <a:t>\\pnqs-cifs-002\fs-003\Eaker Center\CS\02. Courses\01. Course Directors\08. </a:t>
            </a:r>
            <a:r>
              <a:rPr lang="en-US" altLang="en-US" dirty="0" err="1"/>
              <a:t>Sq</a:t>
            </a:r>
            <a:r>
              <a:rPr lang="en-US" altLang="en-US" dirty="0"/>
              <a:t>-CC\6-References\GiANT\2018-09 GiANT Material\Tools</a:t>
            </a:r>
          </a:p>
          <a:p>
            <a:endParaRPr lang="en-US" altLang="en-US" dirty="0"/>
          </a:p>
          <a:p>
            <a:endParaRPr lang="en-US" altLang="en-US" dirty="0"/>
          </a:p>
          <a:p>
            <a:r>
              <a:rPr lang="en-US" altLang="en-US" dirty="0"/>
              <a:t>Top takeaway is that your leadership behaviors are a combination of the natural tendencies, nurtured / environmental behaviors that were emphasized over your lifetime, and your integrated choices on what to focus on and develop.</a:t>
            </a:r>
          </a:p>
          <a:p>
            <a:endParaRPr lang="en-US" altLang="en-US" dirty="0"/>
          </a:p>
          <a:p>
            <a:r>
              <a:rPr lang="en-US" altLang="en-US" dirty="0"/>
              <a:t>Voices will help you understand some of those choices better</a:t>
            </a: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768C2075-CF62-4669-A202-782FE2B0D698}" type="slidenum">
              <a:rPr lang="en-US" altLang="en-US"/>
              <a:pPr/>
              <a:t>8</a:t>
            </a:fld>
            <a:endParaRPr lang="en-US" altLang="en-US"/>
          </a:p>
        </p:txBody>
      </p:sp>
    </p:spTree>
    <p:extLst>
      <p:ext uri="{BB962C8B-B14F-4D97-AF65-F5344CB8AC3E}">
        <p14:creationId xmlns:p14="http://schemas.microsoft.com/office/powerpoint/2010/main" val="1911918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See Tool resource and delivery guide for instructions on 5 voices</a:t>
            </a:r>
          </a:p>
          <a:p>
            <a:endParaRPr lang="en-US" altLang="en-US"/>
          </a:p>
          <a:p>
            <a:r>
              <a:rPr lang="en-US" altLang="en-US"/>
              <a:t>\\pnqs-cifs-002\fs-003\Eaker Center\CS\02. Courses\01. Course Directors\08. Sq-CC\6-References\GiANT\2018-09 GiANT Material\Tools</a:t>
            </a:r>
          </a:p>
          <a:p>
            <a:endParaRPr lang="en-US" altLang="en-US"/>
          </a:p>
          <a:p>
            <a:endParaRPr lang="en-US" altLang="en-US"/>
          </a:p>
          <a:p>
            <a:r>
              <a:rPr lang="en-US" altLang="en-US"/>
              <a:t>Principal Takeaway</a:t>
            </a:r>
          </a:p>
          <a:p>
            <a:endParaRPr lang="en-US" altLang="en-US"/>
          </a:p>
          <a:p>
            <a:r>
              <a:rPr lang="en-US" altLang="en-US"/>
              <a:t>When you look at the visual tool, you recognize that </a:t>
            </a:r>
            <a:r>
              <a:rPr lang="en-US" altLang="en-US" b="1"/>
              <a:t>different voices have different volumes</a:t>
            </a:r>
            <a:r>
              <a:rPr lang="en-US" altLang="en-US"/>
              <a:t>.  Some are often louder and more forceful in the way they bring their opinion and challenge the views of others.</a:t>
            </a:r>
          </a:p>
          <a:p>
            <a:endParaRPr lang="en-US" altLang="en-US"/>
          </a:p>
          <a:p>
            <a:endParaRPr lang="en-US" altLang="en-US"/>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79">
              <a:defRPr sz="1300">
                <a:solidFill>
                  <a:schemeClr val="tx1"/>
                </a:solidFill>
                <a:latin typeface="Arial" panose="020B0604020202020204" pitchFamily="34" charset="0"/>
              </a:defRPr>
            </a:lvl1pPr>
            <a:lvl2pPr marL="714495" indent="-274806" defTabSz="925179">
              <a:defRPr sz="1300">
                <a:solidFill>
                  <a:schemeClr val="tx1"/>
                </a:solidFill>
                <a:latin typeface="Arial" panose="020B0604020202020204" pitchFamily="34" charset="0"/>
              </a:defRPr>
            </a:lvl2pPr>
            <a:lvl3pPr marL="1099223" indent="-219845" defTabSz="925179">
              <a:defRPr sz="1300">
                <a:solidFill>
                  <a:schemeClr val="tx1"/>
                </a:solidFill>
                <a:latin typeface="Arial" panose="020B0604020202020204" pitchFamily="34" charset="0"/>
              </a:defRPr>
            </a:lvl3pPr>
            <a:lvl4pPr marL="1538912" indent="-219845" defTabSz="925179">
              <a:defRPr sz="1300">
                <a:solidFill>
                  <a:schemeClr val="tx1"/>
                </a:solidFill>
                <a:latin typeface="Arial" panose="020B0604020202020204" pitchFamily="34" charset="0"/>
              </a:defRPr>
            </a:lvl4pPr>
            <a:lvl5pPr marL="1978602" indent="-219845" defTabSz="925179">
              <a:defRPr sz="1300">
                <a:solidFill>
                  <a:schemeClr val="tx1"/>
                </a:solidFill>
                <a:latin typeface="Arial" panose="020B0604020202020204" pitchFamily="34" charset="0"/>
              </a:defRPr>
            </a:lvl5pPr>
            <a:lvl6pPr marL="2418291" indent="-219845" defTabSz="925179" eaLnBrk="0" fontAlgn="base" hangingPunct="0">
              <a:spcBef>
                <a:spcPct val="0"/>
              </a:spcBef>
              <a:spcAft>
                <a:spcPct val="0"/>
              </a:spcAft>
              <a:defRPr sz="1300">
                <a:solidFill>
                  <a:schemeClr val="tx1"/>
                </a:solidFill>
                <a:latin typeface="Arial" panose="020B0604020202020204" pitchFamily="34" charset="0"/>
              </a:defRPr>
            </a:lvl6pPr>
            <a:lvl7pPr marL="2857980" indent="-219845" defTabSz="925179" eaLnBrk="0" fontAlgn="base" hangingPunct="0">
              <a:spcBef>
                <a:spcPct val="0"/>
              </a:spcBef>
              <a:spcAft>
                <a:spcPct val="0"/>
              </a:spcAft>
              <a:defRPr sz="1300">
                <a:solidFill>
                  <a:schemeClr val="tx1"/>
                </a:solidFill>
                <a:latin typeface="Arial" panose="020B0604020202020204" pitchFamily="34" charset="0"/>
              </a:defRPr>
            </a:lvl7pPr>
            <a:lvl8pPr marL="3297669" indent="-219845" defTabSz="925179" eaLnBrk="0" fontAlgn="base" hangingPunct="0">
              <a:spcBef>
                <a:spcPct val="0"/>
              </a:spcBef>
              <a:spcAft>
                <a:spcPct val="0"/>
              </a:spcAft>
              <a:defRPr sz="1300">
                <a:solidFill>
                  <a:schemeClr val="tx1"/>
                </a:solidFill>
                <a:latin typeface="Arial" panose="020B0604020202020204" pitchFamily="34" charset="0"/>
              </a:defRPr>
            </a:lvl8pPr>
            <a:lvl9pPr marL="3737359" indent="-219845" defTabSz="925179" eaLnBrk="0" fontAlgn="base" hangingPunct="0">
              <a:spcBef>
                <a:spcPct val="0"/>
              </a:spcBef>
              <a:spcAft>
                <a:spcPct val="0"/>
              </a:spcAft>
              <a:defRPr sz="1300">
                <a:solidFill>
                  <a:schemeClr val="tx1"/>
                </a:solidFill>
                <a:latin typeface="Arial" panose="020B0604020202020204" pitchFamily="34" charset="0"/>
              </a:defRPr>
            </a:lvl9pPr>
          </a:lstStyle>
          <a:p>
            <a:fld id="{64441444-0C56-49C1-9236-DB5F61F060D7}" type="slidenum">
              <a:rPr lang="en-US" altLang="en-US"/>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10" descr="V:\CCX\22.  Original and Master Graphics Products...(T033-20 R01.00)\22-04.  Briefings\USAFE TODAY BRIEF\Opening Slide plain.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2"/>
          <p:cNvSpPr>
            <a:spLocks noChangeShapeType="1"/>
          </p:cNvSpPr>
          <p:nvPr/>
        </p:nvSpPr>
        <p:spPr bwMode="auto">
          <a:xfrm>
            <a:off x="381000" y="6451600"/>
            <a:ext cx="8382000" cy="0"/>
          </a:xfrm>
          <a:prstGeom prst="line">
            <a:avLst/>
          </a:prstGeom>
          <a:noFill/>
          <a:ln w="5715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5"/>
          <p:cNvSpPr>
            <a:spLocks noChangeShapeType="1"/>
          </p:cNvSpPr>
          <p:nvPr/>
        </p:nvSpPr>
        <p:spPr bwMode="auto">
          <a:xfrm>
            <a:off x="381000" y="1231900"/>
            <a:ext cx="8382000" cy="0"/>
          </a:xfrm>
          <a:prstGeom prst="line">
            <a:avLst/>
          </a:prstGeom>
          <a:noFill/>
          <a:ln w="5715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Text Box 14"/>
          <p:cNvSpPr txBox="1">
            <a:spLocks noChangeArrowheads="1"/>
          </p:cNvSpPr>
          <p:nvPr/>
        </p:nvSpPr>
        <p:spPr bwMode="auto">
          <a:xfrm>
            <a:off x="900113" y="76200"/>
            <a:ext cx="7239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lgn="ctr">
              <a:defRPr/>
            </a:pPr>
            <a:r>
              <a:rPr lang="en-US" altLang="en-US" sz="3200" b="1" i="1" dirty="0"/>
              <a:t>Leader Development Course for Squadron Command</a:t>
            </a:r>
          </a:p>
        </p:txBody>
      </p:sp>
      <p:pic>
        <p:nvPicPr>
          <p:cNvPr id="7" name="Picture 6"/>
          <p:cNvPicPr>
            <a:picLocks noChangeAspect="1"/>
          </p:cNvPicPr>
          <p:nvPr userDrawn="1"/>
        </p:nvPicPr>
        <p:blipFill>
          <a:blip r:embed="rId3"/>
          <a:stretch>
            <a:fillRect/>
          </a:stretch>
        </p:blipFill>
        <p:spPr>
          <a:xfrm>
            <a:off x="7745413" y="188913"/>
            <a:ext cx="1017587" cy="933450"/>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userDrawn="1"/>
        </p:nvPicPr>
        <p:blipFill>
          <a:blip r:embed="rId4"/>
          <a:stretch>
            <a:fillRect/>
          </a:stretch>
        </p:blipFill>
        <p:spPr>
          <a:xfrm>
            <a:off x="381000" y="188913"/>
            <a:ext cx="927100" cy="933450"/>
          </a:xfrm>
          <a:prstGeom prst="rect">
            <a:avLst/>
          </a:prstGeom>
          <a:effectLst>
            <a:outerShdw blurRad="50800" dist="38100" dir="2700000" algn="tl" rotWithShape="0">
              <a:prstClr val="black">
                <a:alpha val="40000"/>
              </a:prstClr>
            </a:outerShdw>
          </a:effectLst>
        </p:spPr>
      </p:pic>
      <p:sp>
        <p:nvSpPr>
          <p:cNvPr id="50191" name="Rectangle 15"/>
          <p:cNvSpPr>
            <a:spLocks noGrp="1" noChangeArrowheads="1"/>
          </p:cNvSpPr>
          <p:nvPr>
            <p:ph type="ctrTitle"/>
          </p:nvPr>
        </p:nvSpPr>
        <p:spPr>
          <a:xfrm>
            <a:off x="276225" y="1962150"/>
            <a:ext cx="8486775" cy="1600200"/>
          </a:xfrm>
        </p:spPr>
        <p:txBody>
          <a:bodyPr/>
          <a:lstStyle>
            <a:lvl1pPr>
              <a:defRPr sz="4400" i="0"/>
            </a:lvl1pPr>
          </a:lstStyle>
          <a:p>
            <a:r>
              <a:rPr lang="en-US"/>
              <a:t>Click to edit Master title style</a:t>
            </a:r>
          </a:p>
        </p:txBody>
      </p:sp>
      <p:sp>
        <p:nvSpPr>
          <p:cNvPr id="9" name="Date Placeholder 10"/>
          <p:cNvSpPr>
            <a:spLocks noGrp="1" noChangeArrowheads="1"/>
          </p:cNvSpPr>
          <p:nvPr>
            <p:ph type="dt" sz="half" idx="10"/>
          </p:nvPr>
        </p:nvSpPr>
        <p:spPr/>
        <p:txBody>
          <a:bodyPr/>
          <a:lstStyle>
            <a:lvl1pPr>
              <a:defRPr/>
            </a:lvl1pPr>
          </a:lstStyle>
          <a:p>
            <a:pPr>
              <a:defRPr/>
            </a:pPr>
            <a:r>
              <a:rPr lang="en-US"/>
              <a:t>As of: </a:t>
            </a:r>
          </a:p>
        </p:txBody>
      </p:sp>
      <p:sp>
        <p:nvSpPr>
          <p:cNvPr id="10" name="Slide Number Placeholder 11"/>
          <p:cNvSpPr>
            <a:spLocks noGrp="1" noChangeArrowheads="1"/>
          </p:cNvSpPr>
          <p:nvPr>
            <p:ph type="sldNum" sz="quarter" idx="11"/>
          </p:nvPr>
        </p:nvSpPr>
        <p:spPr/>
        <p:txBody>
          <a:bodyPr/>
          <a:lstStyle>
            <a:lvl1pPr>
              <a:defRPr/>
            </a:lvl1pPr>
          </a:lstStyle>
          <a:p>
            <a:pPr>
              <a:defRPr/>
            </a:pPr>
            <a:fld id="{963BE94F-113E-4252-822F-D5155157B8A9}"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2673976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cSld name="1_Blank">
    <p:spTree>
      <p:nvGrpSpPr>
        <p:cNvPr id="1" name=""/>
        <p:cNvGrpSpPr/>
        <p:nvPr/>
      </p:nvGrpSpPr>
      <p:grpSpPr>
        <a:xfrm>
          <a:off x="0" y="0"/>
          <a:ext cx="0" cy="0"/>
          <a:chOff x="0" y="0"/>
          <a:chExt cx="0" cy="0"/>
        </a:xfrm>
      </p:grpSpPr>
      <p:sp>
        <p:nvSpPr>
          <p:cNvPr id="2" name="Holder 2"/>
          <p:cNvSpPr>
            <a:spLocks noGrp="1"/>
          </p:cNvSpPr>
          <p:nvPr>
            <p:ph type="ftr" sz="quarter" idx="10"/>
          </p:nvPr>
        </p:nvSpPr>
        <p:spPr>
          <a:xfrm>
            <a:off x="0" y="0"/>
            <a:ext cx="0" cy="0"/>
          </a:xfrm>
        </p:spPr>
        <p:txBody>
          <a:bodyPr lIns="0" tIns="0" rIns="0" bIns="0"/>
          <a:lstStyle>
            <a:lvl1pPr marL="8929">
              <a:lnSpc>
                <a:spcPts val="1209"/>
              </a:lnSpc>
              <a:defRPr sz="1195" b="0" i="0">
                <a:solidFill>
                  <a:srgbClr val="52575F"/>
                </a:solidFill>
                <a:latin typeface="Calibri"/>
                <a:cs typeface="Calibri"/>
              </a:defRPr>
            </a:lvl1pPr>
          </a:lstStyle>
          <a:p>
            <a:pPr>
              <a:defRPr/>
            </a:pPr>
            <a:r>
              <a:rPr lang="en-US"/>
              <a:t>© GiANT</a:t>
            </a:r>
            <a:r>
              <a:rPr lang="en-US" spc="-53"/>
              <a:t> </a:t>
            </a:r>
            <a:r>
              <a:rPr lang="en-US" spc="-4"/>
              <a:t>WORLDWIDE</a:t>
            </a:r>
            <a:endParaRPr lang="en-US" spc="-4" dirty="0"/>
          </a:p>
        </p:txBody>
      </p:sp>
      <p:sp>
        <p:nvSpPr>
          <p:cNvPr id="3" name="Holder 3"/>
          <p:cNvSpPr>
            <a:spLocks noGrp="1"/>
          </p:cNvSpPr>
          <p:nvPr>
            <p:ph type="dt" sz="half" idx="11"/>
          </p:nvPr>
        </p:nvSpPr>
        <p:spPr/>
        <p:txBody>
          <a:bodyPr lIns="0" tIns="0" rIns="0" bIns="0"/>
          <a:lstStyle>
            <a:lvl1pPr algn="l">
              <a:defRPr>
                <a:solidFill>
                  <a:schemeClr val="tx1">
                    <a:tint val="75000"/>
                  </a:schemeClr>
                </a:solidFill>
              </a:defRPr>
            </a:lvl1pPr>
          </a:lstStyle>
          <a:p>
            <a:pPr>
              <a:defRPr/>
            </a:pPr>
            <a:fld id="{D467A048-6205-4BD9-AC92-72E0A5C313B9}" type="datetimeFigureOut">
              <a:rPr lang="en-US"/>
              <a:pPr>
                <a:defRPr/>
              </a:pPr>
              <a:t>1/29/2020</a:t>
            </a:fld>
            <a:endParaRPr lang="en-US"/>
          </a:p>
        </p:txBody>
      </p:sp>
      <p:sp>
        <p:nvSpPr>
          <p:cNvPr id="4" name="Holder 4"/>
          <p:cNvSpPr>
            <a:spLocks noGrp="1"/>
          </p:cNvSpPr>
          <p:nvPr>
            <p:ph type="sldNum" sz="quarter" idx="12"/>
          </p:nvPr>
        </p:nvSpPr>
        <p:spPr/>
        <p:txBody>
          <a:bodyPr lIns="0" tIns="0" rIns="0" bIns="0"/>
          <a:lstStyle>
            <a:lvl1pPr algn="r">
              <a:defRPr>
                <a:solidFill>
                  <a:schemeClr val="tx1">
                    <a:tint val="75000"/>
                  </a:schemeClr>
                </a:solidFill>
              </a:defRPr>
            </a:lvl1pPr>
          </a:lstStyle>
          <a:p>
            <a:pPr>
              <a:defRPr/>
            </a:pPr>
            <a:fld id="{F7383080-C47D-4147-A437-F19A331B7357}" type="slidenum">
              <a:rPr/>
              <a:pPr>
                <a:defRPr/>
              </a:pPr>
              <a:t>‹#›</a:t>
            </a:fld>
            <a:endParaRPr/>
          </a:p>
        </p:txBody>
      </p:sp>
    </p:spTree>
    <p:extLst>
      <p:ext uri="{BB962C8B-B14F-4D97-AF65-F5344CB8AC3E}">
        <p14:creationId xmlns:p14="http://schemas.microsoft.com/office/powerpoint/2010/main" val="3017911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031" b="0" i="0">
                <a:solidFill>
                  <a:schemeClr val="bg1"/>
                </a:solidFill>
                <a:latin typeface="Arial"/>
                <a:cs typeface="Arial"/>
              </a:defRPr>
            </a:lvl1pPr>
          </a:lstStyle>
          <a:p>
            <a:endParaRPr/>
          </a:p>
        </p:txBody>
      </p:sp>
      <p:sp>
        <p:nvSpPr>
          <p:cNvPr id="3" name="Holder 3"/>
          <p:cNvSpPr>
            <a:spLocks noGrp="1"/>
          </p:cNvSpPr>
          <p:nvPr>
            <p:ph sz="half" idx="2"/>
          </p:nvPr>
        </p:nvSpPr>
        <p:spPr>
          <a:xfrm>
            <a:off x="457200" y="1577340"/>
            <a:ext cx="3977640" cy="307777"/>
          </a:xfrm>
          <a:prstGeom prst="rect">
            <a:avLst/>
          </a:prstGeom>
        </p:spPr>
        <p:txBody>
          <a:bodyPr lIns="0" tIns="0" rIns="0" bIns="0">
            <a:spAutoFit/>
          </a:bodyPr>
          <a:lstStyle>
            <a:lvl1pPr>
              <a:defRPr/>
            </a:lvl1pPr>
          </a:lstStyle>
          <a:p>
            <a:endParaRPr/>
          </a:p>
        </p:txBody>
      </p:sp>
      <p:sp>
        <p:nvSpPr>
          <p:cNvPr id="4" name="Holder 4"/>
          <p:cNvSpPr>
            <a:spLocks noGrp="1"/>
          </p:cNvSpPr>
          <p:nvPr>
            <p:ph sz="half" idx="3"/>
          </p:nvPr>
        </p:nvSpPr>
        <p:spPr>
          <a:xfrm>
            <a:off x="4709160" y="1577340"/>
            <a:ext cx="3977640" cy="307777"/>
          </a:xfrm>
          <a:prstGeom prst="rect">
            <a:avLst/>
          </a:prstGeom>
        </p:spPr>
        <p:txBody>
          <a:bodyPr lIns="0" tIns="0" rIns="0" bIns="0">
            <a:spAutoFit/>
          </a:bodyPr>
          <a:lstStyle>
            <a:lvl1pPr>
              <a:defRPr/>
            </a:lvl1pPr>
          </a:lstStyle>
          <a:p>
            <a:endParaRPr/>
          </a:p>
        </p:txBody>
      </p:sp>
      <p:sp>
        <p:nvSpPr>
          <p:cNvPr id="5" name="Holder 5"/>
          <p:cNvSpPr>
            <a:spLocks noGrp="1"/>
          </p:cNvSpPr>
          <p:nvPr>
            <p:ph type="ftr" sz="quarter" idx="10"/>
          </p:nvPr>
        </p:nvSpPr>
        <p:spPr>
          <a:xfrm>
            <a:off x="0" y="0"/>
            <a:ext cx="0" cy="0"/>
          </a:xfrm>
        </p:spPr>
        <p:txBody>
          <a:bodyPr lIns="0" tIns="0" rIns="0" bIns="0"/>
          <a:lstStyle>
            <a:lvl1pPr marL="8929">
              <a:lnSpc>
                <a:spcPts val="1209"/>
              </a:lnSpc>
              <a:defRPr sz="1195" b="0" i="0">
                <a:solidFill>
                  <a:srgbClr val="52575F"/>
                </a:solidFill>
                <a:latin typeface="Calibri"/>
                <a:cs typeface="Calibri"/>
              </a:defRPr>
            </a:lvl1pPr>
          </a:lstStyle>
          <a:p>
            <a:pPr>
              <a:defRPr/>
            </a:pPr>
            <a:r>
              <a:rPr lang="en-US"/>
              <a:t>© GiANT</a:t>
            </a:r>
            <a:r>
              <a:rPr lang="en-US" spc="-53"/>
              <a:t> </a:t>
            </a:r>
            <a:r>
              <a:rPr lang="en-US" spc="-4"/>
              <a:t>WORLDWIDE</a:t>
            </a:r>
            <a:endParaRPr lang="en-US" spc="-4" dirty="0"/>
          </a:p>
        </p:txBody>
      </p:sp>
      <p:sp>
        <p:nvSpPr>
          <p:cNvPr id="6" name="Holder 6"/>
          <p:cNvSpPr>
            <a:spLocks noGrp="1"/>
          </p:cNvSpPr>
          <p:nvPr>
            <p:ph type="dt" sz="half" idx="11"/>
          </p:nvPr>
        </p:nvSpPr>
        <p:spPr/>
        <p:txBody>
          <a:bodyPr lIns="0" tIns="0" rIns="0" bIns="0"/>
          <a:lstStyle>
            <a:lvl1pPr algn="l">
              <a:defRPr>
                <a:solidFill>
                  <a:schemeClr val="tx1">
                    <a:tint val="75000"/>
                  </a:schemeClr>
                </a:solidFill>
              </a:defRPr>
            </a:lvl1pPr>
          </a:lstStyle>
          <a:p>
            <a:pPr>
              <a:defRPr/>
            </a:pPr>
            <a:fld id="{2BEEDD27-055B-4E54-BF84-10A0B1BF86D5}" type="datetimeFigureOut">
              <a:rPr lang="en-US"/>
              <a:pPr>
                <a:defRPr/>
              </a:pPr>
              <a:t>1/29/2020</a:t>
            </a:fld>
            <a:endParaRPr lang="en-US"/>
          </a:p>
        </p:txBody>
      </p:sp>
      <p:sp>
        <p:nvSpPr>
          <p:cNvPr id="7" name="Holder 7"/>
          <p:cNvSpPr>
            <a:spLocks noGrp="1"/>
          </p:cNvSpPr>
          <p:nvPr>
            <p:ph type="sldNum" sz="quarter" idx="12"/>
          </p:nvPr>
        </p:nvSpPr>
        <p:spPr/>
        <p:txBody>
          <a:bodyPr lIns="0" tIns="0" rIns="0" bIns="0"/>
          <a:lstStyle>
            <a:lvl1pPr algn="r">
              <a:defRPr>
                <a:solidFill>
                  <a:schemeClr val="tx1">
                    <a:tint val="75000"/>
                  </a:schemeClr>
                </a:solidFill>
              </a:defRPr>
            </a:lvl1pPr>
          </a:lstStyle>
          <a:p>
            <a:pPr>
              <a:defRPr/>
            </a:pPr>
            <a:fld id="{931F1FEE-A680-45E4-AE14-6F62082DF621}" type="slidenum">
              <a:rPr/>
              <a:pPr>
                <a:defRPr/>
              </a:pPr>
              <a:t>‹#›</a:t>
            </a:fld>
            <a:endParaRPr/>
          </a:p>
        </p:txBody>
      </p:sp>
    </p:spTree>
    <p:extLst>
      <p:ext uri="{BB962C8B-B14F-4D97-AF65-F5344CB8AC3E}">
        <p14:creationId xmlns:p14="http://schemas.microsoft.com/office/powerpoint/2010/main" val="239587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19656" y="54864"/>
            <a:ext cx="6867144" cy="1143000"/>
          </a:xfrm>
        </p:spPr>
        <p:txBody>
          <a:bodyPr/>
          <a:lstStyle/>
          <a:p>
            <a:r>
              <a:rPr lang="en-US" dirty="0"/>
              <a:t>Click to edit Master title style</a:t>
            </a:r>
          </a:p>
        </p:txBody>
      </p:sp>
      <p:sp>
        <p:nvSpPr>
          <p:cNvPr id="3" name="Content Placeholder 2"/>
          <p:cNvSpPr>
            <a:spLocks noGrp="1"/>
          </p:cNvSpPr>
          <p:nvPr>
            <p:ph idx="1"/>
          </p:nvPr>
        </p:nvSpPr>
        <p:spPr>
          <a:xfrm>
            <a:off x="384175" y="1527048"/>
            <a:ext cx="8386763" cy="4837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7"/>
          <p:cNvSpPr>
            <a:spLocks noGrp="1" noChangeArrowheads="1"/>
          </p:cNvSpPr>
          <p:nvPr>
            <p:ph type="dt" sz="half" idx="10"/>
          </p:nvPr>
        </p:nvSpPr>
        <p:spPr/>
        <p:txBody>
          <a:bodyPr/>
          <a:lstStyle>
            <a:lvl1pPr>
              <a:defRPr/>
            </a:lvl1pPr>
          </a:lstStyle>
          <a:p>
            <a:pPr>
              <a:defRPr/>
            </a:pPr>
            <a:r>
              <a:rPr lang="en-US"/>
              <a:t>As of: </a:t>
            </a:r>
          </a:p>
        </p:txBody>
      </p:sp>
      <p:sp>
        <p:nvSpPr>
          <p:cNvPr id="5" name="Rectangle 1028"/>
          <p:cNvSpPr>
            <a:spLocks noGrp="1" noChangeArrowheads="1"/>
          </p:cNvSpPr>
          <p:nvPr>
            <p:ph type="sldNum" sz="quarter" idx="11"/>
          </p:nvPr>
        </p:nvSpPr>
        <p:spPr/>
        <p:txBody>
          <a:bodyPr/>
          <a:lstStyle>
            <a:lvl1pPr>
              <a:defRPr/>
            </a:lvl1pPr>
          </a:lstStyle>
          <a:p>
            <a:pPr>
              <a:defRPr/>
            </a:pPr>
            <a:fld id="{8B658173-1B49-4744-B9FB-3DC761826969}"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2971806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p:txBody>
          <a:bodyPr/>
          <a:lstStyle>
            <a:lvl1pPr>
              <a:defRPr/>
            </a:lvl1pPr>
          </a:lstStyle>
          <a:p>
            <a:pPr>
              <a:defRPr/>
            </a:pPr>
            <a:r>
              <a:rPr lang="en-US"/>
              <a:t>As of: </a:t>
            </a:r>
          </a:p>
        </p:txBody>
      </p:sp>
      <p:sp>
        <p:nvSpPr>
          <p:cNvPr id="5" name="Rectangle 1028"/>
          <p:cNvSpPr>
            <a:spLocks noGrp="1" noChangeArrowheads="1"/>
          </p:cNvSpPr>
          <p:nvPr>
            <p:ph type="sldNum" sz="quarter" idx="11"/>
          </p:nvPr>
        </p:nvSpPr>
        <p:spPr/>
        <p:txBody>
          <a:bodyPr/>
          <a:lstStyle>
            <a:lvl1pPr>
              <a:defRPr/>
            </a:lvl1pPr>
          </a:lstStyle>
          <a:p>
            <a:pPr>
              <a:defRPr/>
            </a:pPr>
            <a:fld id="{FA646588-6351-4876-8FD4-66D104A49DC5}"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1648189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19656" y="54864"/>
            <a:ext cx="6867144" cy="1143000"/>
          </a:xfrm>
        </p:spPr>
        <p:txBody>
          <a:bodyPr/>
          <a:lstStyle/>
          <a:p>
            <a:r>
              <a:rPr lang="en-US" dirty="0"/>
              <a:t>Click to edit Master title style</a:t>
            </a:r>
          </a:p>
        </p:txBody>
      </p:sp>
      <p:sp>
        <p:nvSpPr>
          <p:cNvPr id="3" name="Content Placeholder 2"/>
          <p:cNvSpPr>
            <a:spLocks noGrp="1"/>
          </p:cNvSpPr>
          <p:nvPr>
            <p:ph sz="half" idx="1"/>
          </p:nvPr>
        </p:nvSpPr>
        <p:spPr>
          <a:xfrm>
            <a:off x="384175" y="1508760"/>
            <a:ext cx="4116388" cy="4864608"/>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2963" y="1499616"/>
            <a:ext cx="4117975" cy="4863084"/>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7"/>
          <p:cNvSpPr>
            <a:spLocks noGrp="1" noChangeArrowheads="1"/>
          </p:cNvSpPr>
          <p:nvPr>
            <p:ph type="dt" sz="half" idx="10"/>
          </p:nvPr>
        </p:nvSpPr>
        <p:spPr/>
        <p:txBody>
          <a:bodyPr/>
          <a:lstStyle>
            <a:lvl1pPr>
              <a:defRPr/>
            </a:lvl1pPr>
          </a:lstStyle>
          <a:p>
            <a:pPr>
              <a:defRPr/>
            </a:pPr>
            <a:r>
              <a:rPr lang="en-US"/>
              <a:t>As of: </a:t>
            </a:r>
          </a:p>
        </p:txBody>
      </p:sp>
      <p:sp>
        <p:nvSpPr>
          <p:cNvPr id="6" name="Rectangle 1028"/>
          <p:cNvSpPr>
            <a:spLocks noGrp="1" noChangeArrowheads="1"/>
          </p:cNvSpPr>
          <p:nvPr>
            <p:ph type="sldNum" sz="quarter" idx="11"/>
          </p:nvPr>
        </p:nvSpPr>
        <p:spPr/>
        <p:txBody>
          <a:bodyPr/>
          <a:lstStyle>
            <a:lvl1pPr>
              <a:defRPr/>
            </a:lvl1pPr>
          </a:lstStyle>
          <a:p>
            <a:pPr>
              <a:defRPr/>
            </a:pPr>
            <a:fld id="{48D271A1-3506-450E-AC2A-D0D5024A0793}"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3912581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19656" y="54864"/>
            <a:ext cx="686714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7"/>
          <p:cNvSpPr>
            <a:spLocks noGrp="1" noChangeArrowheads="1"/>
          </p:cNvSpPr>
          <p:nvPr>
            <p:ph type="dt" sz="half" idx="10"/>
          </p:nvPr>
        </p:nvSpPr>
        <p:spPr/>
        <p:txBody>
          <a:bodyPr/>
          <a:lstStyle>
            <a:lvl1pPr>
              <a:defRPr/>
            </a:lvl1pPr>
          </a:lstStyle>
          <a:p>
            <a:pPr>
              <a:defRPr/>
            </a:pPr>
            <a:r>
              <a:rPr lang="en-US"/>
              <a:t>As of: </a:t>
            </a:r>
          </a:p>
        </p:txBody>
      </p:sp>
      <p:sp>
        <p:nvSpPr>
          <p:cNvPr id="8" name="Rectangle 1028"/>
          <p:cNvSpPr>
            <a:spLocks noGrp="1" noChangeArrowheads="1"/>
          </p:cNvSpPr>
          <p:nvPr>
            <p:ph type="sldNum" sz="quarter" idx="11"/>
          </p:nvPr>
        </p:nvSpPr>
        <p:spPr/>
        <p:txBody>
          <a:bodyPr/>
          <a:lstStyle>
            <a:lvl1pPr>
              <a:defRPr/>
            </a:lvl1pPr>
          </a:lstStyle>
          <a:p>
            <a:pPr>
              <a:defRPr/>
            </a:pPr>
            <a:fld id="{66189944-A106-480E-8723-FD9807010354}"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1006343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19656" y="54864"/>
            <a:ext cx="6867144" cy="1143000"/>
          </a:xfrm>
        </p:spPr>
        <p:txBody>
          <a:bodyPr/>
          <a:lstStyle/>
          <a:p>
            <a:r>
              <a:rPr lang="en-US"/>
              <a:t>Click to edit Master title style</a:t>
            </a:r>
          </a:p>
        </p:txBody>
      </p:sp>
      <p:sp>
        <p:nvSpPr>
          <p:cNvPr id="3" name="Rectangle 1027"/>
          <p:cNvSpPr>
            <a:spLocks noGrp="1" noChangeArrowheads="1"/>
          </p:cNvSpPr>
          <p:nvPr>
            <p:ph type="dt" sz="half" idx="10"/>
          </p:nvPr>
        </p:nvSpPr>
        <p:spPr/>
        <p:txBody>
          <a:bodyPr/>
          <a:lstStyle>
            <a:lvl1pPr>
              <a:defRPr/>
            </a:lvl1pPr>
          </a:lstStyle>
          <a:p>
            <a:pPr>
              <a:defRPr/>
            </a:pPr>
            <a:r>
              <a:rPr lang="en-US"/>
              <a:t>As of: </a:t>
            </a:r>
          </a:p>
        </p:txBody>
      </p:sp>
      <p:sp>
        <p:nvSpPr>
          <p:cNvPr id="4" name="Rectangle 1028"/>
          <p:cNvSpPr>
            <a:spLocks noGrp="1" noChangeArrowheads="1"/>
          </p:cNvSpPr>
          <p:nvPr>
            <p:ph type="sldNum" sz="quarter" idx="11"/>
          </p:nvPr>
        </p:nvSpPr>
        <p:spPr/>
        <p:txBody>
          <a:bodyPr/>
          <a:lstStyle>
            <a:lvl1pPr>
              <a:defRPr/>
            </a:lvl1pPr>
          </a:lstStyle>
          <a:p>
            <a:pPr>
              <a:defRPr/>
            </a:pPr>
            <a:fld id="{9C910EF9-A26F-4CF3-BF99-36B81D35A6A5}"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3748082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p:cNvSpPr>
            <a:spLocks noGrp="1"/>
          </p:cNvSpPr>
          <p:nvPr>
            <p:ph type="title"/>
          </p:nvPr>
        </p:nvSpPr>
        <p:spPr>
          <a:xfrm>
            <a:off x="1819656" y="54864"/>
            <a:ext cx="6867144" cy="1143000"/>
          </a:xfrm>
        </p:spPr>
        <p:txBody>
          <a:bodyPr/>
          <a:lstStyle>
            <a:lvl1pPr>
              <a:defRPr/>
            </a:lvl1pPr>
          </a:lstStyle>
          <a:p>
            <a:r>
              <a:rPr lang="en-US"/>
              <a:t>Click to edit Master title style</a:t>
            </a:r>
          </a:p>
        </p:txBody>
      </p:sp>
      <p:sp>
        <p:nvSpPr>
          <p:cNvPr id="3" name="Rectangle 1027"/>
          <p:cNvSpPr>
            <a:spLocks noGrp="1" noChangeArrowheads="1"/>
          </p:cNvSpPr>
          <p:nvPr>
            <p:ph type="dt" sz="half" idx="10"/>
          </p:nvPr>
        </p:nvSpPr>
        <p:spPr/>
        <p:txBody>
          <a:bodyPr/>
          <a:lstStyle>
            <a:lvl1pPr>
              <a:defRPr/>
            </a:lvl1pPr>
          </a:lstStyle>
          <a:p>
            <a:pPr>
              <a:defRPr/>
            </a:pPr>
            <a:r>
              <a:rPr lang="en-US"/>
              <a:t>As of: </a:t>
            </a:r>
          </a:p>
        </p:txBody>
      </p:sp>
      <p:sp>
        <p:nvSpPr>
          <p:cNvPr id="5" name="Rectangle 1028"/>
          <p:cNvSpPr>
            <a:spLocks noGrp="1" noChangeArrowheads="1"/>
          </p:cNvSpPr>
          <p:nvPr>
            <p:ph type="sldNum" sz="quarter" idx="11"/>
          </p:nvPr>
        </p:nvSpPr>
        <p:spPr/>
        <p:txBody>
          <a:bodyPr/>
          <a:lstStyle>
            <a:lvl1pPr>
              <a:defRPr/>
            </a:lvl1pPr>
          </a:lstStyle>
          <a:p>
            <a:pPr>
              <a:defRPr/>
            </a:pPr>
            <a:fld id="{D7D35ED5-9290-40AA-B77C-D52C0194071A}"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533581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itle 1"/>
          <p:cNvSpPr txBox="1">
            <a:spLocks/>
          </p:cNvSpPr>
          <p:nvPr userDrawn="1"/>
        </p:nvSpPr>
        <p:spPr bwMode="auto">
          <a:xfrm>
            <a:off x="1819275" y="55563"/>
            <a:ext cx="6867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lgn="r">
              <a:defRPr/>
            </a:pPr>
            <a:r>
              <a:rPr lang="en-US" altLang="en-US" sz="3600" b="1" i="1">
                <a:solidFill>
                  <a:srgbClr val="000066"/>
                </a:solidFill>
              </a:rPr>
              <a:t>Click to edit Master title style</a:t>
            </a:r>
          </a:p>
        </p:txBody>
      </p:sp>
      <p:sp>
        <p:nvSpPr>
          <p:cNvPr id="2" name="Title 1"/>
          <p:cNvSpPr>
            <a:spLocks noGrp="1"/>
          </p:cNvSpPr>
          <p:nvPr>
            <p:ph type="title"/>
          </p:nvPr>
        </p:nvSpPr>
        <p:spPr>
          <a:xfrm>
            <a:off x="466344" y="1536192"/>
            <a:ext cx="3008313" cy="913892"/>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1536192"/>
            <a:ext cx="5111750" cy="4864608"/>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523744"/>
            <a:ext cx="3008313" cy="38767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1027"/>
          <p:cNvSpPr>
            <a:spLocks noGrp="1" noChangeArrowheads="1"/>
          </p:cNvSpPr>
          <p:nvPr>
            <p:ph type="dt" sz="half" idx="10"/>
          </p:nvPr>
        </p:nvSpPr>
        <p:spPr/>
        <p:txBody>
          <a:bodyPr/>
          <a:lstStyle>
            <a:lvl1pPr>
              <a:defRPr/>
            </a:lvl1pPr>
          </a:lstStyle>
          <a:p>
            <a:pPr>
              <a:defRPr/>
            </a:pPr>
            <a:r>
              <a:rPr lang="en-US"/>
              <a:t>As of: </a:t>
            </a:r>
          </a:p>
        </p:txBody>
      </p:sp>
      <p:sp>
        <p:nvSpPr>
          <p:cNvPr id="7" name="Rectangle 1028"/>
          <p:cNvSpPr>
            <a:spLocks noGrp="1" noChangeArrowheads="1"/>
          </p:cNvSpPr>
          <p:nvPr>
            <p:ph type="sldNum" sz="quarter" idx="11"/>
          </p:nvPr>
        </p:nvSpPr>
        <p:spPr/>
        <p:txBody>
          <a:bodyPr/>
          <a:lstStyle>
            <a:lvl1pPr>
              <a:defRPr/>
            </a:lvl1pPr>
          </a:lstStyle>
          <a:p>
            <a:pPr>
              <a:defRPr/>
            </a:pPr>
            <a:fld id="{3098FC01-B175-46DA-BF64-54E135F91645}"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335791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cSld name="1_Title Slide">
    <p:spTree>
      <p:nvGrpSpPr>
        <p:cNvPr id="1" name=""/>
        <p:cNvGrpSpPr/>
        <p:nvPr/>
      </p:nvGrpSpPr>
      <p:grpSpPr>
        <a:xfrm>
          <a:off x="0" y="0"/>
          <a:ext cx="0" cy="0"/>
          <a:chOff x="0" y="0"/>
          <a:chExt cx="0" cy="0"/>
        </a:xfrm>
      </p:grpSpPr>
      <p:sp>
        <p:nvSpPr>
          <p:cNvPr id="4" name="bk object 16"/>
          <p:cNvSpPr/>
          <p:nvPr/>
        </p:nvSpPr>
        <p:spPr>
          <a:xfrm>
            <a:off x="0" y="0"/>
            <a:ext cx="9144000" cy="6858000"/>
          </a:xfrm>
          <a:prstGeom prst="rect">
            <a:avLst/>
          </a:prstGeom>
          <a:blipFill>
            <a:blip r:embed="rId2" cstate="print"/>
            <a:stretch>
              <a:fillRect/>
            </a:stretch>
          </a:blipFill>
        </p:spPr>
        <p:txBody>
          <a:bodyPr lIns="0" tIns="0" rIns="0" bIns="0"/>
          <a:lstStyle/>
          <a:p>
            <a:pPr>
              <a:defRPr/>
            </a:pPr>
            <a:endParaRPr sz="984"/>
          </a:p>
        </p:txBody>
      </p:sp>
      <p:sp>
        <p:nvSpPr>
          <p:cNvPr id="2" name="Holder 2"/>
          <p:cNvSpPr>
            <a:spLocks noGrp="1"/>
          </p:cNvSpPr>
          <p:nvPr>
            <p:ph type="ctrTitle"/>
          </p:nvPr>
        </p:nvSpPr>
        <p:spPr>
          <a:xfrm>
            <a:off x="464808" y="2061596"/>
            <a:ext cx="8214384" cy="1199704"/>
          </a:xfrm>
          <a:prstGeom prst="rect">
            <a:avLst/>
          </a:prstGeom>
        </p:spPr>
        <p:txBody>
          <a:bodyPr lIns="0" tIns="0" rIns="0" bIns="0">
            <a:spAutoFit/>
          </a:bodyPr>
          <a:lstStyle>
            <a:lvl1pPr>
              <a:defRPr sz="7734" b="0" i="0">
                <a:solidFill>
                  <a:schemeClr val="bg1"/>
                </a:solidFill>
                <a:latin typeface="Arial"/>
                <a:cs typeface="Arial"/>
              </a:defRPr>
            </a:lvl1pPr>
          </a:lstStyle>
          <a:p>
            <a:endParaRPr/>
          </a:p>
        </p:txBody>
      </p:sp>
      <p:sp>
        <p:nvSpPr>
          <p:cNvPr id="3" name="Holder 3"/>
          <p:cNvSpPr>
            <a:spLocks noGrp="1"/>
          </p:cNvSpPr>
          <p:nvPr>
            <p:ph type="subTitle" idx="4"/>
          </p:nvPr>
        </p:nvSpPr>
        <p:spPr>
          <a:xfrm>
            <a:off x="992445" y="3775382"/>
            <a:ext cx="7159109" cy="465192"/>
          </a:xfrm>
          <a:prstGeom prst="rect">
            <a:avLst/>
          </a:prstGeom>
        </p:spPr>
        <p:txBody>
          <a:bodyPr lIns="0" tIns="0" rIns="0" bIns="0">
            <a:spAutoFit/>
          </a:bodyPr>
          <a:lstStyle>
            <a:lvl1pPr>
              <a:defRPr sz="3023" b="0" i="0">
                <a:solidFill>
                  <a:schemeClr val="bg1"/>
                </a:solidFill>
                <a:latin typeface="Calibri"/>
                <a:cs typeface="Calibri"/>
              </a:defRPr>
            </a:lvl1pPr>
          </a:lstStyle>
          <a:p>
            <a:endParaRPr/>
          </a:p>
        </p:txBody>
      </p:sp>
      <p:sp>
        <p:nvSpPr>
          <p:cNvPr id="5" name="Holder 4"/>
          <p:cNvSpPr>
            <a:spLocks noGrp="1"/>
          </p:cNvSpPr>
          <p:nvPr>
            <p:ph type="ftr" sz="quarter" idx="10"/>
          </p:nvPr>
        </p:nvSpPr>
        <p:spPr>
          <a:xfrm>
            <a:off x="0" y="0"/>
            <a:ext cx="0" cy="0"/>
          </a:xfrm>
        </p:spPr>
        <p:txBody>
          <a:bodyPr lIns="0" tIns="0" rIns="0" bIns="0"/>
          <a:lstStyle>
            <a:lvl1pPr marL="8929">
              <a:lnSpc>
                <a:spcPts val="1209"/>
              </a:lnSpc>
              <a:defRPr sz="1195" b="0" i="0">
                <a:solidFill>
                  <a:srgbClr val="52575F"/>
                </a:solidFill>
                <a:latin typeface="Calibri"/>
                <a:cs typeface="Calibri"/>
              </a:defRPr>
            </a:lvl1pPr>
          </a:lstStyle>
          <a:p>
            <a:pPr>
              <a:defRPr/>
            </a:pPr>
            <a:r>
              <a:rPr lang="en-US"/>
              <a:t>© GiANT</a:t>
            </a:r>
            <a:r>
              <a:rPr lang="en-US" spc="-53"/>
              <a:t> </a:t>
            </a:r>
            <a:r>
              <a:rPr lang="en-US" spc="-4"/>
              <a:t>WORLDWIDE</a:t>
            </a:r>
            <a:endParaRPr lang="en-US" spc="-4" dirty="0"/>
          </a:p>
        </p:txBody>
      </p:sp>
      <p:sp>
        <p:nvSpPr>
          <p:cNvPr id="6" name="Holder 5"/>
          <p:cNvSpPr>
            <a:spLocks noGrp="1"/>
          </p:cNvSpPr>
          <p:nvPr>
            <p:ph type="dt" sz="half" idx="11"/>
          </p:nvPr>
        </p:nvSpPr>
        <p:spPr/>
        <p:txBody>
          <a:bodyPr lIns="0" tIns="0" rIns="0" bIns="0"/>
          <a:lstStyle>
            <a:lvl1pPr algn="l">
              <a:defRPr>
                <a:solidFill>
                  <a:schemeClr val="tx1">
                    <a:tint val="75000"/>
                  </a:schemeClr>
                </a:solidFill>
              </a:defRPr>
            </a:lvl1pPr>
          </a:lstStyle>
          <a:p>
            <a:pPr>
              <a:defRPr/>
            </a:pPr>
            <a:fld id="{7A5A5D56-C75C-49A3-A3DC-D44B3D22541F}" type="datetimeFigureOut">
              <a:rPr lang="en-US"/>
              <a:pPr>
                <a:defRPr/>
              </a:pPr>
              <a:t>1/29/2020</a:t>
            </a:fld>
            <a:endParaRPr lang="en-US"/>
          </a:p>
        </p:txBody>
      </p:sp>
      <p:sp>
        <p:nvSpPr>
          <p:cNvPr id="7" name="Holder 6"/>
          <p:cNvSpPr>
            <a:spLocks noGrp="1"/>
          </p:cNvSpPr>
          <p:nvPr>
            <p:ph type="sldNum" sz="quarter" idx="12"/>
          </p:nvPr>
        </p:nvSpPr>
        <p:spPr/>
        <p:txBody>
          <a:bodyPr lIns="0" tIns="0" rIns="0" bIns="0"/>
          <a:lstStyle>
            <a:lvl1pPr algn="r">
              <a:defRPr>
                <a:solidFill>
                  <a:schemeClr val="tx1">
                    <a:tint val="75000"/>
                  </a:schemeClr>
                </a:solidFill>
              </a:defRPr>
            </a:lvl1pPr>
          </a:lstStyle>
          <a:p>
            <a:pPr>
              <a:defRPr/>
            </a:pPr>
            <a:fld id="{B09A9941-20DB-4CF0-92D0-7912620E9CEC}" type="slidenum">
              <a:rPr/>
              <a:pPr>
                <a:defRPr/>
              </a:pPr>
              <a:t>‹#›</a:t>
            </a:fld>
            <a:endParaRPr/>
          </a:p>
        </p:txBody>
      </p:sp>
    </p:spTree>
    <p:extLst>
      <p:ext uri="{BB962C8B-B14F-4D97-AF65-F5344CB8AC3E}">
        <p14:creationId xmlns:p14="http://schemas.microsoft.com/office/powerpoint/2010/main" val="753248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V:\CCX\22.  Original and Master Graphics Products...(T033-20 R01.00)\22-04.  Briefings\USAFE TODAY BRIEF\Opening Slide plain.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1027"/>
          <p:cNvSpPr>
            <a:spLocks noGrp="1" noChangeArrowheads="1"/>
          </p:cNvSpPr>
          <p:nvPr>
            <p:ph type="dt" sz="half" idx="2"/>
          </p:nvPr>
        </p:nvSpPr>
        <p:spPr bwMode="auto">
          <a:xfrm>
            <a:off x="0" y="6524625"/>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969696"/>
                </a:solidFill>
                <a:latin typeface="Arial" charset="0"/>
              </a:defRPr>
            </a:lvl1pPr>
          </a:lstStyle>
          <a:p>
            <a:pPr>
              <a:defRPr/>
            </a:pPr>
            <a:r>
              <a:rPr lang="en-US"/>
              <a:t>As of: </a:t>
            </a:r>
          </a:p>
        </p:txBody>
      </p:sp>
      <p:sp>
        <p:nvSpPr>
          <p:cNvPr id="49156" name="Rectangle 1028"/>
          <p:cNvSpPr>
            <a:spLocks noGrp="1" noChangeArrowheads="1"/>
          </p:cNvSpPr>
          <p:nvPr>
            <p:ph type="sldNum" sz="quarter" idx="4"/>
          </p:nvPr>
        </p:nvSpPr>
        <p:spPr bwMode="auto">
          <a:xfrm>
            <a:off x="7988300" y="6524625"/>
            <a:ext cx="1143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1">
                <a:solidFill>
                  <a:schemeClr val="bg1"/>
                </a:solidFill>
              </a:defRPr>
            </a:lvl1pPr>
          </a:lstStyle>
          <a:p>
            <a:pPr>
              <a:defRPr/>
            </a:pPr>
            <a:fld id="{7753C1AD-5949-40AD-9B6D-E405B09D5318}" type="slidenum">
              <a:rPr lang="en-US" altLang="en-US"/>
              <a:pPr>
                <a:defRPr/>
              </a:pPr>
              <a:t>‹#›</a:t>
            </a:fld>
            <a:endParaRPr lang="en-US" altLang="en-US"/>
          </a:p>
        </p:txBody>
      </p:sp>
      <p:sp>
        <p:nvSpPr>
          <p:cNvPr id="1029" name="Rectangle 1030"/>
          <p:cNvSpPr>
            <a:spLocks noGrp="1" noChangeArrowheads="1"/>
          </p:cNvSpPr>
          <p:nvPr>
            <p:ph type="title"/>
          </p:nvPr>
        </p:nvSpPr>
        <p:spPr bwMode="auto">
          <a:xfrm>
            <a:off x="1819275" y="55563"/>
            <a:ext cx="6867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0" name="Line 1035"/>
          <p:cNvSpPr>
            <a:spLocks noChangeShapeType="1"/>
          </p:cNvSpPr>
          <p:nvPr/>
        </p:nvSpPr>
        <p:spPr bwMode="auto">
          <a:xfrm>
            <a:off x="381000" y="6451600"/>
            <a:ext cx="8382000" cy="0"/>
          </a:xfrm>
          <a:prstGeom prst="line">
            <a:avLst/>
          </a:prstGeom>
          <a:noFill/>
          <a:ln w="5715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1" name="Line 1036"/>
          <p:cNvSpPr>
            <a:spLocks noChangeShapeType="1"/>
          </p:cNvSpPr>
          <p:nvPr/>
        </p:nvSpPr>
        <p:spPr bwMode="auto">
          <a:xfrm>
            <a:off x="1828800" y="1231900"/>
            <a:ext cx="6858000" cy="0"/>
          </a:xfrm>
          <a:prstGeom prst="line">
            <a:avLst/>
          </a:prstGeom>
          <a:noFill/>
          <a:ln w="5715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2" name="Rectangle 1040"/>
          <p:cNvSpPr>
            <a:spLocks noGrp="1" noChangeArrowheads="1"/>
          </p:cNvSpPr>
          <p:nvPr>
            <p:ph type="body" idx="1"/>
          </p:nvPr>
        </p:nvSpPr>
        <p:spPr bwMode="auto">
          <a:xfrm>
            <a:off x="376238" y="1543050"/>
            <a:ext cx="8386762"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0"/>
            <a:r>
              <a:rPr lang="en-US" altLang="en-US"/>
              <a:t>2nd Bullet</a:t>
            </a:r>
          </a:p>
        </p:txBody>
      </p:sp>
      <p:pic>
        <p:nvPicPr>
          <p:cNvPr id="13" name="Picture 12"/>
          <p:cNvPicPr>
            <a:picLocks noChangeAspect="1"/>
          </p:cNvPicPr>
          <p:nvPr userDrawn="1"/>
        </p:nvPicPr>
        <p:blipFill>
          <a:blip r:embed="rId14"/>
          <a:stretch>
            <a:fillRect/>
          </a:stretch>
        </p:blipFill>
        <p:spPr>
          <a:xfrm>
            <a:off x="993775" y="561975"/>
            <a:ext cx="706438" cy="649288"/>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userDrawn="1"/>
        </p:nvPicPr>
        <p:blipFill>
          <a:blip r:embed="rId15"/>
          <a:stretch>
            <a:fillRect/>
          </a:stretch>
        </p:blipFill>
        <p:spPr>
          <a:xfrm>
            <a:off x="188913" y="155575"/>
            <a:ext cx="755650" cy="762000"/>
          </a:xfrm>
          <a:prstGeom prst="rect">
            <a:avLst/>
          </a:prstGeom>
          <a:effectLst>
            <a:outerShdw blurRad="50800" dist="38100" dir="2700000" algn="tl" rotWithShape="0">
              <a:prstClr val="black">
                <a:alpha val="40000"/>
              </a:prstClr>
            </a:outerShdw>
          </a:effectLst>
        </p:spPr>
      </p:pic>
    </p:spTree>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Lst>
  <p:hf hdr="0" ftr="0" dt="0"/>
  <p:txStyles>
    <p:titleStyle>
      <a:lvl1pPr algn="r" rtl="0" eaLnBrk="0" fontAlgn="base" hangingPunct="0">
        <a:spcBef>
          <a:spcPct val="0"/>
        </a:spcBef>
        <a:spcAft>
          <a:spcPct val="0"/>
        </a:spcAft>
        <a:defRPr sz="3600" b="1" i="1">
          <a:solidFill>
            <a:srgbClr val="000066"/>
          </a:solidFill>
          <a:latin typeface="+mj-lt"/>
          <a:ea typeface="+mj-ea"/>
          <a:cs typeface="+mj-cs"/>
        </a:defRPr>
      </a:lvl1pPr>
      <a:lvl2pPr algn="r" rtl="0" eaLnBrk="0" fontAlgn="base" hangingPunct="0">
        <a:spcBef>
          <a:spcPct val="0"/>
        </a:spcBef>
        <a:spcAft>
          <a:spcPct val="0"/>
        </a:spcAft>
        <a:defRPr sz="3600" b="1" i="1">
          <a:solidFill>
            <a:srgbClr val="000066"/>
          </a:solidFill>
          <a:latin typeface="Arial" charset="0"/>
        </a:defRPr>
      </a:lvl2pPr>
      <a:lvl3pPr algn="r" rtl="0" eaLnBrk="0" fontAlgn="base" hangingPunct="0">
        <a:spcBef>
          <a:spcPct val="0"/>
        </a:spcBef>
        <a:spcAft>
          <a:spcPct val="0"/>
        </a:spcAft>
        <a:defRPr sz="3600" b="1" i="1">
          <a:solidFill>
            <a:srgbClr val="000066"/>
          </a:solidFill>
          <a:latin typeface="Arial" charset="0"/>
        </a:defRPr>
      </a:lvl3pPr>
      <a:lvl4pPr algn="r" rtl="0" eaLnBrk="0" fontAlgn="base" hangingPunct="0">
        <a:spcBef>
          <a:spcPct val="0"/>
        </a:spcBef>
        <a:spcAft>
          <a:spcPct val="0"/>
        </a:spcAft>
        <a:defRPr sz="3600" b="1" i="1">
          <a:solidFill>
            <a:srgbClr val="000066"/>
          </a:solidFill>
          <a:latin typeface="Arial" charset="0"/>
        </a:defRPr>
      </a:lvl4pPr>
      <a:lvl5pPr algn="r" rtl="0" eaLnBrk="0" fontAlgn="base" hangingPunct="0">
        <a:spcBef>
          <a:spcPct val="0"/>
        </a:spcBef>
        <a:spcAft>
          <a:spcPct val="0"/>
        </a:spcAft>
        <a:defRPr sz="3600" b="1" i="1">
          <a:solidFill>
            <a:srgbClr val="000066"/>
          </a:solidFill>
          <a:latin typeface="Arial" charset="0"/>
        </a:defRPr>
      </a:lvl5pPr>
      <a:lvl6pPr marL="457200" algn="r" rtl="0" eaLnBrk="0" fontAlgn="base" hangingPunct="0">
        <a:spcBef>
          <a:spcPct val="0"/>
        </a:spcBef>
        <a:spcAft>
          <a:spcPct val="0"/>
        </a:spcAft>
        <a:defRPr sz="3600" b="1" i="1">
          <a:solidFill>
            <a:srgbClr val="000066"/>
          </a:solidFill>
          <a:latin typeface="Arial" charset="0"/>
        </a:defRPr>
      </a:lvl6pPr>
      <a:lvl7pPr marL="914400" algn="r" rtl="0" eaLnBrk="0" fontAlgn="base" hangingPunct="0">
        <a:spcBef>
          <a:spcPct val="0"/>
        </a:spcBef>
        <a:spcAft>
          <a:spcPct val="0"/>
        </a:spcAft>
        <a:defRPr sz="3600" b="1" i="1">
          <a:solidFill>
            <a:srgbClr val="000066"/>
          </a:solidFill>
          <a:latin typeface="Arial" charset="0"/>
        </a:defRPr>
      </a:lvl7pPr>
      <a:lvl8pPr marL="1371600" algn="r" rtl="0" eaLnBrk="0" fontAlgn="base" hangingPunct="0">
        <a:spcBef>
          <a:spcPct val="0"/>
        </a:spcBef>
        <a:spcAft>
          <a:spcPct val="0"/>
        </a:spcAft>
        <a:defRPr sz="3600" b="1" i="1">
          <a:solidFill>
            <a:srgbClr val="000066"/>
          </a:solidFill>
          <a:latin typeface="Arial" charset="0"/>
        </a:defRPr>
      </a:lvl8pPr>
      <a:lvl9pPr marL="1828800" algn="r" rtl="0" eaLnBrk="0" fontAlgn="base" hangingPunct="0">
        <a:spcBef>
          <a:spcPct val="0"/>
        </a:spcBef>
        <a:spcAft>
          <a:spcPct val="0"/>
        </a:spcAft>
        <a:defRPr sz="3600" b="1" i="1">
          <a:solidFill>
            <a:srgbClr val="000066"/>
          </a:solidFill>
          <a:latin typeface="Arial" charset="0"/>
        </a:defRPr>
      </a:lvl9pPr>
    </p:titleStyle>
    <p:bodyStyle>
      <a:lvl1pPr marL="285750" indent="-285750" algn="l" rtl="0" eaLnBrk="0" fontAlgn="base" hangingPunct="0">
        <a:spcBef>
          <a:spcPct val="25000"/>
        </a:spcBef>
        <a:spcAft>
          <a:spcPct val="0"/>
        </a:spcAft>
        <a:buClr>
          <a:srgbClr val="000066"/>
        </a:buClr>
        <a:buSzPct val="80000"/>
        <a:buFont typeface="Wingdings" panose="05000000000000000000"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000066"/>
        </a:buClr>
        <a:buSzPct val="80000"/>
        <a:buFont typeface="Wingdings" panose="05000000000000000000"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000066"/>
        </a:buClr>
        <a:buSzPct val="80000"/>
        <a:buFont typeface="Wingdings" panose="05000000000000000000"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000066"/>
        </a:buClr>
        <a:buSzPct val="80000"/>
        <a:buFont typeface="Wingdings" panose="05000000000000000000"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1.png"/></Relationships>
</file>

<file path=ppt/slides/_rels/slide6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10.png"/><Relationship Id="rId2" Type="http://schemas.openxmlformats.org/officeDocument/2006/relationships/notesSlide" Target="../notesSlides/notesSlide9.xml"/><Relationship Id="rId16"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spcBef>
                <a:spcPct val="0"/>
              </a:spcBef>
              <a:buClrTx/>
              <a:buSzTx/>
              <a:buFontTx/>
              <a:buNone/>
            </a:pPr>
            <a:fld id="{E0323DED-E1D0-44C0-8C28-6F9C837609D5}" type="slidenum">
              <a:rPr lang="en-US" altLang="en-US" sz="1400" smtClean="0">
                <a:solidFill>
                  <a:schemeClr val="bg1"/>
                </a:solidFill>
              </a:rPr>
              <a:pPr>
                <a:spcBef>
                  <a:spcPct val="0"/>
                </a:spcBef>
                <a:buClrTx/>
                <a:buSzTx/>
                <a:buFontTx/>
                <a:buNone/>
              </a:pPr>
              <a:t>1</a:t>
            </a:fld>
            <a:endParaRPr lang="en-US" altLang="en-US" sz="1400">
              <a:solidFill>
                <a:schemeClr val="bg2"/>
              </a:solidFill>
            </a:endParaRPr>
          </a:p>
        </p:txBody>
      </p:sp>
      <p:sp>
        <p:nvSpPr>
          <p:cNvPr id="15363" name="Rectangle 3"/>
          <p:cNvSpPr>
            <a:spLocks noChangeArrowheads="1"/>
          </p:cNvSpPr>
          <p:nvPr/>
        </p:nvSpPr>
        <p:spPr bwMode="auto">
          <a:xfrm>
            <a:off x="3769895" y="3876675"/>
            <a:ext cx="5102643"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r">
              <a:spcBef>
                <a:spcPct val="0"/>
              </a:spcBef>
              <a:buClrTx/>
              <a:buSzTx/>
              <a:buFontTx/>
              <a:buNone/>
            </a:pPr>
            <a:r>
              <a:rPr lang="en-US" altLang="en-US" dirty="0"/>
              <a:t>OVERALL BRIEFING CLASSIFICATION:</a:t>
            </a:r>
          </a:p>
          <a:p>
            <a:pPr algn="r">
              <a:spcBef>
                <a:spcPct val="0"/>
              </a:spcBef>
              <a:buClrTx/>
              <a:buSzTx/>
              <a:buFontTx/>
              <a:buNone/>
            </a:pPr>
            <a:r>
              <a:rPr lang="en-US" altLang="en-US" dirty="0">
                <a:solidFill>
                  <a:srgbClr val="008000"/>
                </a:solidFill>
              </a:rPr>
              <a:t>UNCLASSIFIED</a:t>
            </a:r>
          </a:p>
          <a:p>
            <a:pPr algn="r">
              <a:spcBef>
                <a:spcPct val="0"/>
              </a:spcBef>
              <a:buClrTx/>
              <a:buSzTx/>
              <a:buFontTx/>
              <a:buNone/>
            </a:pPr>
            <a:endParaRPr lang="en-US" altLang="en-US" dirty="0"/>
          </a:p>
          <a:p>
            <a:pPr algn="r">
              <a:spcBef>
                <a:spcPct val="0"/>
              </a:spcBef>
              <a:buClrTx/>
              <a:buSzTx/>
              <a:buFontTx/>
              <a:buNone/>
            </a:pPr>
            <a:r>
              <a:rPr lang="en-US" altLang="en-US" dirty="0"/>
              <a:t>Day 2 Seminar</a:t>
            </a:r>
          </a:p>
        </p:txBody>
      </p:sp>
      <p:sp>
        <p:nvSpPr>
          <p:cNvPr id="15364" name="Rectangle 4"/>
          <p:cNvSpPr>
            <a:spLocks noChangeArrowheads="1"/>
          </p:cNvSpPr>
          <p:nvPr/>
        </p:nvSpPr>
        <p:spPr bwMode="auto">
          <a:xfrm>
            <a:off x="566738" y="1608138"/>
            <a:ext cx="83058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r">
              <a:spcBef>
                <a:spcPct val="0"/>
              </a:spcBef>
              <a:buClrTx/>
              <a:buSzTx/>
              <a:buFontTx/>
              <a:buNone/>
            </a:pPr>
            <a:r>
              <a:rPr lang="en-US" altLang="en-US" sz="4400" dirty="0">
                <a:solidFill>
                  <a:srgbClr val="000066"/>
                </a:solidFill>
              </a:rPr>
              <a:t>5 Voices</a:t>
            </a:r>
          </a:p>
          <a:p>
            <a:pPr algn="r">
              <a:spcBef>
                <a:spcPct val="0"/>
              </a:spcBef>
              <a:buClrTx/>
              <a:buSzTx/>
              <a:buFontTx/>
              <a:buNone/>
            </a:pPr>
            <a:r>
              <a:rPr lang="en-US" altLang="en-US" sz="3600" dirty="0">
                <a:solidFill>
                  <a:srgbClr val="000066"/>
                </a:solidFill>
              </a:rPr>
              <a:t>How to Effectively Communicate with Everyone You Lead</a:t>
            </a:r>
            <a:endParaRPr lang="en-US" altLang="en-US" sz="4400" dirty="0">
              <a:solidFill>
                <a:srgbClr val="151C77"/>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819275" y="55563"/>
            <a:ext cx="6867525" cy="1143000"/>
          </a:xfrm>
        </p:spPr>
        <p:txBody>
          <a:bodyPr/>
          <a:lstStyle/>
          <a:p>
            <a:r>
              <a:rPr lang="en-US" altLang="en-US"/>
              <a:t>5 Voices Assumptions</a:t>
            </a:r>
          </a:p>
        </p:txBody>
      </p:sp>
      <p:sp>
        <p:nvSpPr>
          <p:cNvPr id="26627" name="Content Placeholder 2"/>
          <p:cNvSpPr>
            <a:spLocks noGrp="1"/>
          </p:cNvSpPr>
          <p:nvPr>
            <p:ph idx="1"/>
          </p:nvPr>
        </p:nvSpPr>
        <p:spPr>
          <a:xfrm>
            <a:off x="384175" y="1527175"/>
            <a:ext cx="8386763" cy="4837113"/>
          </a:xfrm>
        </p:spPr>
        <p:txBody>
          <a:bodyPr/>
          <a:lstStyle/>
          <a:p>
            <a:r>
              <a:rPr lang="en-US" altLang="en-US" dirty="0"/>
              <a:t>Our “Voice” is made of all 5 Voices</a:t>
            </a:r>
          </a:p>
          <a:p>
            <a:r>
              <a:rPr lang="en-US" altLang="en-US" dirty="0"/>
              <a:t>Some voices are more natural to us than others</a:t>
            </a:r>
          </a:p>
          <a:p>
            <a:r>
              <a:rPr lang="en-US" altLang="en-US" dirty="0"/>
              <a:t>Leadership maturity allows us to value the contribution each voice brings</a:t>
            </a:r>
          </a:p>
          <a:p>
            <a:r>
              <a:rPr lang="en-US" altLang="en-US" dirty="0"/>
              <a:t>Nature, Nurture and Choice have all played a part</a:t>
            </a:r>
          </a:p>
          <a:p>
            <a:r>
              <a:rPr lang="en-US" altLang="en-US" dirty="0"/>
              <a:t>Don’t assume you know someone’s foundational voice</a:t>
            </a:r>
          </a:p>
        </p:txBody>
      </p:sp>
      <p:sp>
        <p:nvSpPr>
          <p:cNvPr id="2662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fld id="{EE18809C-1435-4D40-B0CA-E631AABC0423}" type="slidenum">
              <a:rPr lang="en-US" altLang="en-US" smtClean="0">
                <a:solidFill>
                  <a:schemeClr val="bg1"/>
                </a:solidFill>
              </a:rPr>
              <a:pPr/>
              <a:t>10</a:t>
            </a:fld>
            <a:endParaRPr lang="en-US" altLang="en-US">
              <a:solidFill>
                <a:schemeClr val="bg2"/>
              </a:solidFill>
            </a:endParaRPr>
          </a:p>
        </p:txBody>
      </p:sp>
    </p:spTree>
    <p:extLst>
      <p:ext uri="{BB962C8B-B14F-4D97-AF65-F5344CB8AC3E}">
        <p14:creationId xmlns:p14="http://schemas.microsoft.com/office/powerpoint/2010/main" val="2170726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3" cstate="print"/>
            <a:stretch>
              <a:fillRect/>
            </a:stretch>
          </a:blipFill>
        </p:spPr>
        <p:txBody>
          <a:bodyPr lIns="0" tIns="0" rIns="0" bIns="0"/>
          <a:lstStyle/>
          <a:p>
            <a:pPr>
              <a:defRPr/>
            </a:pPr>
            <a:endParaRPr sz="984"/>
          </a:p>
        </p:txBody>
      </p:sp>
      <p:sp>
        <p:nvSpPr>
          <p:cNvPr id="35843" name="object 3"/>
          <p:cNvSpPr>
            <a:spLocks noGrp="1"/>
          </p:cNvSpPr>
          <p:nvPr>
            <p:ph type="title"/>
          </p:nvPr>
        </p:nvSpPr>
        <p:spPr>
          <a:xfrm>
            <a:off x="1568450" y="2320925"/>
            <a:ext cx="5940425" cy="2109788"/>
          </a:xfrm>
        </p:spPr>
        <p:txBody>
          <a:bodyPr lIns="0" tIns="0" rIns="0" bIns="0">
            <a:spAutoFit/>
          </a:bodyPr>
          <a:lstStyle/>
          <a:p>
            <a:pPr algn="ctr">
              <a:spcBef>
                <a:spcPts val="338"/>
              </a:spcBef>
            </a:pPr>
            <a:r>
              <a:rPr lang="en-US" altLang="en-US" sz="9200">
                <a:solidFill>
                  <a:srgbClr val="ADADEB"/>
                </a:solidFill>
              </a:rPr>
              <a:t>5 VOICES</a:t>
            </a:r>
            <a:br>
              <a:rPr lang="en-US" altLang="en-US" sz="9200">
                <a:solidFill>
                  <a:srgbClr val="ADADEB"/>
                </a:solidFill>
              </a:rPr>
            </a:br>
            <a:r>
              <a:rPr lang="en-US" altLang="en-US" sz="4700">
                <a:solidFill>
                  <a:srgbClr val="ADADEB"/>
                </a:solidFill>
              </a:rPr>
              <a:t>A S S E S S M E N T</a:t>
            </a:r>
          </a:p>
        </p:txBody>
      </p:sp>
      <p:sp>
        <p:nvSpPr>
          <p:cNvPr id="4" name="object 4"/>
          <p:cNvSpPr txBox="1"/>
          <p:nvPr/>
        </p:nvSpPr>
        <p:spPr>
          <a:xfrm>
            <a:off x="2894013" y="2090738"/>
            <a:ext cx="3278187" cy="242887"/>
          </a:xfrm>
          <a:prstGeom prst="rect">
            <a:avLst/>
          </a:prstGeom>
        </p:spPr>
        <p:txBody>
          <a:bodyPr lIns="0" tIns="0" rIns="0" bIns="0">
            <a:spAutoFit/>
          </a:bodyPr>
          <a:lstStyle/>
          <a:p>
            <a:pPr marL="8929">
              <a:lnSpc>
                <a:spcPts val="1884"/>
              </a:lnSpc>
              <a:tabLst>
                <a:tab pos="1341191" algn="l"/>
                <a:tab pos="2556032" algn="l"/>
              </a:tabLst>
              <a:defRPr/>
            </a:pPr>
            <a:r>
              <a:rPr sz="2109" spc="-4" dirty="0">
                <a:solidFill>
                  <a:srgbClr val="FFFFFF"/>
                </a:solidFill>
                <a:latin typeface="Arial"/>
                <a:cs typeface="Arial"/>
              </a:rPr>
              <a:t>L </a:t>
            </a:r>
            <a:r>
              <a:rPr sz="2109" dirty="0">
                <a:solidFill>
                  <a:srgbClr val="FFFFFF"/>
                </a:solidFill>
                <a:latin typeface="Arial"/>
                <a:cs typeface="Arial"/>
              </a:rPr>
              <a:t>E T</a:t>
            </a:r>
            <a:r>
              <a:rPr sz="2109" spc="337" dirty="0">
                <a:solidFill>
                  <a:srgbClr val="FFFFFF"/>
                </a:solidFill>
                <a:latin typeface="Arial"/>
                <a:cs typeface="Arial"/>
              </a:rPr>
              <a:t> </a:t>
            </a:r>
            <a:r>
              <a:rPr sz="2109" spc="-4" dirty="0">
                <a:solidFill>
                  <a:srgbClr val="FFFFFF"/>
                </a:solidFill>
                <a:latin typeface="Arial"/>
                <a:cs typeface="Arial"/>
              </a:rPr>
              <a:t>’</a:t>
            </a:r>
            <a:r>
              <a:rPr sz="2109" spc="116" dirty="0">
                <a:solidFill>
                  <a:srgbClr val="FFFFFF"/>
                </a:solidFill>
                <a:latin typeface="Arial"/>
                <a:cs typeface="Arial"/>
              </a:rPr>
              <a:t> </a:t>
            </a:r>
            <a:r>
              <a:rPr sz="2109" dirty="0">
                <a:solidFill>
                  <a:srgbClr val="FFFFFF"/>
                </a:solidFill>
                <a:latin typeface="Arial"/>
                <a:cs typeface="Arial"/>
              </a:rPr>
              <a:t>S	T A</a:t>
            </a:r>
            <a:r>
              <a:rPr sz="2109" spc="225" dirty="0">
                <a:solidFill>
                  <a:srgbClr val="FFFFFF"/>
                </a:solidFill>
                <a:latin typeface="Arial"/>
                <a:cs typeface="Arial"/>
              </a:rPr>
              <a:t> </a:t>
            </a:r>
            <a:r>
              <a:rPr sz="2109" dirty="0">
                <a:solidFill>
                  <a:srgbClr val="FFFFFF"/>
                </a:solidFill>
                <a:latin typeface="Arial"/>
                <a:cs typeface="Arial"/>
              </a:rPr>
              <a:t>K</a:t>
            </a:r>
            <a:r>
              <a:rPr sz="2109" spc="112" dirty="0">
                <a:solidFill>
                  <a:srgbClr val="FFFFFF"/>
                </a:solidFill>
                <a:latin typeface="Arial"/>
                <a:cs typeface="Arial"/>
              </a:rPr>
              <a:t> </a:t>
            </a:r>
            <a:r>
              <a:rPr sz="2109" dirty="0">
                <a:solidFill>
                  <a:srgbClr val="FFFFFF"/>
                </a:solidFill>
                <a:latin typeface="Arial"/>
                <a:cs typeface="Arial"/>
              </a:rPr>
              <a:t>E	T </a:t>
            </a:r>
            <a:r>
              <a:rPr sz="2109" spc="-4" dirty="0">
                <a:solidFill>
                  <a:srgbClr val="FFFFFF"/>
                </a:solidFill>
                <a:latin typeface="Arial"/>
                <a:cs typeface="Arial"/>
              </a:rPr>
              <a:t>H</a:t>
            </a:r>
            <a:r>
              <a:rPr sz="2109" spc="158" dirty="0">
                <a:solidFill>
                  <a:srgbClr val="FFFFFF"/>
                </a:solidFill>
                <a:latin typeface="Arial"/>
                <a:cs typeface="Arial"/>
              </a:rPr>
              <a:t> </a:t>
            </a:r>
            <a:r>
              <a:rPr sz="2109" dirty="0">
                <a:solidFill>
                  <a:srgbClr val="FFFFFF"/>
                </a:solidFill>
                <a:latin typeface="Arial"/>
                <a:cs typeface="Arial"/>
              </a:rPr>
              <a:t>E</a:t>
            </a:r>
            <a:endParaRPr sz="2109">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5188" y="3101975"/>
            <a:ext cx="893762" cy="1400175"/>
          </a:xfrm>
          <a:custGeom>
            <a:avLst/>
            <a:gdLst/>
            <a:ahLst/>
            <a:cxnLst/>
            <a:rect l="l" t="t" r="r" b="b"/>
            <a:pathLst>
              <a:path w="1271270" h="1990725">
                <a:moveTo>
                  <a:pt x="1271016" y="0"/>
                </a:moveTo>
                <a:lnTo>
                  <a:pt x="0" y="0"/>
                </a:lnTo>
                <a:lnTo>
                  <a:pt x="635508" y="1990344"/>
                </a:lnTo>
                <a:lnTo>
                  <a:pt x="1271016" y="0"/>
                </a:lnTo>
                <a:close/>
              </a:path>
            </a:pathLst>
          </a:custGeom>
          <a:solidFill>
            <a:srgbClr val="FFFFFF">
              <a:alpha val="59999"/>
            </a:srgbClr>
          </a:solidFill>
        </p:spPr>
        <p:txBody>
          <a:bodyPr lIns="0" tIns="0" rIns="0" bIns="0"/>
          <a:lstStyle/>
          <a:p>
            <a:pPr>
              <a:defRPr/>
            </a:pPr>
            <a:endParaRPr sz="984"/>
          </a:p>
        </p:txBody>
      </p:sp>
      <p:sp>
        <p:nvSpPr>
          <p:cNvPr id="3" name="object 3"/>
          <p:cNvSpPr/>
          <p:nvPr/>
        </p:nvSpPr>
        <p:spPr>
          <a:xfrm>
            <a:off x="865188" y="1704975"/>
            <a:ext cx="893762" cy="1400175"/>
          </a:xfrm>
          <a:custGeom>
            <a:avLst/>
            <a:gdLst/>
            <a:ahLst/>
            <a:cxnLst/>
            <a:rect l="l" t="t" r="r" b="b"/>
            <a:pathLst>
              <a:path w="1271270" h="1990725">
                <a:moveTo>
                  <a:pt x="635508" y="0"/>
                </a:moveTo>
                <a:lnTo>
                  <a:pt x="0" y="1990344"/>
                </a:lnTo>
                <a:lnTo>
                  <a:pt x="1271016" y="1990344"/>
                </a:lnTo>
                <a:lnTo>
                  <a:pt x="635508" y="0"/>
                </a:lnTo>
                <a:close/>
              </a:path>
            </a:pathLst>
          </a:custGeom>
          <a:solidFill>
            <a:srgbClr val="FFFFFF">
              <a:alpha val="59999"/>
            </a:srgbClr>
          </a:solidFill>
        </p:spPr>
        <p:txBody>
          <a:bodyPr lIns="0" tIns="0" rIns="0" bIns="0"/>
          <a:lstStyle/>
          <a:p>
            <a:pPr>
              <a:defRPr/>
            </a:pPr>
            <a:endParaRPr sz="984"/>
          </a:p>
        </p:txBody>
      </p:sp>
      <p:sp>
        <p:nvSpPr>
          <p:cNvPr id="37892" name="Title 11"/>
          <p:cNvSpPr>
            <a:spLocks noGrp="1"/>
          </p:cNvSpPr>
          <p:nvPr>
            <p:ph type="title"/>
          </p:nvPr>
        </p:nvSpPr>
        <p:spPr>
          <a:xfrm>
            <a:off x="1819275" y="55563"/>
            <a:ext cx="6867525" cy="1143000"/>
          </a:xfrm>
        </p:spPr>
        <p:txBody>
          <a:bodyPr/>
          <a:lstStyle/>
          <a:p>
            <a:r>
              <a:rPr lang="en-US" altLang="en-US"/>
              <a:t>How to Rate Your Voice</a:t>
            </a:r>
          </a:p>
        </p:txBody>
      </p:sp>
      <p:sp>
        <p:nvSpPr>
          <p:cNvPr id="13" name="object 8"/>
          <p:cNvSpPr/>
          <p:nvPr/>
        </p:nvSpPr>
        <p:spPr>
          <a:xfrm>
            <a:off x="865188" y="1639888"/>
            <a:ext cx="893762" cy="892175"/>
          </a:xfrm>
          <a:prstGeom prst="rect">
            <a:avLst/>
          </a:prstGeom>
          <a:blipFill>
            <a:blip r:embed="rId3" cstate="print"/>
            <a:stretch>
              <a:fillRect/>
            </a:stretch>
          </a:blipFill>
        </p:spPr>
        <p:txBody>
          <a:bodyPr lIns="0" tIns="0" rIns="0" bIns="0"/>
          <a:lstStyle/>
          <a:p>
            <a:pPr>
              <a:defRPr/>
            </a:pPr>
            <a:endParaRPr sz="984"/>
          </a:p>
        </p:txBody>
      </p:sp>
      <p:sp>
        <p:nvSpPr>
          <p:cNvPr id="14" name="object 9"/>
          <p:cNvSpPr/>
          <p:nvPr/>
        </p:nvSpPr>
        <p:spPr>
          <a:xfrm>
            <a:off x="865188" y="3197225"/>
            <a:ext cx="893762" cy="892175"/>
          </a:xfrm>
          <a:prstGeom prst="rect">
            <a:avLst/>
          </a:prstGeom>
          <a:blipFill>
            <a:blip r:embed="rId4" cstate="print"/>
            <a:stretch>
              <a:fillRect/>
            </a:stretch>
          </a:blipFill>
        </p:spPr>
        <p:txBody>
          <a:bodyPr lIns="0" tIns="0" rIns="0" bIns="0"/>
          <a:lstStyle/>
          <a:p>
            <a:pPr>
              <a:defRPr/>
            </a:pPr>
            <a:endParaRPr sz="984"/>
          </a:p>
        </p:txBody>
      </p:sp>
      <p:sp>
        <p:nvSpPr>
          <p:cNvPr id="15" name="object 10"/>
          <p:cNvSpPr/>
          <p:nvPr/>
        </p:nvSpPr>
        <p:spPr>
          <a:xfrm>
            <a:off x="865188" y="4894263"/>
            <a:ext cx="893762" cy="893762"/>
          </a:xfrm>
          <a:prstGeom prst="rect">
            <a:avLst/>
          </a:prstGeom>
          <a:blipFill>
            <a:blip r:embed="rId5" cstate="print"/>
            <a:stretch>
              <a:fillRect/>
            </a:stretch>
          </a:blipFill>
        </p:spPr>
        <p:txBody>
          <a:bodyPr lIns="0" tIns="0" rIns="0" bIns="0"/>
          <a:lstStyle/>
          <a:p>
            <a:pPr>
              <a:defRPr/>
            </a:pPr>
            <a:endParaRPr sz="984"/>
          </a:p>
        </p:txBody>
      </p:sp>
      <p:sp>
        <p:nvSpPr>
          <p:cNvPr id="17" name="object 7"/>
          <p:cNvSpPr txBox="1">
            <a:spLocks/>
          </p:cNvSpPr>
          <p:nvPr/>
        </p:nvSpPr>
        <p:spPr bwMode="auto">
          <a:xfrm>
            <a:off x="1312863" y="1882775"/>
            <a:ext cx="7019925"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10490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688975" indent="-282575">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027113" indent="-223838">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defRPr/>
            </a:pPr>
            <a:r>
              <a:rPr lang="en-US" altLang="en-US" dirty="0">
                <a:latin typeface="+mn-lt"/>
              </a:rPr>
              <a:t>GREEN</a:t>
            </a:r>
          </a:p>
          <a:p>
            <a:pPr>
              <a:spcBef>
                <a:spcPts val="38"/>
              </a:spcBef>
              <a:buClr>
                <a:srgbClr val="52575F"/>
              </a:buClr>
              <a:buFont typeface="Tahoma" panose="020B0604030504040204" pitchFamily="34" charset="0"/>
              <a:buChar char="‣"/>
              <a:defRPr/>
            </a:pPr>
            <a:r>
              <a:rPr lang="en-US" altLang="en-US" sz="2500" b="0" dirty="0">
                <a:solidFill>
                  <a:srgbClr val="000066"/>
                </a:solidFill>
                <a:latin typeface="+mn-lt"/>
                <a:cs typeface="Calibri" panose="020F0502020204030204" pitchFamily="34" charset="0"/>
              </a:rPr>
              <a:t>My Foundational Voice, my default  pattern of communication &amp; thinking</a:t>
            </a:r>
          </a:p>
          <a:p>
            <a:pPr>
              <a:spcBef>
                <a:spcPts val="38"/>
              </a:spcBef>
              <a:buClr>
                <a:srgbClr val="52575F"/>
              </a:buClr>
              <a:buFont typeface="Tahoma" panose="020B0604030504040204" pitchFamily="34" charset="0"/>
              <a:buChar char="‣"/>
              <a:defRPr/>
            </a:pPr>
            <a:endParaRPr lang="en-US" altLang="en-US" sz="2500" dirty="0">
              <a:solidFill>
                <a:srgbClr val="000066"/>
              </a:solidFill>
              <a:latin typeface="+mn-lt"/>
              <a:cs typeface="Calibri" panose="020F0502020204030204" pitchFamily="34" charset="0"/>
            </a:endParaRPr>
          </a:p>
          <a:p>
            <a:pPr>
              <a:spcBef>
                <a:spcPts val="1225"/>
              </a:spcBef>
              <a:defRPr/>
            </a:pPr>
            <a:r>
              <a:rPr lang="en-US" altLang="en-US" dirty="0">
                <a:solidFill>
                  <a:srgbClr val="F3A917"/>
                </a:solidFill>
                <a:latin typeface="+mn-lt"/>
              </a:rPr>
              <a:t>YELLOW</a:t>
            </a:r>
          </a:p>
          <a:p>
            <a:pPr>
              <a:spcBef>
                <a:spcPts val="38"/>
              </a:spcBef>
              <a:buClr>
                <a:srgbClr val="52575F"/>
              </a:buClr>
              <a:buFont typeface="Tahoma" panose="020B0604030504040204" pitchFamily="34" charset="0"/>
              <a:buChar char="‣"/>
              <a:defRPr/>
            </a:pPr>
            <a:r>
              <a:rPr lang="en-US" altLang="en-US" sz="2500" b="0" dirty="0">
                <a:solidFill>
                  <a:srgbClr val="000066"/>
                </a:solidFill>
                <a:latin typeface="+mn-lt"/>
                <a:cs typeface="Calibri" panose="020F0502020204030204" pitchFamily="34" charset="0"/>
              </a:rPr>
              <a:t>Not my Foundational Voice but I value it  and it’s easily accessible</a:t>
            </a:r>
          </a:p>
          <a:p>
            <a:pPr>
              <a:spcBef>
                <a:spcPts val="38"/>
              </a:spcBef>
              <a:buClr>
                <a:srgbClr val="52575F"/>
              </a:buClr>
              <a:buFont typeface="Tahoma" panose="020B0604030504040204" pitchFamily="34" charset="0"/>
              <a:buChar char="‣"/>
              <a:defRPr/>
            </a:pPr>
            <a:endParaRPr lang="en-US" altLang="en-US" sz="2500" dirty="0">
              <a:solidFill>
                <a:srgbClr val="000066"/>
              </a:solidFill>
              <a:latin typeface="+mn-lt"/>
              <a:cs typeface="Calibri" panose="020F0502020204030204" pitchFamily="34" charset="0"/>
            </a:endParaRPr>
          </a:p>
          <a:p>
            <a:pPr>
              <a:spcBef>
                <a:spcPts val="1225"/>
              </a:spcBef>
              <a:defRPr/>
            </a:pPr>
            <a:r>
              <a:rPr lang="en-US" altLang="en-US" dirty="0">
                <a:solidFill>
                  <a:srgbClr val="C72405"/>
                </a:solidFill>
                <a:latin typeface="+mn-lt"/>
              </a:rPr>
              <a:t>RED</a:t>
            </a:r>
          </a:p>
          <a:p>
            <a:pPr>
              <a:spcBef>
                <a:spcPts val="38"/>
              </a:spcBef>
              <a:buClr>
                <a:srgbClr val="52575F"/>
              </a:buClr>
              <a:buFont typeface="Tahoma" panose="020B0604030504040204" pitchFamily="34" charset="0"/>
              <a:buChar char="‣"/>
              <a:defRPr/>
            </a:pPr>
            <a:r>
              <a:rPr lang="en-US" altLang="en-US" sz="2500" b="0" dirty="0">
                <a:solidFill>
                  <a:srgbClr val="000066"/>
                </a:solidFill>
                <a:latin typeface="+mn-lt"/>
                <a:cs typeface="Calibri" panose="020F0502020204030204" pitchFamily="34" charset="0"/>
              </a:rPr>
              <a:t>Not my Foundational Voice, I find it hard  to value and hard to access</a:t>
            </a:r>
            <a:endParaRPr lang="en-US" altLang="en-US" sz="2500" dirty="0">
              <a:solidFill>
                <a:srgbClr val="000066"/>
              </a:solidFill>
              <a:latin typeface="+mn-lt"/>
              <a:cs typeface="Calibri" panose="020F0502020204030204" pitchFamily="34" charset="0"/>
            </a:endParaRPr>
          </a:p>
        </p:txBody>
      </p:sp>
      <p:pic>
        <p:nvPicPr>
          <p:cNvPr id="11" name="Picture 10"/>
          <p:cNvPicPr>
            <a:picLocks noChangeAspect="1"/>
          </p:cNvPicPr>
          <p:nvPr/>
        </p:nvPicPr>
        <p:blipFill>
          <a:blip r:embed="rId6"/>
          <a:stretch>
            <a:fillRect/>
          </a:stretch>
        </p:blipFill>
        <p:spPr>
          <a:xfrm>
            <a:off x="8016622" y="1283385"/>
            <a:ext cx="719391" cy="21642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84048" y="1527048"/>
            <a:ext cx="8248650" cy="2889250"/>
          </a:xfrm>
          <a:prstGeom prst="rect">
            <a:avLst/>
          </a:prstGeom>
        </p:spPr>
        <p:txBody>
          <a:bodyPr lIns="0" tIns="0" rIns="0" bIns="0">
            <a:spAutoFit/>
          </a:bodyPr>
          <a:lstStyle>
            <a:lvl1pPr marL="7938">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350838" indent="-342900">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WHAT IS A </a:t>
            </a:r>
            <a:r>
              <a:rPr lang="en-US" altLang="en-US" sz="2000" b="1" dirty="0">
                <a:solidFill>
                  <a:srgbClr val="C41B00"/>
                </a:solidFill>
                <a:latin typeface="+mn-lt"/>
                <a:cs typeface="Calibri" panose="020F0502020204030204" pitchFamily="34" charset="0"/>
              </a:rPr>
              <a:t>NURTURER</a:t>
            </a:r>
            <a:r>
              <a:rPr lang="en-US" altLang="en-US" sz="2000" b="1" dirty="0">
                <a:solidFill>
                  <a:srgbClr val="525252"/>
                </a:solidFill>
                <a:latin typeface="+mn-lt"/>
                <a:cs typeface="Calibri" panose="020F0502020204030204" pitchFamily="34" charset="0"/>
              </a:rPr>
              <a:t>?</a:t>
            </a:r>
            <a:endParaRPr lang="en-US" altLang="en-US" sz="2000" dirty="0">
              <a:latin typeface="+mn-lt"/>
              <a:cs typeface="Calibri" panose="020F0502020204030204" pitchFamily="34" charset="0"/>
            </a:endParaRPr>
          </a:p>
          <a:p>
            <a:pPr marL="548640" indent="-342900">
              <a:spcBef>
                <a:spcPts val="463"/>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Champion of people, always concerned about the relational health and harmony of the group</a:t>
            </a:r>
          </a:p>
          <a:p>
            <a:pPr marL="548640" indent="-342900">
              <a:spcBef>
                <a:spcPts val="413"/>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Completely committed to protecting values and principles</a:t>
            </a:r>
          </a:p>
          <a:p>
            <a:pPr marL="548640" indent="-342900">
              <a:spcBef>
                <a:spcPts val="450"/>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Have a hard time separating their work from who they are</a:t>
            </a:r>
          </a:p>
          <a:p>
            <a:pPr marL="548640" indent="-342900">
              <a:spcBef>
                <a:spcPts val="450"/>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Innately understand how certain actions, behaviors or initiatives will affect people</a:t>
            </a:r>
          </a:p>
          <a:p>
            <a:pPr marL="548640" indent="-342900">
              <a:lnSpc>
                <a:spcPts val="2275"/>
              </a:lnSpc>
              <a:spcBef>
                <a:spcPts val="738"/>
              </a:spcBef>
              <a:buClr>
                <a:srgbClr val="000066"/>
              </a:buClr>
              <a:buSzPct val="80000"/>
              <a:buFont typeface="Arial" panose="020B0604020202020204" pitchFamily="34" charset="0"/>
              <a:buChar char="■"/>
              <a:defRPr/>
            </a:pPr>
            <a:endParaRPr lang="en-US" altLang="en-US" sz="2000" dirty="0">
              <a:latin typeface="+mn-lt"/>
              <a:cs typeface="Calibri" panose="020F0502020204030204" pitchFamily="34" charset="0"/>
            </a:endParaRPr>
          </a:p>
        </p:txBody>
      </p:sp>
      <p:sp>
        <p:nvSpPr>
          <p:cNvPr id="39939" name="Title 6"/>
          <p:cNvSpPr>
            <a:spLocks noGrp="1"/>
          </p:cNvSpPr>
          <p:nvPr>
            <p:ph type="title"/>
          </p:nvPr>
        </p:nvSpPr>
        <p:spPr>
          <a:xfrm>
            <a:off x="1819275" y="55563"/>
            <a:ext cx="6867525" cy="1143000"/>
          </a:xfrm>
        </p:spPr>
        <p:txBody>
          <a:bodyPr/>
          <a:lstStyle/>
          <a:p>
            <a:r>
              <a:rPr lang="en-US" altLang="en-US"/>
              <a:t>Nurturer</a:t>
            </a:r>
          </a:p>
        </p:txBody>
      </p:sp>
      <p:pic>
        <p:nvPicPr>
          <p:cNvPr id="7" name="Picture 6"/>
          <p:cNvPicPr>
            <a:picLocks noChangeAspect="1"/>
          </p:cNvPicPr>
          <p:nvPr/>
        </p:nvPicPr>
        <p:blipFill>
          <a:blip r:embed="rId3"/>
          <a:stretch>
            <a:fillRect/>
          </a:stretch>
        </p:blipFill>
        <p:spPr>
          <a:xfrm>
            <a:off x="8016622" y="1283385"/>
            <a:ext cx="719391" cy="21642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84048" y="1527048"/>
            <a:ext cx="8439124" cy="3193182"/>
          </a:xfrm>
          <a:prstGeom prst="rect">
            <a:avLst/>
          </a:prstGeom>
        </p:spPr>
        <p:txBody>
          <a:bodyPr wrap="square" lIns="0" tIns="0" rIns="0" bIns="0">
            <a:spAutoFit/>
          </a:bodyPr>
          <a:lstStyle>
            <a:lvl1pPr marL="7938">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351829" indent="-342900">
              <a:buClr>
                <a:srgbClr val="000066"/>
              </a:buClr>
              <a:buSzPct val="80000"/>
              <a:buFont typeface="Arial" panose="020B0604020202020204" pitchFamily="34" charset="0"/>
              <a:buChar char="■"/>
              <a:defRPr/>
            </a:pPr>
            <a:r>
              <a:rPr lang="en-US" sz="2000" b="1" spc="-7" dirty="0">
                <a:latin typeface="+mn-lt"/>
                <a:cs typeface="Calibri"/>
              </a:rPr>
              <a:t>WHAT DO THEY </a:t>
            </a:r>
            <a:r>
              <a:rPr lang="en-US" sz="2000" b="1" spc="-7" dirty="0">
                <a:solidFill>
                  <a:srgbClr val="C41B00"/>
                </a:solidFill>
                <a:latin typeface="+mn-lt"/>
                <a:cs typeface="Calibri"/>
              </a:rPr>
              <a:t>BRING </a:t>
            </a:r>
            <a:r>
              <a:rPr lang="en-US" sz="2000" b="1" spc="-4" dirty="0">
                <a:latin typeface="+mn-lt"/>
                <a:cs typeface="Calibri"/>
              </a:rPr>
              <a:t>AT </a:t>
            </a:r>
            <a:r>
              <a:rPr lang="en-US" sz="2000" b="1" spc="-7" dirty="0">
                <a:latin typeface="+mn-lt"/>
                <a:cs typeface="Calibri"/>
              </a:rPr>
              <a:t>THEIR</a:t>
            </a:r>
            <a:r>
              <a:rPr lang="en-US" sz="2000" b="1" spc="77" dirty="0">
                <a:latin typeface="+mn-lt"/>
                <a:cs typeface="Calibri"/>
              </a:rPr>
              <a:t> </a:t>
            </a:r>
            <a:r>
              <a:rPr lang="en-US" sz="2000" b="1" spc="-4" dirty="0">
                <a:latin typeface="+mn-lt"/>
                <a:cs typeface="Calibri"/>
              </a:rPr>
              <a:t>BEST?</a:t>
            </a:r>
            <a:endParaRPr lang="en-US" sz="2000" dirty="0">
              <a:latin typeface="+mn-lt"/>
              <a:cs typeface="Calibri"/>
            </a:endParaRPr>
          </a:p>
          <a:p>
            <a:pPr marL="575510" indent="-342900">
              <a:spcBef>
                <a:spcPts val="468"/>
              </a:spcBef>
              <a:buClr>
                <a:srgbClr val="000066"/>
              </a:buClr>
              <a:buSzPct val="80000"/>
              <a:buFont typeface="Arial" panose="020B0604020202020204" pitchFamily="34" charset="0"/>
              <a:buChar char="■"/>
              <a:tabLst>
                <a:tab pos="606751" algn="l"/>
              </a:tabLst>
              <a:defRPr/>
            </a:pPr>
            <a:r>
              <a:rPr lang="en-US" sz="2000" b="1" spc="-4" dirty="0">
                <a:latin typeface="+mn-lt"/>
                <a:cs typeface="Calibri"/>
              </a:rPr>
              <a:t>Everyone deserves </a:t>
            </a:r>
            <a:r>
              <a:rPr lang="en-US" sz="2000" b="1" dirty="0">
                <a:latin typeface="+mn-lt"/>
                <a:cs typeface="Calibri"/>
              </a:rPr>
              <a:t>to </a:t>
            </a:r>
            <a:r>
              <a:rPr lang="en-US" sz="2000" b="1" spc="-4" dirty="0">
                <a:latin typeface="+mn-lt"/>
                <a:cs typeface="Calibri"/>
              </a:rPr>
              <a:t>be heard </a:t>
            </a:r>
            <a:r>
              <a:rPr lang="en-US" sz="2000" b="1" dirty="0">
                <a:latin typeface="+mn-lt"/>
                <a:cs typeface="Calibri"/>
              </a:rPr>
              <a:t>– they </a:t>
            </a:r>
            <a:r>
              <a:rPr lang="en-US" sz="2000" b="1" spc="-4" dirty="0">
                <a:latin typeface="+mn-lt"/>
                <a:cs typeface="Calibri"/>
              </a:rPr>
              <a:t>appreciate </a:t>
            </a:r>
            <a:r>
              <a:rPr lang="en-US" sz="2000" b="1" dirty="0">
                <a:latin typeface="+mn-lt"/>
                <a:cs typeface="Calibri"/>
              </a:rPr>
              <a:t>each</a:t>
            </a:r>
            <a:r>
              <a:rPr lang="en-US" sz="2000" b="1" spc="-39" dirty="0">
                <a:latin typeface="+mn-lt"/>
                <a:cs typeface="Calibri"/>
              </a:rPr>
              <a:t> </a:t>
            </a:r>
            <a:r>
              <a:rPr lang="en-US" sz="2000" b="1" spc="-4" dirty="0">
                <a:latin typeface="+mn-lt"/>
                <a:cs typeface="Calibri"/>
              </a:rPr>
              <a:t>contribution</a:t>
            </a:r>
            <a:endParaRPr lang="en-US" sz="2000" b="1" dirty="0">
              <a:latin typeface="+mn-lt"/>
              <a:cs typeface="Calibri"/>
            </a:endParaRPr>
          </a:p>
          <a:p>
            <a:pPr marL="575510" indent="-342900">
              <a:spcBef>
                <a:spcPts val="453"/>
              </a:spcBef>
              <a:buClr>
                <a:srgbClr val="000066"/>
              </a:buClr>
              <a:buSzPct val="80000"/>
              <a:buFont typeface="Arial" panose="020B0604020202020204" pitchFamily="34" charset="0"/>
              <a:buChar char="■"/>
              <a:tabLst>
                <a:tab pos="606751" algn="l"/>
              </a:tabLst>
              <a:defRPr/>
            </a:pPr>
            <a:r>
              <a:rPr lang="en-US" sz="2000" b="1" spc="-4" dirty="0">
                <a:latin typeface="+mn-lt"/>
                <a:cs typeface="Calibri"/>
              </a:rPr>
              <a:t>They intuitively feel how </a:t>
            </a:r>
            <a:r>
              <a:rPr lang="en-US" sz="2000" b="1" dirty="0">
                <a:latin typeface="+mn-lt"/>
                <a:cs typeface="Calibri"/>
              </a:rPr>
              <a:t>an </a:t>
            </a:r>
            <a:r>
              <a:rPr lang="en-US" sz="2000" b="1" spc="-4" dirty="0">
                <a:latin typeface="+mn-lt"/>
                <a:cs typeface="Calibri"/>
              </a:rPr>
              <a:t>organization will react </a:t>
            </a:r>
            <a:r>
              <a:rPr lang="en-US" sz="2000" b="1" dirty="0">
                <a:latin typeface="+mn-lt"/>
                <a:cs typeface="Calibri"/>
              </a:rPr>
              <a:t>to a </a:t>
            </a:r>
            <a:r>
              <a:rPr lang="en-US" sz="2000" b="1" spc="-7" dirty="0">
                <a:latin typeface="+mn-lt"/>
                <a:cs typeface="Calibri"/>
              </a:rPr>
              <a:t>new </a:t>
            </a:r>
            <a:r>
              <a:rPr lang="en-US" sz="2000" b="1" spc="-4" dirty="0">
                <a:latin typeface="+mn-lt"/>
                <a:cs typeface="Calibri"/>
              </a:rPr>
              <a:t>idea</a:t>
            </a:r>
            <a:endParaRPr lang="en-US" sz="2000" b="1" dirty="0">
              <a:latin typeface="+mn-lt"/>
              <a:cs typeface="Calibri"/>
            </a:endParaRPr>
          </a:p>
          <a:p>
            <a:pPr marL="575510" indent="-342900">
              <a:spcBef>
                <a:spcPts val="443"/>
              </a:spcBef>
              <a:buClr>
                <a:srgbClr val="000066"/>
              </a:buClr>
              <a:buSzPct val="80000"/>
              <a:buFont typeface="Arial" panose="020B0604020202020204" pitchFamily="34" charset="0"/>
              <a:buChar char="■"/>
              <a:tabLst>
                <a:tab pos="606751" algn="l"/>
              </a:tabLst>
              <a:defRPr/>
            </a:pPr>
            <a:r>
              <a:rPr lang="en-US" sz="2000" b="1" dirty="0">
                <a:latin typeface="+mn-lt"/>
                <a:cs typeface="Calibri"/>
              </a:rPr>
              <a:t>Pragmatic </a:t>
            </a:r>
            <a:r>
              <a:rPr lang="en-US" sz="2000" b="1" spc="-4" dirty="0">
                <a:latin typeface="+mn-lt"/>
                <a:cs typeface="Calibri"/>
              </a:rPr>
              <a:t>realism </a:t>
            </a:r>
            <a:r>
              <a:rPr lang="en-US" sz="2000" b="1" dirty="0">
                <a:latin typeface="+mn-lt"/>
                <a:cs typeface="Calibri"/>
              </a:rPr>
              <a:t>– </a:t>
            </a:r>
            <a:r>
              <a:rPr lang="en-US" sz="2000" b="1" spc="-4" dirty="0">
                <a:latin typeface="+mn-lt"/>
                <a:cs typeface="Calibri"/>
              </a:rPr>
              <a:t>has </a:t>
            </a:r>
            <a:r>
              <a:rPr lang="en-US" sz="2000" b="1" dirty="0">
                <a:latin typeface="+mn-lt"/>
                <a:cs typeface="Calibri"/>
              </a:rPr>
              <a:t>this </a:t>
            </a:r>
            <a:r>
              <a:rPr lang="en-US" sz="2000" b="1" spc="-4" dirty="0">
                <a:latin typeface="+mn-lt"/>
                <a:cs typeface="Calibri"/>
              </a:rPr>
              <a:t>really been </a:t>
            </a:r>
            <a:r>
              <a:rPr lang="en-US" sz="2000" b="1" dirty="0">
                <a:latin typeface="+mn-lt"/>
                <a:cs typeface="Calibri"/>
              </a:rPr>
              <a:t>thought</a:t>
            </a:r>
            <a:r>
              <a:rPr lang="en-US" sz="2000" b="1" spc="-67" dirty="0">
                <a:latin typeface="+mn-lt"/>
                <a:cs typeface="Calibri"/>
              </a:rPr>
              <a:t> </a:t>
            </a:r>
            <a:r>
              <a:rPr lang="en-US" sz="2000" b="1" dirty="0">
                <a:latin typeface="+mn-lt"/>
                <a:cs typeface="Calibri"/>
              </a:rPr>
              <a:t>through?</a:t>
            </a:r>
          </a:p>
          <a:p>
            <a:pPr marL="575510" indent="-342900">
              <a:spcBef>
                <a:spcPts val="446"/>
              </a:spcBef>
              <a:buClr>
                <a:srgbClr val="000066"/>
              </a:buClr>
              <a:buSzPct val="80000"/>
              <a:buFont typeface="Arial" panose="020B0604020202020204" pitchFamily="34" charset="0"/>
              <a:buChar char="■"/>
              <a:tabLst>
                <a:tab pos="606751" algn="l"/>
              </a:tabLst>
              <a:defRPr/>
            </a:pPr>
            <a:r>
              <a:rPr lang="en-US" sz="2000" b="1" spc="-4" dirty="0">
                <a:latin typeface="+mn-lt"/>
                <a:cs typeface="Calibri"/>
              </a:rPr>
              <a:t>They defend values </a:t>
            </a:r>
            <a:r>
              <a:rPr lang="en-US" sz="2000" b="1" dirty="0">
                <a:latin typeface="+mn-lt"/>
                <a:cs typeface="Calibri"/>
              </a:rPr>
              <a:t>– </a:t>
            </a:r>
            <a:r>
              <a:rPr lang="en-US" sz="2000" b="1" spc="-4" dirty="0">
                <a:latin typeface="+mn-lt"/>
                <a:cs typeface="Calibri"/>
              </a:rPr>
              <a:t>people </a:t>
            </a:r>
            <a:r>
              <a:rPr lang="en-US" sz="2000" b="1" dirty="0">
                <a:latin typeface="+mn-lt"/>
                <a:cs typeface="Calibri"/>
              </a:rPr>
              <a:t>always come </a:t>
            </a:r>
            <a:r>
              <a:rPr lang="en-US" sz="2000" b="1" spc="-4" dirty="0">
                <a:latin typeface="+mn-lt"/>
                <a:cs typeface="Calibri"/>
              </a:rPr>
              <a:t>before</a:t>
            </a:r>
            <a:r>
              <a:rPr lang="en-US" sz="2000" b="1" spc="-63" dirty="0">
                <a:latin typeface="+mn-lt"/>
                <a:cs typeface="Calibri"/>
              </a:rPr>
              <a:t> </a:t>
            </a:r>
            <a:r>
              <a:rPr lang="en-US" sz="2000" b="1" spc="-7" dirty="0">
                <a:latin typeface="+mn-lt"/>
                <a:cs typeface="Calibri"/>
              </a:rPr>
              <a:t>profit</a:t>
            </a:r>
            <a:endParaRPr lang="en-US" sz="2000" b="1" dirty="0">
              <a:latin typeface="+mn-lt"/>
              <a:cs typeface="Calibri"/>
            </a:endParaRPr>
          </a:p>
          <a:p>
            <a:pPr marL="575510" indent="-342900">
              <a:spcBef>
                <a:spcPts val="453"/>
              </a:spcBef>
              <a:buClr>
                <a:srgbClr val="000066"/>
              </a:buClr>
              <a:buSzPct val="80000"/>
              <a:buFont typeface="Arial" panose="020B0604020202020204" pitchFamily="34" charset="0"/>
              <a:buChar char="■"/>
              <a:tabLst>
                <a:tab pos="606751" algn="l"/>
              </a:tabLst>
              <a:defRPr/>
            </a:pPr>
            <a:r>
              <a:rPr lang="en-US" sz="2000" b="1" spc="-4" dirty="0">
                <a:latin typeface="+mn-lt"/>
                <a:cs typeface="Calibri"/>
              </a:rPr>
              <a:t>Function </a:t>
            </a:r>
            <a:r>
              <a:rPr lang="en-US" sz="2000" b="1" dirty="0">
                <a:latin typeface="+mn-lt"/>
                <a:cs typeface="Calibri"/>
              </a:rPr>
              <a:t>as the </a:t>
            </a:r>
            <a:r>
              <a:rPr lang="en-US" sz="2000" b="1" spc="-4" dirty="0">
                <a:latin typeface="+mn-lt"/>
                <a:cs typeface="Calibri"/>
              </a:rPr>
              <a:t>relational oil </a:t>
            </a:r>
            <a:r>
              <a:rPr lang="en-US" sz="2000" b="1" dirty="0">
                <a:latin typeface="+mn-lt"/>
                <a:cs typeface="Calibri"/>
              </a:rPr>
              <a:t>inside the</a:t>
            </a:r>
            <a:r>
              <a:rPr lang="en-US" sz="2000" b="1" spc="-49" dirty="0">
                <a:latin typeface="+mn-lt"/>
                <a:cs typeface="Calibri"/>
              </a:rPr>
              <a:t> </a:t>
            </a:r>
            <a:r>
              <a:rPr lang="en-US" sz="2000" b="1" spc="-4" dirty="0">
                <a:latin typeface="+mn-lt"/>
                <a:cs typeface="Calibri"/>
              </a:rPr>
              <a:t>organization</a:t>
            </a:r>
            <a:endParaRPr lang="en-US" sz="2000" b="1" dirty="0">
              <a:latin typeface="+mn-lt"/>
              <a:cs typeface="Calibri"/>
            </a:endParaRPr>
          </a:p>
          <a:p>
            <a:pPr marL="575510" indent="-342900">
              <a:spcBef>
                <a:spcPts val="446"/>
              </a:spcBef>
              <a:buClr>
                <a:srgbClr val="000066"/>
              </a:buClr>
              <a:buSzPct val="80000"/>
              <a:buFont typeface="Arial" panose="020B0604020202020204" pitchFamily="34" charset="0"/>
              <a:buChar char="■"/>
              <a:tabLst>
                <a:tab pos="606751" algn="l"/>
              </a:tabLst>
              <a:defRPr/>
            </a:pPr>
            <a:r>
              <a:rPr lang="en-US" sz="2000" b="1" spc="-4" dirty="0">
                <a:latin typeface="+mn-lt"/>
                <a:cs typeface="Calibri"/>
              </a:rPr>
              <a:t>Commitment </a:t>
            </a:r>
            <a:r>
              <a:rPr lang="en-US" sz="2000" b="1" dirty="0">
                <a:latin typeface="+mn-lt"/>
                <a:cs typeface="Calibri"/>
              </a:rPr>
              <a:t>to </a:t>
            </a:r>
            <a:r>
              <a:rPr lang="en-US" sz="2000" b="1" spc="-4" dirty="0">
                <a:latin typeface="+mn-lt"/>
                <a:cs typeface="Calibri"/>
              </a:rPr>
              <a:t>relational harmony </a:t>
            </a:r>
            <a:r>
              <a:rPr lang="en-US" sz="2000" b="1" spc="-7" dirty="0">
                <a:latin typeface="+mn-lt"/>
                <a:cs typeface="Calibri"/>
              </a:rPr>
              <a:t>before/during</a:t>
            </a:r>
            <a:r>
              <a:rPr lang="en-US" sz="2000" b="1" dirty="0">
                <a:latin typeface="+mn-lt"/>
                <a:cs typeface="Calibri"/>
              </a:rPr>
              <a:t>/after</a:t>
            </a:r>
            <a:r>
              <a:rPr lang="en-US" sz="2000" b="1" spc="53" dirty="0">
                <a:latin typeface="+mn-lt"/>
                <a:cs typeface="Calibri"/>
              </a:rPr>
              <a:t> </a:t>
            </a:r>
            <a:r>
              <a:rPr lang="en-US" sz="2000" b="1" spc="-4" dirty="0">
                <a:latin typeface="+mn-lt"/>
                <a:cs typeface="Calibri"/>
              </a:rPr>
              <a:t>meetings</a:t>
            </a:r>
            <a:endParaRPr lang="en-US" sz="2000" b="1" dirty="0">
              <a:latin typeface="+mn-lt"/>
              <a:cs typeface="Calibri"/>
            </a:endParaRPr>
          </a:p>
          <a:p>
            <a:pPr marL="548640" indent="-342900">
              <a:lnSpc>
                <a:spcPts val="2275"/>
              </a:lnSpc>
              <a:spcBef>
                <a:spcPts val="738"/>
              </a:spcBef>
              <a:buClr>
                <a:srgbClr val="000066"/>
              </a:buClr>
              <a:buSzPct val="80000"/>
              <a:buFont typeface="Arial" panose="020B0604020202020204" pitchFamily="34" charset="0"/>
              <a:buChar char="■"/>
              <a:defRPr/>
            </a:pPr>
            <a:endParaRPr lang="en-US" altLang="en-US" sz="2000" b="1" dirty="0">
              <a:latin typeface="+mn-lt"/>
              <a:cs typeface="Calibri" panose="020F0502020204030204" pitchFamily="34" charset="0"/>
            </a:endParaRPr>
          </a:p>
        </p:txBody>
      </p:sp>
      <p:sp>
        <p:nvSpPr>
          <p:cNvPr id="41987" name="Title 6"/>
          <p:cNvSpPr>
            <a:spLocks noGrp="1"/>
          </p:cNvSpPr>
          <p:nvPr>
            <p:ph type="title"/>
          </p:nvPr>
        </p:nvSpPr>
        <p:spPr>
          <a:xfrm>
            <a:off x="1819275" y="55563"/>
            <a:ext cx="6867525" cy="1143000"/>
          </a:xfrm>
        </p:spPr>
        <p:txBody>
          <a:bodyPr/>
          <a:lstStyle/>
          <a:p>
            <a:r>
              <a:rPr lang="en-US" altLang="en-US"/>
              <a:t>Nurturer</a:t>
            </a:r>
          </a:p>
        </p:txBody>
      </p:sp>
      <p:pic>
        <p:nvPicPr>
          <p:cNvPr id="7" name="Picture 6"/>
          <p:cNvPicPr>
            <a:picLocks noChangeAspect="1"/>
          </p:cNvPicPr>
          <p:nvPr/>
        </p:nvPicPr>
        <p:blipFill>
          <a:blip r:embed="rId3"/>
          <a:stretch>
            <a:fillRect/>
          </a:stretch>
        </p:blipFill>
        <p:spPr>
          <a:xfrm>
            <a:off x="8016622" y="1283385"/>
            <a:ext cx="719391" cy="21642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5188" y="3101975"/>
            <a:ext cx="893762" cy="1400175"/>
          </a:xfrm>
          <a:custGeom>
            <a:avLst/>
            <a:gdLst/>
            <a:ahLst/>
            <a:cxnLst/>
            <a:rect l="l" t="t" r="r" b="b"/>
            <a:pathLst>
              <a:path w="1271270" h="1990725">
                <a:moveTo>
                  <a:pt x="1271016" y="0"/>
                </a:moveTo>
                <a:lnTo>
                  <a:pt x="0" y="0"/>
                </a:lnTo>
                <a:lnTo>
                  <a:pt x="635508" y="1990344"/>
                </a:lnTo>
                <a:lnTo>
                  <a:pt x="1271016" y="0"/>
                </a:lnTo>
                <a:close/>
              </a:path>
            </a:pathLst>
          </a:custGeom>
          <a:solidFill>
            <a:srgbClr val="FFFFFF">
              <a:alpha val="59999"/>
            </a:srgbClr>
          </a:solidFill>
        </p:spPr>
        <p:txBody>
          <a:bodyPr lIns="0" tIns="0" rIns="0" bIns="0"/>
          <a:lstStyle/>
          <a:p>
            <a:pPr>
              <a:defRPr/>
            </a:pPr>
            <a:endParaRPr sz="984"/>
          </a:p>
        </p:txBody>
      </p:sp>
      <p:sp>
        <p:nvSpPr>
          <p:cNvPr id="3" name="object 3"/>
          <p:cNvSpPr/>
          <p:nvPr/>
        </p:nvSpPr>
        <p:spPr>
          <a:xfrm>
            <a:off x="865188" y="1704975"/>
            <a:ext cx="893762" cy="1400175"/>
          </a:xfrm>
          <a:custGeom>
            <a:avLst/>
            <a:gdLst/>
            <a:ahLst/>
            <a:cxnLst/>
            <a:rect l="l" t="t" r="r" b="b"/>
            <a:pathLst>
              <a:path w="1271270" h="1990725">
                <a:moveTo>
                  <a:pt x="635508" y="0"/>
                </a:moveTo>
                <a:lnTo>
                  <a:pt x="0" y="1990344"/>
                </a:lnTo>
                <a:lnTo>
                  <a:pt x="1271016" y="1990344"/>
                </a:lnTo>
                <a:lnTo>
                  <a:pt x="635508" y="0"/>
                </a:lnTo>
                <a:close/>
              </a:path>
            </a:pathLst>
          </a:custGeom>
          <a:solidFill>
            <a:srgbClr val="FFFFFF">
              <a:alpha val="59999"/>
            </a:srgbClr>
          </a:solidFill>
        </p:spPr>
        <p:txBody>
          <a:bodyPr lIns="0" tIns="0" rIns="0" bIns="0"/>
          <a:lstStyle/>
          <a:p>
            <a:pPr>
              <a:defRPr/>
            </a:pPr>
            <a:endParaRPr sz="984"/>
          </a:p>
        </p:txBody>
      </p:sp>
      <p:sp>
        <p:nvSpPr>
          <p:cNvPr id="46084" name="Title 3"/>
          <p:cNvSpPr>
            <a:spLocks noGrp="1"/>
          </p:cNvSpPr>
          <p:nvPr>
            <p:ph type="title"/>
          </p:nvPr>
        </p:nvSpPr>
        <p:spPr>
          <a:xfrm>
            <a:off x="1819275" y="55563"/>
            <a:ext cx="6867525" cy="1143000"/>
          </a:xfrm>
        </p:spPr>
        <p:txBody>
          <a:bodyPr/>
          <a:lstStyle/>
          <a:p>
            <a:r>
              <a:rPr lang="en-US" altLang="en-US"/>
              <a:t>Rate Your Nurturer Voice</a:t>
            </a:r>
          </a:p>
        </p:txBody>
      </p:sp>
      <p:sp>
        <p:nvSpPr>
          <p:cNvPr id="12" name="object 8"/>
          <p:cNvSpPr/>
          <p:nvPr/>
        </p:nvSpPr>
        <p:spPr>
          <a:xfrm>
            <a:off x="865188" y="1639888"/>
            <a:ext cx="893762" cy="892175"/>
          </a:xfrm>
          <a:prstGeom prst="rect">
            <a:avLst/>
          </a:prstGeom>
          <a:blipFill>
            <a:blip r:embed="rId3" cstate="print"/>
            <a:stretch>
              <a:fillRect/>
            </a:stretch>
          </a:blipFill>
        </p:spPr>
        <p:txBody>
          <a:bodyPr lIns="0" tIns="0" rIns="0" bIns="0"/>
          <a:lstStyle/>
          <a:p>
            <a:pPr>
              <a:defRPr/>
            </a:pPr>
            <a:endParaRPr sz="984"/>
          </a:p>
        </p:txBody>
      </p:sp>
      <p:sp>
        <p:nvSpPr>
          <p:cNvPr id="13" name="object 9"/>
          <p:cNvSpPr/>
          <p:nvPr/>
        </p:nvSpPr>
        <p:spPr>
          <a:xfrm>
            <a:off x="865188" y="3197225"/>
            <a:ext cx="893762" cy="892175"/>
          </a:xfrm>
          <a:prstGeom prst="rect">
            <a:avLst/>
          </a:prstGeom>
          <a:blipFill>
            <a:blip r:embed="rId4" cstate="print"/>
            <a:stretch>
              <a:fillRect/>
            </a:stretch>
          </a:blipFill>
        </p:spPr>
        <p:txBody>
          <a:bodyPr lIns="0" tIns="0" rIns="0" bIns="0"/>
          <a:lstStyle/>
          <a:p>
            <a:pPr>
              <a:defRPr/>
            </a:pPr>
            <a:endParaRPr sz="984"/>
          </a:p>
        </p:txBody>
      </p:sp>
      <p:sp>
        <p:nvSpPr>
          <p:cNvPr id="14" name="object 10"/>
          <p:cNvSpPr/>
          <p:nvPr/>
        </p:nvSpPr>
        <p:spPr>
          <a:xfrm>
            <a:off x="865188" y="4894263"/>
            <a:ext cx="893762" cy="893762"/>
          </a:xfrm>
          <a:prstGeom prst="rect">
            <a:avLst/>
          </a:prstGeom>
          <a:blipFill>
            <a:blip r:embed="rId5" cstate="print"/>
            <a:stretch>
              <a:fillRect/>
            </a:stretch>
          </a:blipFill>
        </p:spPr>
        <p:txBody>
          <a:bodyPr lIns="0" tIns="0" rIns="0" bIns="0"/>
          <a:lstStyle/>
          <a:p>
            <a:pPr>
              <a:defRPr/>
            </a:pPr>
            <a:endParaRPr sz="984"/>
          </a:p>
        </p:txBody>
      </p:sp>
      <p:sp>
        <p:nvSpPr>
          <p:cNvPr id="11" name="object 7"/>
          <p:cNvSpPr txBox="1">
            <a:spLocks/>
          </p:cNvSpPr>
          <p:nvPr/>
        </p:nvSpPr>
        <p:spPr bwMode="auto">
          <a:xfrm>
            <a:off x="1312863" y="1882775"/>
            <a:ext cx="7019925"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10490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688975" indent="-282575">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027113" indent="-223838">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defRPr/>
            </a:pPr>
            <a:r>
              <a:rPr lang="en-US" altLang="en-US" dirty="0">
                <a:latin typeface="+mn-lt"/>
              </a:rPr>
              <a:t>GREEN</a:t>
            </a:r>
          </a:p>
          <a:p>
            <a:pPr>
              <a:spcBef>
                <a:spcPts val="38"/>
              </a:spcBef>
              <a:buClr>
                <a:srgbClr val="52575F"/>
              </a:buClr>
              <a:buFont typeface="Tahoma" panose="020B0604030504040204" pitchFamily="34" charset="0"/>
              <a:buChar char="‣"/>
              <a:defRPr/>
            </a:pPr>
            <a:r>
              <a:rPr lang="en-US" altLang="en-US" sz="2500" b="0" dirty="0">
                <a:solidFill>
                  <a:srgbClr val="000066"/>
                </a:solidFill>
                <a:latin typeface="+mn-lt"/>
                <a:cs typeface="Calibri" panose="020F0502020204030204" pitchFamily="34" charset="0"/>
              </a:rPr>
              <a:t>My Foundational Voice, my default  pattern of communication &amp; thinking</a:t>
            </a:r>
          </a:p>
          <a:p>
            <a:pPr>
              <a:spcBef>
                <a:spcPts val="38"/>
              </a:spcBef>
              <a:buClr>
                <a:srgbClr val="52575F"/>
              </a:buClr>
              <a:buFont typeface="Tahoma" panose="020B0604030504040204" pitchFamily="34" charset="0"/>
              <a:buChar char="‣"/>
              <a:defRPr/>
            </a:pPr>
            <a:endParaRPr lang="en-US" altLang="en-US" sz="2500" dirty="0">
              <a:solidFill>
                <a:srgbClr val="000066"/>
              </a:solidFill>
              <a:latin typeface="+mn-lt"/>
              <a:cs typeface="Calibri" panose="020F0502020204030204" pitchFamily="34" charset="0"/>
            </a:endParaRPr>
          </a:p>
          <a:p>
            <a:pPr>
              <a:spcBef>
                <a:spcPts val="1225"/>
              </a:spcBef>
              <a:defRPr/>
            </a:pPr>
            <a:r>
              <a:rPr lang="en-US" altLang="en-US" dirty="0">
                <a:solidFill>
                  <a:srgbClr val="F3A917"/>
                </a:solidFill>
                <a:latin typeface="+mn-lt"/>
              </a:rPr>
              <a:t>YELLOW</a:t>
            </a:r>
          </a:p>
          <a:p>
            <a:pPr>
              <a:spcBef>
                <a:spcPts val="38"/>
              </a:spcBef>
              <a:buClr>
                <a:srgbClr val="52575F"/>
              </a:buClr>
              <a:buFont typeface="Tahoma" panose="020B0604030504040204" pitchFamily="34" charset="0"/>
              <a:buChar char="‣"/>
              <a:defRPr/>
            </a:pPr>
            <a:r>
              <a:rPr lang="en-US" altLang="en-US" sz="2500" b="0" dirty="0">
                <a:solidFill>
                  <a:srgbClr val="000066"/>
                </a:solidFill>
                <a:latin typeface="+mn-lt"/>
                <a:cs typeface="Calibri" panose="020F0502020204030204" pitchFamily="34" charset="0"/>
              </a:rPr>
              <a:t>Not my Foundational Voice, but I value it  and it’s easily accessible</a:t>
            </a:r>
          </a:p>
          <a:p>
            <a:pPr>
              <a:spcBef>
                <a:spcPts val="38"/>
              </a:spcBef>
              <a:buClr>
                <a:srgbClr val="52575F"/>
              </a:buClr>
              <a:buFont typeface="Tahoma" panose="020B0604030504040204" pitchFamily="34" charset="0"/>
              <a:buChar char="‣"/>
              <a:defRPr/>
            </a:pPr>
            <a:endParaRPr lang="en-US" altLang="en-US" sz="2500" dirty="0">
              <a:solidFill>
                <a:srgbClr val="000066"/>
              </a:solidFill>
              <a:latin typeface="+mn-lt"/>
              <a:cs typeface="Calibri" panose="020F0502020204030204" pitchFamily="34" charset="0"/>
            </a:endParaRPr>
          </a:p>
          <a:p>
            <a:pPr>
              <a:spcBef>
                <a:spcPts val="1225"/>
              </a:spcBef>
              <a:defRPr/>
            </a:pPr>
            <a:r>
              <a:rPr lang="en-US" altLang="en-US" dirty="0">
                <a:solidFill>
                  <a:srgbClr val="C72405"/>
                </a:solidFill>
                <a:latin typeface="+mn-lt"/>
              </a:rPr>
              <a:t>RED</a:t>
            </a:r>
          </a:p>
          <a:p>
            <a:pPr>
              <a:spcBef>
                <a:spcPts val="38"/>
              </a:spcBef>
              <a:buClr>
                <a:srgbClr val="52575F"/>
              </a:buClr>
              <a:buFont typeface="Tahoma" panose="020B0604030504040204" pitchFamily="34" charset="0"/>
              <a:buChar char="‣"/>
              <a:defRPr/>
            </a:pPr>
            <a:r>
              <a:rPr lang="en-US" altLang="en-US" sz="2500" b="0" dirty="0">
                <a:solidFill>
                  <a:srgbClr val="000066"/>
                </a:solidFill>
                <a:latin typeface="+mn-lt"/>
                <a:cs typeface="Calibri" panose="020F0502020204030204" pitchFamily="34" charset="0"/>
              </a:rPr>
              <a:t>Not my Foundational Voice, I find it hard  to value and hard to access</a:t>
            </a:r>
            <a:endParaRPr lang="en-US" altLang="en-US" sz="2500" dirty="0">
              <a:solidFill>
                <a:srgbClr val="000066"/>
              </a:solidFill>
              <a:latin typeface="+mn-lt"/>
              <a:cs typeface="Calibri" panose="020F0502020204030204" pitchFamily="34" charset="0"/>
            </a:endParaRPr>
          </a:p>
        </p:txBody>
      </p:sp>
      <p:pic>
        <p:nvPicPr>
          <p:cNvPr id="16" name="Picture 15"/>
          <p:cNvPicPr>
            <a:picLocks noChangeAspect="1"/>
          </p:cNvPicPr>
          <p:nvPr/>
        </p:nvPicPr>
        <p:blipFill>
          <a:blip r:embed="rId6"/>
          <a:stretch>
            <a:fillRect/>
          </a:stretch>
        </p:blipFill>
        <p:spPr>
          <a:xfrm>
            <a:off x="8016622" y="1283385"/>
            <a:ext cx="719391" cy="21642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84048" y="1527048"/>
            <a:ext cx="7616825" cy="4885953"/>
          </a:xfrm>
          <a:prstGeom prst="rect">
            <a:avLst/>
          </a:prstGeom>
        </p:spPr>
        <p:txBody>
          <a:bodyPr lIns="0" tIns="0" rIns="0" bIns="0">
            <a:spAutoFit/>
          </a:bodyPr>
          <a:lstStyle/>
          <a:p>
            <a:pPr marL="387547" indent="-342900">
              <a:buClr>
                <a:srgbClr val="000066"/>
              </a:buClr>
              <a:buSzPct val="80000"/>
              <a:buFont typeface="Arial" panose="020B0604020202020204" pitchFamily="34" charset="0"/>
              <a:buChar char="■"/>
              <a:defRPr/>
            </a:pPr>
            <a:r>
              <a:rPr sz="2000" b="1" spc="-7" dirty="0">
                <a:solidFill>
                  <a:srgbClr val="C41B00"/>
                </a:solidFill>
                <a:latin typeface="+mn-lt"/>
                <a:cs typeface="Calibri"/>
              </a:rPr>
              <a:t>NEGATIVE</a:t>
            </a:r>
            <a:r>
              <a:rPr sz="2000" b="1" spc="-4" dirty="0">
                <a:solidFill>
                  <a:srgbClr val="C41B00"/>
                </a:solidFill>
                <a:latin typeface="+mn-lt"/>
                <a:cs typeface="Calibri"/>
              </a:rPr>
              <a:t> </a:t>
            </a:r>
            <a:r>
              <a:rPr sz="2000" b="1" spc="-7" dirty="0">
                <a:latin typeface="+mn-lt"/>
                <a:cs typeface="Calibri"/>
              </a:rPr>
              <a:t>IMPACT</a:t>
            </a:r>
            <a:endParaRPr sz="2000" b="1" dirty="0">
              <a:latin typeface="+mn-lt"/>
              <a:cs typeface="Calibri"/>
            </a:endParaRPr>
          </a:p>
          <a:p>
            <a:pPr marL="611228" indent="-342900">
              <a:spcBef>
                <a:spcPts val="464"/>
              </a:spcBef>
              <a:buClr>
                <a:srgbClr val="000066"/>
              </a:buClr>
              <a:buSzPct val="80000"/>
              <a:buFont typeface="Arial" panose="020B0604020202020204" pitchFamily="34" charset="0"/>
              <a:buChar char="■"/>
              <a:tabLst>
                <a:tab pos="642468" algn="l"/>
              </a:tabLst>
              <a:defRPr/>
            </a:pPr>
            <a:r>
              <a:rPr sz="2000" b="1" spc="-4" dirty="0">
                <a:latin typeface="+mn-lt"/>
                <a:cs typeface="Calibri"/>
              </a:rPr>
              <a:t>Overly resistant </a:t>
            </a:r>
            <a:r>
              <a:rPr sz="2000" b="1" dirty="0">
                <a:latin typeface="+mn-lt"/>
                <a:cs typeface="Calibri"/>
              </a:rPr>
              <a:t>to change &amp; can </a:t>
            </a:r>
            <a:r>
              <a:rPr sz="2000" b="1" spc="-4" dirty="0">
                <a:latin typeface="+mn-lt"/>
                <a:cs typeface="Calibri"/>
              </a:rPr>
              <a:t>be passive</a:t>
            </a:r>
            <a:r>
              <a:rPr sz="2000" b="1" spc="-84" dirty="0">
                <a:latin typeface="+mn-lt"/>
                <a:cs typeface="Calibri"/>
              </a:rPr>
              <a:t> </a:t>
            </a:r>
            <a:r>
              <a:rPr sz="2000" b="1" dirty="0">
                <a:latin typeface="+mn-lt"/>
                <a:cs typeface="Calibri"/>
              </a:rPr>
              <a:t>aggressive</a:t>
            </a:r>
          </a:p>
          <a:p>
            <a:pPr marL="611228" indent="-342900">
              <a:spcBef>
                <a:spcPts val="453"/>
              </a:spcBef>
              <a:buClr>
                <a:srgbClr val="000066"/>
              </a:buClr>
              <a:buSzPct val="80000"/>
              <a:buFont typeface="Arial" panose="020B0604020202020204" pitchFamily="34" charset="0"/>
              <a:buChar char="■"/>
              <a:tabLst>
                <a:tab pos="642468" algn="l"/>
              </a:tabLst>
              <a:defRPr/>
            </a:pPr>
            <a:r>
              <a:rPr sz="2000" b="1" spc="-4" dirty="0">
                <a:latin typeface="+mn-lt"/>
                <a:cs typeface="Calibri"/>
              </a:rPr>
              <a:t>Feel unable </a:t>
            </a:r>
            <a:r>
              <a:rPr sz="2000" b="1" dirty="0">
                <a:latin typeface="+mn-lt"/>
                <a:cs typeface="Calibri"/>
              </a:rPr>
              <a:t>to </a:t>
            </a:r>
            <a:r>
              <a:rPr sz="2000" b="1" spc="-4" dirty="0">
                <a:latin typeface="+mn-lt"/>
                <a:cs typeface="Calibri"/>
              </a:rPr>
              <a:t>challenge proposed direction when they</a:t>
            </a:r>
            <a:r>
              <a:rPr sz="2000" b="1" spc="-18" dirty="0">
                <a:latin typeface="+mn-lt"/>
                <a:cs typeface="Calibri"/>
              </a:rPr>
              <a:t> </a:t>
            </a:r>
            <a:r>
              <a:rPr sz="2000" b="1" spc="-4" dirty="0">
                <a:latin typeface="+mn-lt"/>
                <a:cs typeface="Calibri"/>
              </a:rPr>
              <a:t>disagree</a:t>
            </a:r>
            <a:endParaRPr sz="2000" b="1" dirty="0">
              <a:latin typeface="+mn-lt"/>
              <a:cs typeface="Calibri"/>
            </a:endParaRPr>
          </a:p>
          <a:p>
            <a:pPr marL="611228" indent="-342900">
              <a:spcBef>
                <a:spcPts val="443"/>
              </a:spcBef>
              <a:buClr>
                <a:srgbClr val="000066"/>
              </a:buClr>
              <a:buSzPct val="80000"/>
              <a:buFont typeface="Arial" panose="020B0604020202020204" pitchFamily="34" charset="0"/>
              <a:buChar char="■"/>
              <a:tabLst>
                <a:tab pos="642468" algn="l"/>
              </a:tabLst>
              <a:defRPr/>
            </a:pPr>
            <a:r>
              <a:rPr sz="2000" b="1" dirty="0">
                <a:latin typeface="+mn-lt"/>
                <a:cs typeface="Calibri"/>
              </a:rPr>
              <a:t>Making money </a:t>
            </a:r>
            <a:r>
              <a:rPr sz="2000" b="1" spc="-4" dirty="0">
                <a:latin typeface="+mn-lt"/>
                <a:cs typeface="Calibri"/>
              </a:rPr>
              <a:t>often seen </a:t>
            </a:r>
            <a:r>
              <a:rPr sz="2000" b="1" dirty="0">
                <a:latin typeface="+mn-lt"/>
                <a:cs typeface="Calibri"/>
              </a:rPr>
              <a:t>as an </a:t>
            </a:r>
            <a:r>
              <a:rPr sz="2000" b="1" spc="-4" dirty="0">
                <a:latin typeface="+mn-lt"/>
                <a:cs typeface="Calibri"/>
              </a:rPr>
              <a:t>impure</a:t>
            </a:r>
            <a:r>
              <a:rPr sz="2000" b="1" spc="-77" dirty="0">
                <a:latin typeface="+mn-lt"/>
                <a:cs typeface="Calibri"/>
              </a:rPr>
              <a:t> </a:t>
            </a:r>
            <a:r>
              <a:rPr sz="2000" b="1" dirty="0">
                <a:latin typeface="+mn-lt"/>
                <a:cs typeface="Calibri"/>
              </a:rPr>
              <a:t>motive</a:t>
            </a:r>
          </a:p>
          <a:p>
            <a:pPr marL="611228" indent="-342900">
              <a:spcBef>
                <a:spcPts val="443"/>
              </a:spcBef>
              <a:buClr>
                <a:srgbClr val="000066"/>
              </a:buClr>
              <a:buSzPct val="80000"/>
              <a:buFont typeface="Arial" panose="020B0604020202020204" pitchFamily="34" charset="0"/>
              <a:buChar char="■"/>
              <a:tabLst>
                <a:tab pos="642468" algn="l"/>
              </a:tabLst>
              <a:defRPr/>
            </a:pPr>
            <a:r>
              <a:rPr sz="2000" b="1" spc="-4" dirty="0">
                <a:latin typeface="+mn-lt"/>
                <a:cs typeface="Calibri"/>
              </a:rPr>
              <a:t>Don’t value </a:t>
            </a:r>
            <a:r>
              <a:rPr sz="2000" b="1" dirty="0">
                <a:latin typeface="+mn-lt"/>
                <a:cs typeface="Calibri"/>
              </a:rPr>
              <a:t>the </a:t>
            </a:r>
            <a:r>
              <a:rPr sz="2000" b="1" spc="-4" dirty="0">
                <a:latin typeface="+mn-lt"/>
                <a:cs typeface="Calibri"/>
              </a:rPr>
              <a:t>contribution </a:t>
            </a:r>
            <a:r>
              <a:rPr sz="2000" b="1" dirty="0">
                <a:latin typeface="+mn-lt"/>
                <a:cs typeface="Calibri"/>
              </a:rPr>
              <a:t>they</a:t>
            </a:r>
            <a:r>
              <a:rPr sz="2000" b="1" spc="-28" dirty="0">
                <a:latin typeface="+mn-lt"/>
                <a:cs typeface="Calibri"/>
              </a:rPr>
              <a:t> </a:t>
            </a:r>
            <a:r>
              <a:rPr sz="2000" b="1" dirty="0">
                <a:latin typeface="+mn-lt"/>
                <a:cs typeface="Calibri"/>
              </a:rPr>
              <a:t>make</a:t>
            </a:r>
            <a:endParaRPr lang="en-US" sz="2000" b="1" dirty="0">
              <a:latin typeface="+mn-lt"/>
              <a:cs typeface="Calibri"/>
            </a:endParaRPr>
          </a:p>
          <a:p>
            <a:pPr marL="351829" indent="-342900">
              <a:buClr>
                <a:srgbClr val="000066"/>
              </a:buClr>
              <a:buSzPct val="80000"/>
              <a:buFont typeface="Arial" panose="020B0604020202020204" pitchFamily="34" charset="0"/>
              <a:buChar char="■"/>
              <a:defRPr/>
            </a:pPr>
            <a:endParaRPr lang="en-US" sz="2000" b="1" spc="-7" dirty="0">
              <a:cs typeface="Calibri"/>
            </a:endParaRPr>
          </a:p>
          <a:p>
            <a:pPr marL="351829" indent="-342900">
              <a:buClr>
                <a:srgbClr val="000066"/>
              </a:buClr>
              <a:buSzPct val="80000"/>
              <a:buFont typeface="Arial" panose="020B0604020202020204" pitchFamily="34" charset="0"/>
              <a:buChar char="■"/>
              <a:defRPr/>
            </a:pPr>
            <a:r>
              <a:rPr lang="en-US" sz="2000" b="1" spc="-7" dirty="0">
                <a:cs typeface="Calibri"/>
              </a:rPr>
              <a:t>WHAT</a:t>
            </a:r>
            <a:r>
              <a:rPr lang="en-US" sz="2000" b="1" spc="-7" dirty="0">
                <a:solidFill>
                  <a:srgbClr val="000066"/>
                </a:solidFill>
                <a:cs typeface="Calibri"/>
              </a:rPr>
              <a:t> </a:t>
            </a:r>
            <a:r>
              <a:rPr lang="en-US" sz="2000" b="1" spc="-7" dirty="0">
                <a:solidFill>
                  <a:srgbClr val="C41B00"/>
                </a:solidFill>
                <a:cs typeface="Calibri"/>
              </a:rPr>
              <a:t>QUESTIONS </a:t>
            </a:r>
            <a:r>
              <a:rPr lang="en-US" sz="2000" b="1" spc="-4" dirty="0">
                <a:cs typeface="Calibri"/>
              </a:rPr>
              <a:t>ARE </a:t>
            </a:r>
            <a:r>
              <a:rPr lang="en-US" sz="2000" b="1" spc="-7" dirty="0">
                <a:cs typeface="Calibri"/>
              </a:rPr>
              <a:t>THEY </a:t>
            </a:r>
            <a:r>
              <a:rPr lang="en-US" sz="2000" b="1" spc="-4" dirty="0">
                <a:cs typeface="Calibri"/>
              </a:rPr>
              <a:t>REALLY ASKING</a:t>
            </a:r>
            <a:r>
              <a:rPr lang="en-US" sz="2000" b="1" spc="134" dirty="0">
                <a:cs typeface="Calibri"/>
              </a:rPr>
              <a:t> </a:t>
            </a:r>
            <a:r>
              <a:rPr lang="en-US" sz="2000" b="1" spc="-4" dirty="0">
                <a:cs typeface="Calibri"/>
              </a:rPr>
              <a:t>INSIDE?</a:t>
            </a:r>
            <a:endParaRPr lang="en-US" sz="2000" b="1" dirty="0">
              <a:cs typeface="Calibri"/>
            </a:endParaRPr>
          </a:p>
          <a:p>
            <a:pPr marL="573278" indent="-342900">
              <a:spcBef>
                <a:spcPts val="468"/>
              </a:spcBef>
              <a:buClr>
                <a:srgbClr val="000066"/>
              </a:buClr>
              <a:buSzPct val="80000"/>
              <a:buFont typeface="Arial" panose="020B0604020202020204" pitchFamily="34" charset="0"/>
              <a:buChar char="■"/>
              <a:tabLst>
                <a:tab pos="604518" algn="l"/>
              </a:tabLst>
              <a:defRPr/>
            </a:pPr>
            <a:r>
              <a:rPr lang="en-US" sz="2000" b="1" spc="-4" dirty="0">
                <a:cs typeface="Calibri"/>
              </a:rPr>
              <a:t>What </a:t>
            </a:r>
            <a:r>
              <a:rPr lang="en-US" sz="2000" b="1" dirty="0">
                <a:cs typeface="Calibri"/>
              </a:rPr>
              <a:t>are </a:t>
            </a:r>
            <a:r>
              <a:rPr lang="en-US" sz="2000" b="1" spc="-4" dirty="0">
                <a:cs typeface="Calibri"/>
              </a:rPr>
              <a:t>people going </a:t>
            </a:r>
            <a:r>
              <a:rPr lang="en-US" sz="2000" b="1" dirty="0">
                <a:cs typeface="Calibri"/>
              </a:rPr>
              <a:t>to </a:t>
            </a:r>
            <a:r>
              <a:rPr lang="en-US" sz="2000" b="1" spc="-4" dirty="0">
                <a:cs typeface="Calibri"/>
              </a:rPr>
              <a:t>be </a:t>
            </a:r>
            <a:r>
              <a:rPr lang="en-US" sz="2000" b="1" dirty="0">
                <a:cs typeface="Calibri"/>
              </a:rPr>
              <a:t>most </a:t>
            </a:r>
            <a:r>
              <a:rPr lang="en-US" sz="2000" b="1" spc="-4" dirty="0">
                <a:cs typeface="Calibri"/>
              </a:rPr>
              <a:t>upset</a:t>
            </a:r>
            <a:r>
              <a:rPr lang="en-US" sz="2000" b="1" spc="-63" dirty="0">
                <a:cs typeface="Calibri"/>
              </a:rPr>
              <a:t> </a:t>
            </a:r>
            <a:r>
              <a:rPr lang="en-US" sz="2000" b="1" dirty="0">
                <a:cs typeface="Calibri"/>
              </a:rPr>
              <a:t>about?</a:t>
            </a:r>
          </a:p>
          <a:p>
            <a:pPr marL="573278" indent="-342900">
              <a:spcBef>
                <a:spcPts val="453"/>
              </a:spcBef>
              <a:buClr>
                <a:srgbClr val="000066"/>
              </a:buClr>
              <a:buSzPct val="80000"/>
              <a:buFont typeface="Arial" panose="020B0604020202020204" pitchFamily="34" charset="0"/>
              <a:buChar char="■"/>
              <a:tabLst>
                <a:tab pos="604518" algn="l"/>
              </a:tabLst>
              <a:defRPr/>
            </a:pPr>
            <a:r>
              <a:rPr lang="en-US" sz="2000" b="1" spc="-4" dirty="0">
                <a:cs typeface="Calibri"/>
              </a:rPr>
              <a:t>Who </a:t>
            </a:r>
            <a:r>
              <a:rPr lang="en-US" sz="2000" b="1" dirty="0">
                <a:cs typeface="Calibri"/>
              </a:rPr>
              <a:t>is going to </a:t>
            </a:r>
            <a:r>
              <a:rPr lang="en-US" sz="2000" b="1" spc="-4" dirty="0">
                <a:cs typeface="Calibri"/>
              </a:rPr>
              <a:t>hate</a:t>
            </a:r>
            <a:r>
              <a:rPr lang="en-US" sz="2000" b="1" spc="-84" dirty="0">
                <a:cs typeface="Calibri"/>
              </a:rPr>
              <a:t> </a:t>
            </a:r>
            <a:r>
              <a:rPr lang="en-US" sz="2000" b="1" dirty="0">
                <a:cs typeface="Calibri"/>
              </a:rPr>
              <a:t>this?</a:t>
            </a:r>
          </a:p>
          <a:p>
            <a:pPr marL="573278" indent="-342900">
              <a:spcBef>
                <a:spcPts val="446"/>
              </a:spcBef>
              <a:buClr>
                <a:srgbClr val="000066"/>
              </a:buClr>
              <a:buSzPct val="80000"/>
              <a:buFont typeface="Arial" panose="020B0604020202020204" pitchFamily="34" charset="0"/>
              <a:buChar char="■"/>
              <a:tabLst>
                <a:tab pos="604518" algn="l"/>
              </a:tabLst>
              <a:defRPr/>
            </a:pPr>
            <a:r>
              <a:rPr lang="en-US" sz="2000" b="1" dirty="0">
                <a:cs typeface="Calibri"/>
              </a:rPr>
              <a:t>Is </a:t>
            </a:r>
            <a:r>
              <a:rPr lang="en-US" sz="2000" b="1" spc="-4" dirty="0">
                <a:cs typeface="Calibri"/>
              </a:rPr>
              <a:t>this really practical? </a:t>
            </a:r>
            <a:r>
              <a:rPr lang="en-US" sz="2000" b="1" dirty="0">
                <a:cs typeface="Calibri"/>
              </a:rPr>
              <a:t>Is it </a:t>
            </a:r>
            <a:r>
              <a:rPr lang="en-US" sz="2000" b="1" spc="-4" dirty="0">
                <a:cs typeface="Calibri"/>
              </a:rPr>
              <a:t>really </a:t>
            </a:r>
            <a:r>
              <a:rPr lang="en-US" sz="2000" b="1" dirty="0">
                <a:cs typeface="Calibri"/>
              </a:rPr>
              <a:t>going to</a:t>
            </a:r>
            <a:r>
              <a:rPr lang="en-US" sz="2000" b="1" spc="-53" dirty="0">
                <a:cs typeface="Calibri"/>
              </a:rPr>
              <a:t> </a:t>
            </a:r>
            <a:r>
              <a:rPr lang="en-US" sz="2000" b="1" spc="-7" dirty="0">
                <a:cs typeface="Calibri"/>
              </a:rPr>
              <a:t>happen?</a:t>
            </a:r>
            <a:endParaRPr lang="en-US" sz="2000" b="1" dirty="0">
              <a:cs typeface="Calibri"/>
            </a:endParaRPr>
          </a:p>
          <a:p>
            <a:pPr marL="573278" indent="-342900">
              <a:spcBef>
                <a:spcPts val="446"/>
              </a:spcBef>
              <a:buClr>
                <a:srgbClr val="000066"/>
              </a:buClr>
              <a:buSzPct val="80000"/>
              <a:buFont typeface="Arial" panose="020B0604020202020204" pitchFamily="34" charset="0"/>
              <a:buChar char="■"/>
              <a:tabLst>
                <a:tab pos="604518" algn="l"/>
              </a:tabLst>
              <a:defRPr/>
            </a:pPr>
            <a:r>
              <a:rPr lang="en-US" sz="2000" b="1" spc="-4" dirty="0">
                <a:cs typeface="Calibri"/>
              </a:rPr>
              <a:t>Has </a:t>
            </a:r>
            <a:r>
              <a:rPr lang="en-US" sz="2000" b="1" dirty="0">
                <a:cs typeface="Calibri"/>
              </a:rPr>
              <a:t>the </a:t>
            </a:r>
            <a:r>
              <a:rPr lang="en-US" sz="2000" b="1" spc="-4" dirty="0">
                <a:cs typeface="Calibri"/>
              </a:rPr>
              <a:t>final decision been</a:t>
            </a:r>
            <a:r>
              <a:rPr lang="en-US" sz="2000" b="1" spc="-63" dirty="0">
                <a:cs typeface="Calibri"/>
              </a:rPr>
              <a:t> </a:t>
            </a:r>
            <a:r>
              <a:rPr lang="en-US" sz="2000" b="1" spc="-4" dirty="0">
                <a:cs typeface="Calibri"/>
              </a:rPr>
              <a:t>made?</a:t>
            </a:r>
            <a:endParaRPr lang="en-US" sz="2000" b="1" dirty="0">
              <a:cs typeface="Calibri"/>
            </a:endParaRPr>
          </a:p>
          <a:p>
            <a:pPr marL="573278" indent="-342900">
              <a:spcBef>
                <a:spcPts val="453"/>
              </a:spcBef>
              <a:buClr>
                <a:srgbClr val="000066"/>
              </a:buClr>
              <a:buSzPct val="80000"/>
              <a:buFont typeface="Arial" panose="020B0604020202020204" pitchFamily="34" charset="0"/>
              <a:buChar char="■"/>
              <a:tabLst>
                <a:tab pos="604518" algn="l"/>
              </a:tabLst>
              <a:defRPr/>
            </a:pPr>
            <a:r>
              <a:rPr lang="en-US" sz="2000" b="1" spc="-4" dirty="0">
                <a:cs typeface="Calibri"/>
              </a:rPr>
              <a:t>Do </a:t>
            </a:r>
            <a:r>
              <a:rPr lang="en-US" sz="2000" b="1" dirty="0">
                <a:cs typeface="Calibri"/>
              </a:rPr>
              <a:t>they </a:t>
            </a:r>
            <a:r>
              <a:rPr lang="en-US" sz="2000" b="1" spc="-4" dirty="0">
                <a:cs typeface="Calibri"/>
              </a:rPr>
              <a:t>really </a:t>
            </a:r>
            <a:r>
              <a:rPr lang="en-US" sz="2000" b="1" dirty="0">
                <a:cs typeface="Calibri"/>
              </a:rPr>
              <a:t>want to </a:t>
            </a:r>
            <a:r>
              <a:rPr lang="en-US" sz="2000" b="1" spc="-4" dirty="0">
                <a:cs typeface="Calibri"/>
              </a:rPr>
              <a:t>hear </a:t>
            </a:r>
            <a:r>
              <a:rPr lang="en-US" sz="2000" b="1" dirty="0">
                <a:cs typeface="Calibri"/>
              </a:rPr>
              <a:t>what I</a:t>
            </a:r>
            <a:r>
              <a:rPr lang="en-US" sz="2000" b="1" spc="-63" dirty="0">
                <a:cs typeface="Calibri"/>
              </a:rPr>
              <a:t> </a:t>
            </a:r>
            <a:r>
              <a:rPr lang="en-US" sz="2000" b="1" spc="-4" dirty="0">
                <a:cs typeface="Calibri"/>
              </a:rPr>
              <a:t>think?</a:t>
            </a:r>
            <a:endParaRPr lang="en-US" sz="2000" b="1" dirty="0">
              <a:cs typeface="Calibri"/>
            </a:endParaRPr>
          </a:p>
          <a:p>
            <a:pPr>
              <a:spcBef>
                <a:spcPts val="443"/>
              </a:spcBef>
              <a:buClr>
                <a:srgbClr val="000066"/>
              </a:buClr>
              <a:buSzPct val="80000"/>
              <a:tabLst>
                <a:tab pos="642468" algn="l"/>
              </a:tabLst>
              <a:defRPr/>
            </a:pPr>
            <a:endParaRPr lang="en-US" sz="2000" b="1" dirty="0">
              <a:latin typeface="+mn-lt"/>
              <a:cs typeface="Calibri"/>
            </a:endParaRPr>
          </a:p>
        </p:txBody>
      </p:sp>
      <p:sp>
        <p:nvSpPr>
          <p:cNvPr id="44035" name="Title 6"/>
          <p:cNvSpPr>
            <a:spLocks noGrp="1"/>
          </p:cNvSpPr>
          <p:nvPr>
            <p:ph type="title"/>
          </p:nvPr>
        </p:nvSpPr>
        <p:spPr>
          <a:xfrm>
            <a:off x="1819275" y="55563"/>
            <a:ext cx="6867525" cy="1143000"/>
          </a:xfrm>
        </p:spPr>
        <p:txBody>
          <a:bodyPr/>
          <a:lstStyle/>
          <a:p>
            <a:r>
              <a:rPr lang="en-US" altLang="en-US"/>
              <a:t>Nurturer</a:t>
            </a:r>
          </a:p>
        </p:txBody>
      </p:sp>
      <p:pic>
        <p:nvPicPr>
          <p:cNvPr id="7" name="Picture 6"/>
          <p:cNvPicPr>
            <a:picLocks noChangeAspect="1"/>
          </p:cNvPicPr>
          <p:nvPr/>
        </p:nvPicPr>
        <p:blipFill>
          <a:blip r:embed="rId3"/>
          <a:stretch>
            <a:fillRect/>
          </a:stretch>
        </p:blipFill>
        <p:spPr>
          <a:xfrm>
            <a:off x="8016622" y="1283385"/>
            <a:ext cx="719391" cy="216427"/>
          </a:xfrm>
          <a:prstGeom prst="rect">
            <a:avLst/>
          </a:prstGeom>
        </p:spPr>
      </p:pic>
    </p:spTree>
    <p:extLst>
      <p:ext uri="{BB962C8B-B14F-4D97-AF65-F5344CB8AC3E}">
        <p14:creationId xmlns:p14="http://schemas.microsoft.com/office/powerpoint/2010/main" val="2464611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465138" y="2062163"/>
            <a:ext cx="8213725" cy="1198562"/>
          </a:xfrm>
        </p:spPr>
        <p:txBody>
          <a:bodyPr rtlCol="0"/>
          <a:lstStyle/>
          <a:p>
            <a:pPr marL="12055">
              <a:defRPr/>
            </a:pPr>
            <a:r>
              <a:rPr dirty="0"/>
              <a:t>PAIRS</a:t>
            </a:r>
            <a:r>
              <a:rPr spc="-39" dirty="0"/>
              <a:t> </a:t>
            </a:r>
            <a:r>
              <a:rPr dirty="0"/>
              <a:t>EXERCISE</a:t>
            </a:r>
          </a:p>
        </p:txBody>
      </p:sp>
      <p:sp>
        <p:nvSpPr>
          <p:cNvPr id="48131" name="object 3"/>
          <p:cNvSpPr>
            <a:spLocks noGrp="1"/>
          </p:cNvSpPr>
          <p:nvPr>
            <p:ph type="subTitle" idx="4"/>
          </p:nvPr>
        </p:nvSpPr>
        <p:spPr>
          <a:xfrm>
            <a:off x="2055813" y="3759200"/>
            <a:ext cx="5032375" cy="1860550"/>
          </a:xfrm>
        </p:spPr>
        <p:txBody>
          <a:bodyPr/>
          <a:lstStyle/>
          <a:p>
            <a:pPr marL="0" indent="0" algn="ctr">
              <a:buFont typeface="Wingdings" panose="05000000000000000000" pitchFamily="2" charset="2"/>
              <a:buNone/>
            </a:pPr>
            <a:r>
              <a:rPr lang="en-US" altLang="en-US" sz="3000" dirty="0">
                <a:latin typeface="Calibri" panose="020F0502020204030204" pitchFamily="34" charset="0"/>
                <a:cs typeface="Calibri" panose="020F0502020204030204" pitchFamily="34" charset="0"/>
              </a:rPr>
              <a:t>Turn to the person next to you: tell them what color you have rated your Nurturer Voice and why</a:t>
            </a:r>
          </a:p>
        </p:txBody>
      </p:sp>
      <p:sp>
        <p:nvSpPr>
          <p:cNvPr id="4" name="object 4"/>
          <p:cNvSpPr/>
          <p:nvPr/>
        </p:nvSpPr>
        <p:spPr>
          <a:xfrm>
            <a:off x="2620963" y="3429000"/>
            <a:ext cx="3905250" cy="0"/>
          </a:xfrm>
          <a:custGeom>
            <a:avLst/>
            <a:gdLst/>
            <a:ahLst/>
            <a:cxnLst/>
            <a:rect l="l" t="t" r="r" b="b"/>
            <a:pathLst>
              <a:path w="5553709">
                <a:moveTo>
                  <a:pt x="0" y="0"/>
                </a:moveTo>
                <a:lnTo>
                  <a:pt x="5553456" y="0"/>
                </a:lnTo>
              </a:path>
            </a:pathLst>
          </a:custGeom>
          <a:ln w="38100">
            <a:solidFill>
              <a:srgbClr val="FFFFFF"/>
            </a:solidFill>
          </a:ln>
        </p:spPr>
        <p:txBody>
          <a:bodyPr lIns="0" tIns="0" rIns="0" bIns="0"/>
          <a:lstStyle/>
          <a:p>
            <a:pPr>
              <a:defRPr/>
            </a:pPr>
            <a:endParaRPr sz="984"/>
          </a:p>
        </p:txBody>
      </p:sp>
      <p:sp>
        <p:nvSpPr>
          <p:cNvPr id="5" name="object 5"/>
          <p:cNvSpPr/>
          <p:nvPr/>
        </p:nvSpPr>
        <p:spPr>
          <a:xfrm>
            <a:off x="3165475" y="3594100"/>
            <a:ext cx="2813050" cy="0"/>
          </a:xfrm>
          <a:custGeom>
            <a:avLst/>
            <a:gdLst/>
            <a:ahLst/>
            <a:cxnLst/>
            <a:rect l="l" t="t" r="r" b="b"/>
            <a:pathLst>
              <a:path w="4000500">
                <a:moveTo>
                  <a:pt x="0" y="0"/>
                </a:moveTo>
                <a:lnTo>
                  <a:pt x="4000499" y="0"/>
                </a:lnTo>
              </a:path>
            </a:pathLst>
          </a:custGeom>
          <a:ln w="38100">
            <a:solidFill>
              <a:srgbClr val="FFFFFF"/>
            </a:solidFill>
          </a:ln>
        </p:spPr>
        <p:txBody>
          <a:bodyPr lIns="0" tIns="0" rIns="0" bIns="0"/>
          <a:lstStyle/>
          <a:p>
            <a:pPr>
              <a:defRPr/>
            </a:pPr>
            <a:endParaRPr sz="984"/>
          </a:p>
        </p:txBody>
      </p:sp>
      <p:sp>
        <p:nvSpPr>
          <p:cNvPr id="6" name="object 6"/>
          <p:cNvSpPr/>
          <p:nvPr/>
        </p:nvSpPr>
        <p:spPr>
          <a:xfrm>
            <a:off x="3516313" y="674688"/>
            <a:ext cx="1339850" cy="1339850"/>
          </a:xfrm>
          <a:prstGeom prst="rect">
            <a:avLst/>
          </a:prstGeom>
          <a:blipFill>
            <a:blip r:embed="rId3" cstate="print"/>
            <a:stretch>
              <a:fillRect/>
            </a:stretch>
          </a:blipFill>
        </p:spPr>
        <p:txBody>
          <a:bodyPr lIns="0" tIns="0" rIns="0" bIns="0"/>
          <a:lstStyle/>
          <a:p>
            <a:pPr>
              <a:defRPr/>
            </a:pPr>
            <a:endParaRPr sz="984"/>
          </a:p>
        </p:txBody>
      </p:sp>
      <p:sp>
        <p:nvSpPr>
          <p:cNvPr id="7" name="object 7"/>
          <p:cNvSpPr/>
          <p:nvPr/>
        </p:nvSpPr>
        <p:spPr>
          <a:xfrm>
            <a:off x="4287838" y="674688"/>
            <a:ext cx="1338262" cy="1339850"/>
          </a:xfrm>
          <a:prstGeom prst="rect">
            <a:avLst/>
          </a:prstGeom>
          <a:blipFill>
            <a:blip r:embed="rId4" cstate="print"/>
            <a:stretch>
              <a:fillRect/>
            </a:stretch>
          </a:blipFill>
        </p:spPr>
        <p:txBody>
          <a:bodyPr lIns="0" tIns="0" rIns="0" bIns="0"/>
          <a:lstStyle/>
          <a:p>
            <a:pPr>
              <a:defRPr/>
            </a:pPr>
            <a:endParaRPr sz="984"/>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84048" y="1527048"/>
            <a:ext cx="7356475" cy="4334520"/>
          </a:xfrm>
          <a:prstGeom prst="rect">
            <a:avLst/>
          </a:prstGeom>
        </p:spPr>
        <p:txBody>
          <a:bodyPr lIns="0" tIns="0" rIns="0" bIns="0">
            <a:spAutoFit/>
          </a:bodyPr>
          <a:lstStyle>
            <a:lvl1pPr marL="7938">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350838" indent="-342900">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WHAT IS A </a:t>
            </a:r>
            <a:r>
              <a:rPr lang="en-US" altLang="en-US" sz="2000" b="1" dirty="0">
                <a:solidFill>
                  <a:srgbClr val="C72405"/>
                </a:solidFill>
                <a:latin typeface="+mn-lt"/>
                <a:cs typeface="Calibri" panose="020F0502020204030204" pitchFamily="34" charset="0"/>
              </a:rPr>
              <a:t>CREATIVE</a:t>
            </a:r>
            <a:r>
              <a:rPr lang="en-US" altLang="en-US" sz="2000" b="1" dirty="0">
                <a:solidFill>
                  <a:srgbClr val="52575F"/>
                </a:solidFill>
                <a:latin typeface="+mn-lt"/>
                <a:cs typeface="Calibri" panose="020F0502020204030204" pitchFamily="34" charset="0"/>
              </a:rPr>
              <a:t>?</a:t>
            </a:r>
            <a:endParaRPr lang="en-US" altLang="en-US" sz="2000" b="1" dirty="0">
              <a:latin typeface="+mn-lt"/>
              <a:cs typeface="Calibri" panose="020F0502020204030204" pitchFamily="34" charset="0"/>
            </a:endParaRPr>
          </a:p>
          <a:p>
            <a:pPr marL="548640" indent="-342900">
              <a:spcBef>
                <a:spcPts val="463"/>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Champions of innovation and outside the box thinkers</a:t>
            </a:r>
          </a:p>
          <a:p>
            <a:pPr marL="548640" indent="-342900">
              <a:lnSpc>
                <a:spcPts val="2275"/>
              </a:lnSpc>
              <a:spcBef>
                <a:spcPts val="725"/>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“Early warning radar system” that sees the  opportunities and dangers of the future before everyone else</a:t>
            </a:r>
          </a:p>
          <a:p>
            <a:pPr marL="548640" indent="-342900">
              <a:lnSpc>
                <a:spcPts val="2275"/>
              </a:lnSpc>
              <a:spcBef>
                <a:spcPts val="700"/>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Never satisfied with the status quo—they always  believe it can be better. The word “</a:t>
            </a:r>
            <a:r>
              <a:rPr lang="en-US" altLang="en-US" sz="2000" b="1" i="1" u="sng" dirty="0">
                <a:latin typeface="+mn-lt"/>
                <a:cs typeface="Calibri" panose="020F0502020204030204" pitchFamily="34" charset="0"/>
              </a:rPr>
              <a:t>can’t</a:t>
            </a:r>
            <a:r>
              <a:rPr lang="en-US" altLang="en-US" sz="2000" b="1" i="1" dirty="0">
                <a:latin typeface="+mn-lt"/>
                <a:cs typeface="Calibri" panose="020F0502020204030204" pitchFamily="34" charset="0"/>
              </a:rPr>
              <a:t>” </a:t>
            </a:r>
            <a:r>
              <a:rPr lang="en-US" altLang="en-US" sz="2000" b="1" dirty="0">
                <a:latin typeface="+mn-lt"/>
                <a:cs typeface="Calibri" panose="020F0502020204030204" pitchFamily="34" charset="0"/>
              </a:rPr>
              <a:t>is not in their  vocabulary</a:t>
            </a:r>
          </a:p>
          <a:p>
            <a:pPr marL="548640" indent="-342900">
              <a:lnSpc>
                <a:spcPts val="2400"/>
              </a:lnSpc>
              <a:spcBef>
                <a:spcPts val="425"/>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Ask the question: “Why do people never seem to fully understand my ideas?”</a:t>
            </a:r>
          </a:p>
          <a:p>
            <a:pPr marL="548640" indent="-342900">
              <a:lnSpc>
                <a:spcPts val="2275"/>
              </a:lnSpc>
              <a:spcBef>
                <a:spcPts val="725"/>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Long for an environment where they know their  contribution is valued and appreciated</a:t>
            </a:r>
          </a:p>
          <a:p>
            <a:pPr marL="548640" indent="-342900">
              <a:spcBef>
                <a:spcPts val="413"/>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They are defenders of values and integrity</a:t>
            </a:r>
          </a:p>
        </p:txBody>
      </p:sp>
      <p:sp>
        <p:nvSpPr>
          <p:cNvPr id="50179" name="Title 6"/>
          <p:cNvSpPr>
            <a:spLocks noGrp="1"/>
          </p:cNvSpPr>
          <p:nvPr>
            <p:ph type="title"/>
          </p:nvPr>
        </p:nvSpPr>
        <p:spPr>
          <a:xfrm>
            <a:off x="1819275" y="55563"/>
            <a:ext cx="6867525" cy="1143000"/>
          </a:xfrm>
        </p:spPr>
        <p:txBody>
          <a:bodyPr/>
          <a:lstStyle/>
          <a:p>
            <a:r>
              <a:rPr lang="en-US" altLang="en-US" dirty="0"/>
              <a:t>Creative</a:t>
            </a:r>
          </a:p>
        </p:txBody>
      </p:sp>
      <p:pic>
        <p:nvPicPr>
          <p:cNvPr id="7" name="Picture 6"/>
          <p:cNvPicPr>
            <a:picLocks noChangeAspect="1"/>
          </p:cNvPicPr>
          <p:nvPr/>
        </p:nvPicPr>
        <p:blipFill>
          <a:blip r:embed="rId3"/>
          <a:stretch>
            <a:fillRect/>
          </a:stretch>
        </p:blipFill>
        <p:spPr>
          <a:xfrm>
            <a:off x="8016622" y="1283385"/>
            <a:ext cx="719391" cy="21642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84048" y="1527048"/>
            <a:ext cx="7604125" cy="3186112"/>
          </a:xfrm>
          <a:prstGeom prst="rect">
            <a:avLst/>
          </a:prstGeom>
        </p:spPr>
        <p:txBody>
          <a:bodyPr lIns="0" tIns="0" rIns="0" bIns="0">
            <a:spAutoFit/>
          </a:bodyPr>
          <a:lstStyle>
            <a:lvl1pPr marL="7938">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350838" indent="-342900">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WHAT DO THEY </a:t>
            </a:r>
            <a:r>
              <a:rPr lang="en-US" altLang="en-US" sz="2000" b="1" dirty="0">
                <a:solidFill>
                  <a:srgbClr val="C41B00"/>
                </a:solidFill>
                <a:latin typeface="+mn-lt"/>
                <a:cs typeface="Calibri" panose="020F0502020204030204" pitchFamily="34" charset="0"/>
              </a:rPr>
              <a:t>BRING </a:t>
            </a:r>
            <a:r>
              <a:rPr lang="en-US" altLang="en-US" sz="2000" b="1" dirty="0">
                <a:latin typeface="+mn-lt"/>
                <a:cs typeface="Calibri" panose="020F0502020204030204" pitchFamily="34" charset="0"/>
              </a:rPr>
              <a:t>AT THEIR BEST?</a:t>
            </a:r>
            <a:endParaRPr lang="en-US" altLang="en-US" sz="2000" dirty="0">
              <a:latin typeface="+mn-lt"/>
              <a:cs typeface="Calibri" panose="020F0502020204030204" pitchFamily="34" charset="0"/>
            </a:endParaRPr>
          </a:p>
          <a:p>
            <a:pPr marL="548640" indent="-342900">
              <a:lnSpc>
                <a:spcPts val="2275"/>
              </a:lnSpc>
              <a:spcBef>
                <a:spcPts val="750"/>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Creatives see the future first, both in terms of long term  opportunities and potential dangers</a:t>
            </a:r>
          </a:p>
          <a:p>
            <a:pPr marL="548640" indent="-342900">
              <a:spcBef>
                <a:spcPts val="413"/>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They are never satisfied with good enough</a:t>
            </a:r>
          </a:p>
          <a:p>
            <a:pPr marL="548640" indent="-342900">
              <a:lnSpc>
                <a:spcPts val="2275"/>
              </a:lnSpc>
              <a:spcBef>
                <a:spcPts val="725"/>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They are Conceptual Architects, able to see how all the pieces fit together</a:t>
            </a:r>
          </a:p>
          <a:p>
            <a:pPr marL="548640" indent="-342900">
              <a:spcBef>
                <a:spcPts val="413"/>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Capacity to think outside the box</a:t>
            </a:r>
          </a:p>
          <a:p>
            <a:pPr marL="548640" indent="-342900">
              <a:spcBef>
                <a:spcPts val="450"/>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Strong social conscience and a desire for organizational integrity</a:t>
            </a:r>
          </a:p>
        </p:txBody>
      </p:sp>
      <p:sp>
        <p:nvSpPr>
          <p:cNvPr id="52227" name="Title 6"/>
          <p:cNvSpPr>
            <a:spLocks noGrp="1"/>
          </p:cNvSpPr>
          <p:nvPr>
            <p:ph type="title"/>
          </p:nvPr>
        </p:nvSpPr>
        <p:spPr>
          <a:xfrm>
            <a:off x="1819275" y="55563"/>
            <a:ext cx="6867525" cy="1143000"/>
          </a:xfrm>
        </p:spPr>
        <p:txBody>
          <a:bodyPr/>
          <a:lstStyle/>
          <a:p>
            <a:r>
              <a:rPr lang="en-US" altLang="en-US"/>
              <a:t>Creative</a:t>
            </a:r>
          </a:p>
        </p:txBody>
      </p:sp>
      <p:pic>
        <p:nvPicPr>
          <p:cNvPr id="7" name="Picture 6"/>
          <p:cNvPicPr>
            <a:picLocks noChangeAspect="1"/>
          </p:cNvPicPr>
          <p:nvPr/>
        </p:nvPicPr>
        <p:blipFill>
          <a:blip r:embed="rId3"/>
          <a:stretch>
            <a:fillRect/>
          </a:stretch>
        </p:blipFill>
        <p:spPr>
          <a:xfrm>
            <a:off x="8016622" y="1283385"/>
            <a:ext cx="719391" cy="21642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spcBef>
                <a:spcPct val="0"/>
              </a:spcBef>
              <a:buClrTx/>
              <a:buSzTx/>
              <a:buFontTx/>
              <a:buNone/>
            </a:pPr>
            <a:fld id="{3CD2BF2E-F8E8-4866-B555-85E427A283BE}" type="slidenum">
              <a:rPr lang="en-US" altLang="en-US" sz="1400" smtClean="0">
                <a:solidFill>
                  <a:schemeClr val="bg1"/>
                </a:solidFill>
                <a:ea typeface="MS PGothic" panose="020B0600070205080204" pitchFamily="34" charset="-128"/>
              </a:rPr>
              <a:pPr>
                <a:spcBef>
                  <a:spcPct val="0"/>
                </a:spcBef>
                <a:buClrTx/>
                <a:buSzTx/>
                <a:buFontTx/>
                <a:buNone/>
              </a:pPr>
              <a:t>2</a:t>
            </a:fld>
            <a:endParaRPr lang="en-US" altLang="en-US" sz="1400">
              <a:solidFill>
                <a:schemeClr val="bg2"/>
              </a:solidFill>
              <a:ea typeface="MS PGothic" panose="020B0600070205080204" pitchFamily="34" charset="-128"/>
            </a:endParaRPr>
          </a:p>
        </p:txBody>
      </p:sp>
      <p:sp>
        <p:nvSpPr>
          <p:cNvPr id="15363" name="Rectangle 3">
            <a:extLst>
              <a:ext uri="{FF2B5EF4-FFF2-40B4-BE49-F238E27FC236}">
                <a16:creationId xmlns:a16="http://schemas.microsoft.com/office/drawing/2014/main" id="{117DEF42-D032-4A4A-A7A5-76046AF13193}"/>
              </a:ext>
            </a:extLst>
          </p:cNvPr>
          <p:cNvSpPr>
            <a:spLocks noGrp="1" noChangeArrowheads="1"/>
          </p:cNvSpPr>
          <p:nvPr>
            <p:ph type="body" idx="1"/>
          </p:nvPr>
        </p:nvSpPr>
        <p:spPr>
          <a:xfrm>
            <a:off x="557213" y="1651000"/>
            <a:ext cx="8418512" cy="4525963"/>
          </a:xfrm>
        </p:spPr>
        <p:txBody>
          <a:bodyPr/>
          <a:lstStyle/>
          <a:p>
            <a:r>
              <a:rPr lang="en-US" altLang="en-US" sz="2400" dirty="0"/>
              <a:t>The 5 Voices model places emphasis on </a:t>
            </a:r>
            <a:r>
              <a:rPr lang="en-US" altLang="en-US" sz="2400" dirty="0">
                <a:solidFill>
                  <a:schemeClr val="accent2"/>
                </a:solidFill>
              </a:rPr>
              <a:t>communication</a:t>
            </a:r>
            <a:r>
              <a:rPr lang="en-US" altLang="en-US" sz="2400" dirty="0"/>
              <a:t> and </a:t>
            </a:r>
            <a:r>
              <a:rPr lang="en-US" altLang="en-US" sz="2400" dirty="0">
                <a:solidFill>
                  <a:schemeClr val="accent2"/>
                </a:solidFill>
              </a:rPr>
              <a:t>cognitive diversity</a:t>
            </a:r>
          </a:p>
          <a:p>
            <a:r>
              <a:rPr lang="en-US" altLang="en-US" sz="2400" dirty="0"/>
              <a:t>Recognizing personal Voice preferences</a:t>
            </a:r>
            <a:r>
              <a:rPr lang="en-US" altLang="en-US" sz="2400" dirty="0">
                <a:solidFill>
                  <a:schemeClr val="accent2"/>
                </a:solidFill>
              </a:rPr>
              <a:t> </a:t>
            </a:r>
            <a:r>
              <a:rPr lang="en-US" altLang="en-US" sz="2400" dirty="0"/>
              <a:t>impacts</a:t>
            </a:r>
            <a:r>
              <a:rPr lang="en-US" altLang="en-US" sz="2400" dirty="0">
                <a:solidFill>
                  <a:schemeClr val="accent2"/>
                </a:solidFill>
              </a:rPr>
              <a:t> </a:t>
            </a:r>
            <a:r>
              <a:rPr lang="en-US" altLang="en-US" sz="2400" dirty="0"/>
              <a:t>a leader’s </a:t>
            </a:r>
            <a:r>
              <a:rPr lang="en-US" altLang="en-US" sz="2400" dirty="0">
                <a:solidFill>
                  <a:schemeClr val="accent2"/>
                </a:solidFill>
              </a:rPr>
              <a:t>communications</a:t>
            </a:r>
            <a:r>
              <a:rPr lang="en-US" altLang="en-US" sz="2400" dirty="0"/>
              <a:t> and </a:t>
            </a:r>
            <a:r>
              <a:rPr lang="en-US" altLang="en-US" sz="2400" dirty="0">
                <a:solidFill>
                  <a:schemeClr val="accent2"/>
                </a:solidFill>
              </a:rPr>
              <a:t>interactions</a:t>
            </a:r>
          </a:p>
          <a:p>
            <a:r>
              <a:rPr lang="en-US" altLang="en-US" sz="2400" dirty="0"/>
              <a:t>Understanding personal Voice</a:t>
            </a:r>
            <a:r>
              <a:rPr lang="en-US" altLang="en-US" sz="2400" dirty="0">
                <a:solidFill>
                  <a:schemeClr val="accent2"/>
                </a:solidFill>
              </a:rPr>
              <a:t> </a:t>
            </a:r>
            <a:r>
              <a:rPr lang="en-US" altLang="en-US" sz="2400" dirty="0"/>
              <a:t>preferences</a:t>
            </a:r>
            <a:r>
              <a:rPr lang="en-US" altLang="en-US" sz="2400" dirty="0">
                <a:solidFill>
                  <a:schemeClr val="accent2"/>
                </a:solidFill>
              </a:rPr>
              <a:t> </a:t>
            </a:r>
            <a:r>
              <a:rPr lang="en-US" altLang="en-US" sz="2400" dirty="0"/>
              <a:t>and </a:t>
            </a:r>
            <a:r>
              <a:rPr lang="en-US" altLang="en-US" sz="2400" dirty="0">
                <a:solidFill>
                  <a:schemeClr val="accent2"/>
                </a:solidFill>
              </a:rPr>
              <a:t>triggers</a:t>
            </a:r>
            <a:r>
              <a:rPr lang="en-US" altLang="en-US" sz="2400" dirty="0"/>
              <a:t> for </a:t>
            </a:r>
            <a:r>
              <a:rPr lang="en-US" altLang="en-US" sz="2400" dirty="0">
                <a:solidFill>
                  <a:schemeClr val="accent2"/>
                </a:solidFill>
              </a:rPr>
              <a:t>Weapons Systems </a:t>
            </a:r>
            <a:r>
              <a:rPr lang="en-US" altLang="en-US" sz="2400" dirty="0"/>
              <a:t>promotes organizational harmony</a:t>
            </a:r>
          </a:p>
          <a:p>
            <a:r>
              <a:rPr lang="en-US" altLang="en-US" sz="2400" dirty="0"/>
              <a:t>Successful leaders </a:t>
            </a:r>
            <a:r>
              <a:rPr lang="en-US" altLang="en-US" sz="2400" dirty="0">
                <a:solidFill>
                  <a:schemeClr val="accent2"/>
                </a:solidFill>
              </a:rPr>
              <a:t>align</a:t>
            </a:r>
            <a:r>
              <a:rPr lang="en-US" altLang="en-US" sz="2400" dirty="0"/>
              <a:t> personal Voice preferences with </a:t>
            </a:r>
            <a:r>
              <a:rPr lang="en-US" altLang="en-US" sz="2400" dirty="0">
                <a:solidFill>
                  <a:schemeClr val="accent2"/>
                </a:solidFill>
              </a:rPr>
              <a:t>team</a:t>
            </a:r>
            <a:r>
              <a:rPr lang="en-US" altLang="en-US" sz="2400" dirty="0"/>
              <a:t> and </a:t>
            </a:r>
            <a:r>
              <a:rPr lang="en-US" altLang="en-US" sz="2400" dirty="0">
                <a:solidFill>
                  <a:schemeClr val="accent2"/>
                </a:solidFill>
              </a:rPr>
              <a:t>organizational goals</a:t>
            </a:r>
            <a:endParaRPr lang="en-US" altLang="en-US" sz="2400" i="1" dirty="0">
              <a:solidFill>
                <a:schemeClr val="accent2"/>
              </a:solidFill>
            </a:endParaRPr>
          </a:p>
          <a:p>
            <a:pPr marL="0" indent="0">
              <a:buFont typeface="Wingdings" panose="05000000000000000000" pitchFamily="2" charset="2"/>
              <a:buNone/>
              <a:defRPr/>
            </a:pPr>
            <a:endParaRPr lang="en-US" altLang="en-US" dirty="0">
              <a:cs typeface="Times New Roman" panose="02020603050405020304" pitchFamily="18" charset="0"/>
            </a:endParaRPr>
          </a:p>
        </p:txBody>
      </p:sp>
      <p:sp>
        <p:nvSpPr>
          <p:cNvPr id="2" name="Title 1"/>
          <p:cNvSpPr>
            <a:spLocks noGrp="1"/>
          </p:cNvSpPr>
          <p:nvPr>
            <p:ph type="title"/>
          </p:nvPr>
        </p:nvSpPr>
        <p:spPr/>
        <p:txBody>
          <a:bodyPr/>
          <a:lstStyle/>
          <a:p>
            <a:r>
              <a:rPr lang="en-US" dirty="0"/>
              <a:t>Opening</a:t>
            </a:r>
          </a:p>
        </p:txBody>
      </p:sp>
    </p:spTree>
    <p:extLst>
      <p:ext uri="{BB962C8B-B14F-4D97-AF65-F5344CB8AC3E}">
        <p14:creationId xmlns:p14="http://schemas.microsoft.com/office/powerpoint/2010/main" val="1523170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5188" y="3101975"/>
            <a:ext cx="893762" cy="1400175"/>
          </a:xfrm>
          <a:custGeom>
            <a:avLst/>
            <a:gdLst/>
            <a:ahLst/>
            <a:cxnLst/>
            <a:rect l="l" t="t" r="r" b="b"/>
            <a:pathLst>
              <a:path w="1271270" h="1990725">
                <a:moveTo>
                  <a:pt x="1271016" y="0"/>
                </a:moveTo>
                <a:lnTo>
                  <a:pt x="0" y="0"/>
                </a:lnTo>
                <a:lnTo>
                  <a:pt x="635508" y="1990344"/>
                </a:lnTo>
                <a:lnTo>
                  <a:pt x="1271016" y="0"/>
                </a:lnTo>
                <a:close/>
              </a:path>
            </a:pathLst>
          </a:custGeom>
          <a:solidFill>
            <a:srgbClr val="FFFFFF">
              <a:alpha val="59999"/>
            </a:srgbClr>
          </a:solidFill>
        </p:spPr>
        <p:txBody>
          <a:bodyPr lIns="0" tIns="0" rIns="0" bIns="0"/>
          <a:lstStyle/>
          <a:p>
            <a:pPr>
              <a:defRPr/>
            </a:pPr>
            <a:endParaRPr sz="984"/>
          </a:p>
        </p:txBody>
      </p:sp>
      <p:sp>
        <p:nvSpPr>
          <p:cNvPr id="3" name="object 3"/>
          <p:cNvSpPr/>
          <p:nvPr/>
        </p:nvSpPr>
        <p:spPr>
          <a:xfrm>
            <a:off x="865188" y="1704975"/>
            <a:ext cx="893762" cy="1400175"/>
          </a:xfrm>
          <a:custGeom>
            <a:avLst/>
            <a:gdLst/>
            <a:ahLst/>
            <a:cxnLst/>
            <a:rect l="l" t="t" r="r" b="b"/>
            <a:pathLst>
              <a:path w="1271270" h="1990725">
                <a:moveTo>
                  <a:pt x="635508" y="0"/>
                </a:moveTo>
                <a:lnTo>
                  <a:pt x="0" y="1990344"/>
                </a:lnTo>
                <a:lnTo>
                  <a:pt x="1271016" y="1990344"/>
                </a:lnTo>
                <a:lnTo>
                  <a:pt x="635508" y="0"/>
                </a:lnTo>
                <a:close/>
              </a:path>
            </a:pathLst>
          </a:custGeom>
          <a:solidFill>
            <a:srgbClr val="FFFFFF">
              <a:alpha val="59999"/>
            </a:srgbClr>
          </a:solidFill>
        </p:spPr>
        <p:txBody>
          <a:bodyPr lIns="0" tIns="0" rIns="0" bIns="0"/>
          <a:lstStyle/>
          <a:p>
            <a:pPr>
              <a:defRPr/>
            </a:pPr>
            <a:endParaRPr sz="984"/>
          </a:p>
        </p:txBody>
      </p:sp>
      <p:sp>
        <p:nvSpPr>
          <p:cNvPr id="56324" name="Title 3"/>
          <p:cNvSpPr>
            <a:spLocks noGrp="1"/>
          </p:cNvSpPr>
          <p:nvPr>
            <p:ph type="title"/>
          </p:nvPr>
        </p:nvSpPr>
        <p:spPr>
          <a:xfrm>
            <a:off x="1819275" y="55563"/>
            <a:ext cx="6867525" cy="1143000"/>
          </a:xfrm>
        </p:spPr>
        <p:txBody>
          <a:bodyPr/>
          <a:lstStyle/>
          <a:p>
            <a:r>
              <a:rPr lang="en-US" altLang="en-US"/>
              <a:t>Rate Your Creative Voice</a:t>
            </a:r>
          </a:p>
        </p:txBody>
      </p:sp>
      <p:sp>
        <p:nvSpPr>
          <p:cNvPr id="12" name="object 8"/>
          <p:cNvSpPr/>
          <p:nvPr/>
        </p:nvSpPr>
        <p:spPr>
          <a:xfrm>
            <a:off x="865188" y="1639888"/>
            <a:ext cx="893762" cy="892175"/>
          </a:xfrm>
          <a:prstGeom prst="rect">
            <a:avLst/>
          </a:prstGeom>
          <a:blipFill>
            <a:blip r:embed="rId3" cstate="print"/>
            <a:stretch>
              <a:fillRect/>
            </a:stretch>
          </a:blipFill>
        </p:spPr>
        <p:txBody>
          <a:bodyPr lIns="0" tIns="0" rIns="0" bIns="0"/>
          <a:lstStyle/>
          <a:p>
            <a:pPr>
              <a:defRPr/>
            </a:pPr>
            <a:endParaRPr sz="984"/>
          </a:p>
        </p:txBody>
      </p:sp>
      <p:sp>
        <p:nvSpPr>
          <p:cNvPr id="13" name="object 9"/>
          <p:cNvSpPr/>
          <p:nvPr/>
        </p:nvSpPr>
        <p:spPr>
          <a:xfrm>
            <a:off x="865188" y="3197225"/>
            <a:ext cx="893762" cy="892175"/>
          </a:xfrm>
          <a:prstGeom prst="rect">
            <a:avLst/>
          </a:prstGeom>
          <a:blipFill>
            <a:blip r:embed="rId4" cstate="print"/>
            <a:stretch>
              <a:fillRect/>
            </a:stretch>
          </a:blipFill>
        </p:spPr>
        <p:txBody>
          <a:bodyPr lIns="0" tIns="0" rIns="0" bIns="0"/>
          <a:lstStyle/>
          <a:p>
            <a:pPr>
              <a:defRPr/>
            </a:pPr>
            <a:endParaRPr sz="984"/>
          </a:p>
        </p:txBody>
      </p:sp>
      <p:sp>
        <p:nvSpPr>
          <p:cNvPr id="14" name="object 10"/>
          <p:cNvSpPr/>
          <p:nvPr/>
        </p:nvSpPr>
        <p:spPr>
          <a:xfrm>
            <a:off x="865188" y="4894263"/>
            <a:ext cx="893762" cy="893762"/>
          </a:xfrm>
          <a:prstGeom prst="rect">
            <a:avLst/>
          </a:prstGeom>
          <a:blipFill>
            <a:blip r:embed="rId5" cstate="print"/>
            <a:stretch>
              <a:fillRect/>
            </a:stretch>
          </a:blipFill>
        </p:spPr>
        <p:txBody>
          <a:bodyPr lIns="0" tIns="0" rIns="0" bIns="0"/>
          <a:lstStyle/>
          <a:p>
            <a:pPr>
              <a:defRPr/>
            </a:pPr>
            <a:endParaRPr sz="984"/>
          </a:p>
        </p:txBody>
      </p:sp>
      <p:sp>
        <p:nvSpPr>
          <p:cNvPr id="11" name="object 7"/>
          <p:cNvSpPr txBox="1">
            <a:spLocks/>
          </p:cNvSpPr>
          <p:nvPr/>
        </p:nvSpPr>
        <p:spPr bwMode="auto">
          <a:xfrm>
            <a:off x="1312863" y="1882775"/>
            <a:ext cx="7019925"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10490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688975" indent="-282575">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027113" indent="-223838">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defRPr/>
            </a:pPr>
            <a:r>
              <a:rPr lang="en-US" altLang="en-US" dirty="0">
                <a:latin typeface="+mn-lt"/>
              </a:rPr>
              <a:t>GREEN</a:t>
            </a:r>
          </a:p>
          <a:p>
            <a:pPr>
              <a:spcBef>
                <a:spcPts val="38"/>
              </a:spcBef>
              <a:buClr>
                <a:srgbClr val="52575F"/>
              </a:buClr>
              <a:buFont typeface="Tahoma" panose="020B0604030504040204" pitchFamily="34" charset="0"/>
              <a:buChar char="‣"/>
              <a:defRPr/>
            </a:pPr>
            <a:r>
              <a:rPr lang="en-US" altLang="en-US" sz="2500" b="0" dirty="0">
                <a:solidFill>
                  <a:srgbClr val="000066"/>
                </a:solidFill>
                <a:latin typeface="+mn-lt"/>
                <a:cs typeface="Calibri" panose="020F0502020204030204" pitchFamily="34" charset="0"/>
              </a:rPr>
              <a:t>My Foundational Voice, my default  pattern of communication &amp; thinking</a:t>
            </a:r>
          </a:p>
          <a:p>
            <a:pPr>
              <a:spcBef>
                <a:spcPts val="38"/>
              </a:spcBef>
              <a:buClr>
                <a:srgbClr val="52575F"/>
              </a:buClr>
              <a:buFont typeface="Tahoma" panose="020B0604030504040204" pitchFamily="34" charset="0"/>
              <a:buChar char="‣"/>
              <a:defRPr/>
            </a:pPr>
            <a:endParaRPr lang="en-US" altLang="en-US" sz="2500" dirty="0">
              <a:solidFill>
                <a:srgbClr val="000066"/>
              </a:solidFill>
              <a:latin typeface="+mn-lt"/>
              <a:cs typeface="Calibri" panose="020F0502020204030204" pitchFamily="34" charset="0"/>
            </a:endParaRPr>
          </a:p>
          <a:p>
            <a:pPr>
              <a:spcBef>
                <a:spcPts val="1225"/>
              </a:spcBef>
              <a:defRPr/>
            </a:pPr>
            <a:r>
              <a:rPr lang="en-US" altLang="en-US" dirty="0">
                <a:solidFill>
                  <a:srgbClr val="F3A917"/>
                </a:solidFill>
                <a:latin typeface="+mn-lt"/>
              </a:rPr>
              <a:t>YELLOW</a:t>
            </a:r>
          </a:p>
          <a:p>
            <a:pPr>
              <a:spcBef>
                <a:spcPts val="38"/>
              </a:spcBef>
              <a:buClr>
                <a:srgbClr val="52575F"/>
              </a:buClr>
              <a:buFont typeface="Tahoma" panose="020B0604030504040204" pitchFamily="34" charset="0"/>
              <a:buChar char="‣"/>
              <a:defRPr/>
            </a:pPr>
            <a:r>
              <a:rPr lang="en-US" altLang="en-US" sz="2500" b="0" dirty="0">
                <a:solidFill>
                  <a:srgbClr val="000066"/>
                </a:solidFill>
                <a:latin typeface="+mn-lt"/>
                <a:cs typeface="Calibri" panose="020F0502020204030204" pitchFamily="34" charset="0"/>
              </a:rPr>
              <a:t>Not my Foundational Voice, but I value it  and it’s easily accessible</a:t>
            </a:r>
          </a:p>
          <a:p>
            <a:pPr>
              <a:spcBef>
                <a:spcPts val="38"/>
              </a:spcBef>
              <a:buClr>
                <a:srgbClr val="52575F"/>
              </a:buClr>
              <a:buFont typeface="Tahoma" panose="020B0604030504040204" pitchFamily="34" charset="0"/>
              <a:buChar char="‣"/>
              <a:defRPr/>
            </a:pPr>
            <a:endParaRPr lang="en-US" altLang="en-US" sz="2500" dirty="0">
              <a:solidFill>
                <a:srgbClr val="000066"/>
              </a:solidFill>
              <a:latin typeface="+mn-lt"/>
              <a:cs typeface="Calibri" panose="020F0502020204030204" pitchFamily="34" charset="0"/>
            </a:endParaRPr>
          </a:p>
          <a:p>
            <a:pPr>
              <a:spcBef>
                <a:spcPts val="1225"/>
              </a:spcBef>
              <a:defRPr/>
            </a:pPr>
            <a:r>
              <a:rPr lang="en-US" altLang="en-US" dirty="0">
                <a:solidFill>
                  <a:srgbClr val="C72405"/>
                </a:solidFill>
                <a:latin typeface="+mn-lt"/>
              </a:rPr>
              <a:t>RED</a:t>
            </a:r>
          </a:p>
          <a:p>
            <a:pPr>
              <a:spcBef>
                <a:spcPts val="38"/>
              </a:spcBef>
              <a:buClr>
                <a:srgbClr val="52575F"/>
              </a:buClr>
              <a:buFont typeface="Tahoma" panose="020B0604030504040204" pitchFamily="34" charset="0"/>
              <a:buChar char="‣"/>
              <a:defRPr/>
            </a:pPr>
            <a:r>
              <a:rPr lang="en-US" altLang="en-US" sz="2500" b="0" dirty="0">
                <a:solidFill>
                  <a:srgbClr val="000066"/>
                </a:solidFill>
                <a:latin typeface="+mn-lt"/>
                <a:cs typeface="Calibri" panose="020F0502020204030204" pitchFamily="34" charset="0"/>
              </a:rPr>
              <a:t>Not my Foundational Voice, I find it hard  to value and hard to access</a:t>
            </a:r>
            <a:endParaRPr lang="en-US" altLang="en-US" sz="2500" dirty="0">
              <a:solidFill>
                <a:srgbClr val="000066"/>
              </a:solidFill>
              <a:latin typeface="+mn-lt"/>
              <a:cs typeface="Calibri" panose="020F0502020204030204" pitchFamily="34" charset="0"/>
            </a:endParaRPr>
          </a:p>
        </p:txBody>
      </p:sp>
      <p:pic>
        <p:nvPicPr>
          <p:cNvPr id="16" name="Picture 15"/>
          <p:cNvPicPr>
            <a:picLocks noChangeAspect="1"/>
          </p:cNvPicPr>
          <p:nvPr/>
        </p:nvPicPr>
        <p:blipFill>
          <a:blip r:embed="rId6"/>
          <a:stretch>
            <a:fillRect/>
          </a:stretch>
        </p:blipFill>
        <p:spPr>
          <a:xfrm>
            <a:off x="8016622" y="1283385"/>
            <a:ext cx="719391" cy="21642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84048" y="1527048"/>
            <a:ext cx="8005279" cy="4757713"/>
          </a:xfrm>
          <a:prstGeom prst="rect">
            <a:avLst/>
          </a:prstGeom>
        </p:spPr>
        <p:txBody>
          <a:bodyPr wrap="square" lIns="0" tIns="0" rIns="0" bIns="0">
            <a:spAutoFit/>
          </a:bodyPr>
          <a:lstStyle>
            <a:lvl1pPr marL="7938">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350838" indent="-342900">
              <a:spcBef>
                <a:spcPts val="600"/>
              </a:spcBef>
              <a:buClr>
                <a:srgbClr val="000066"/>
              </a:buClr>
              <a:buSzPct val="80000"/>
              <a:buFont typeface="Arial" panose="020B0604020202020204" pitchFamily="34" charset="0"/>
              <a:buChar char="■"/>
              <a:defRPr/>
            </a:pPr>
            <a:r>
              <a:rPr lang="en-US" altLang="en-US" sz="2000" b="1" dirty="0">
                <a:solidFill>
                  <a:srgbClr val="C41B00"/>
                </a:solidFill>
                <a:cs typeface="Calibri" panose="020F0502020204030204" pitchFamily="34" charset="0"/>
              </a:rPr>
              <a:t>NEGATIVE </a:t>
            </a:r>
            <a:r>
              <a:rPr lang="en-US" altLang="en-US" sz="2000" b="1" dirty="0">
                <a:cs typeface="Calibri" panose="020F0502020204030204" pitchFamily="34" charset="0"/>
              </a:rPr>
              <a:t>IMPACT</a:t>
            </a:r>
          </a:p>
          <a:p>
            <a:pPr marL="548640" indent="-342900">
              <a:lnSpc>
                <a:spcPts val="2275"/>
              </a:lnSpc>
              <a:spcBef>
                <a:spcPts val="750"/>
              </a:spcBef>
              <a:buClr>
                <a:srgbClr val="000066"/>
              </a:buClr>
              <a:buSzPct val="80000"/>
              <a:buFont typeface="Arial" panose="020B0604020202020204" pitchFamily="34" charset="0"/>
              <a:buChar char="■"/>
              <a:defRPr/>
            </a:pPr>
            <a:r>
              <a:rPr lang="en-US" altLang="en-US" sz="2000" b="1" dirty="0">
                <a:cs typeface="Calibri" panose="020F0502020204030204" pitchFamily="34" charset="0"/>
              </a:rPr>
              <a:t>They can often fail to celebrate the 90% that has been achieved, focusing instead on the 10% that hasn’t!</a:t>
            </a:r>
          </a:p>
          <a:p>
            <a:pPr marL="548640" indent="-342900">
              <a:lnSpc>
                <a:spcPts val="2400"/>
              </a:lnSpc>
              <a:spcBef>
                <a:spcPts val="425"/>
              </a:spcBef>
              <a:buClr>
                <a:srgbClr val="000066"/>
              </a:buClr>
              <a:buSzPct val="80000"/>
              <a:buFont typeface="Arial" panose="020B0604020202020204" pitchFamily="34" charset="0"/>
              <a:buChar char="■"/>
              <a:defRPr/>
            </a:pPr>
            <a:r>
              <a:rPr lang="en-US" altLang="en-US" sz="2000" b="1" dirty="0">
                <a:cs typeface="Calibri" panose="020F0502020204030204" pitchFamily="34" charset="0"/>
              </a:rPr>
              <a:t>Idealism often trumps pragmatism, leading to a sense of paralysis until they believe it can be perfect</a:t>
            </a:r>
          </a:p>
          <a:p>
            <a:pPr marL="548640" indent="-342900">
              <a:lnSpc>
                <a:spcPts val="2275"/>
              </a:lnSpc>
              <a:spcBef>
                <a:spcPts val="738"/>
              </a:spcBef>
              <a:buClr>
                <a:srgbClr val="000066"/>
              </a:buClr>
              <a:buSzPct val="80000"/>
              <a:buFont typeface="Arial" panose="020B0604020202020204" pitchFamily="34" charset="0"/>
              <a:buChar char="■"/>
              <a:defRPr/>
            </a:pPr>
            <a:r>
              <a:rPr lang="en-US" altLang="en-US" sz="2000" b="1" dirty="0">
                <a:cs typeface="Calibri" panose="020F0502020204030204" pitchFamily="34" charset="0"/>
              </a:rPr>
              <a:t>Tendency to ignore financial constraints and other practical hurdles</a:t>
            </a:r>
          </a:p>
          <a:p>
            <a:pPr marL="350838" indent="-342900">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WHAT</a:t>
            </a:r>
            <a:r>
              <a:rPr lang="en-US" altLang="en-US" sz="2000" b="1" dirty="0">
                <a:solidFill>
                  <a:srgbClr val="52575F"/>
                </a:solidFill>
                <a:latin typeface="+mn-lt"/>
                <a:cs typeface="Calibri" panose="020F0502020204030204" pitchFamily="34" charset="0"/>
              </a:rPr>
              <a:t> </a:t>
            </a:r>
            <a:r>
              <a:rPr lang="en-US" altLang="en-US" sz="2000" b="1" dirty="0">
                <a:solidFill>
                  <a:srgbClr val="C41B00"/>
                </a:solidFill>
                <a:latin typeface="+mn-lt"/>
                <a:cs typeface="Calibri" panose="020F0502020204030204" pitchFamily="34" charset="0"/>
              </a:rPr>
              <a:t>QUESTIONS </a:t>
            </a:r>
            <a:r>
              <a:rPr lang="en-US" altLang="en-US" sz="2000" b="1" dirty="0">
                <a:latin typeface="+mn-lt"/>
                <a:cs typeface="Calibri" panose="020F0502020204030204" pitchFamily="34" charset="0"/>
              </a:rPr>
              <a:t>ARE THEY REALLY ASKING INSIDE?</a:t>
            </a:r>
          </a:p>
          <a:p>
            <a:pPr marL="548640" indent="-342900">
              <a:lnSpc>
                <a:spcPts val="2275"/>
              </a:lnSpc>
              <a:spcBef>
                <a:spcPts val="750"/>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So what? Does all this activity really get us nearer to delivering the  big picture vision?</a:t>
            </a:r>
          </a:p>
          <a:p>
            <a:pPr marL="548640" indent="-342900">
              <a:lnSpc>
                <a:spcPts val="2275"/>
              </a:lnSpc>
              <a:spcBef>
                <a:spcPts val="713"/>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Are we compromising our values in a way that we might regret  later?</a:t>
            </a:r>
          </a:p>
          <a:p>
            <a:pPr marL="548640" indent="-342900">
              <a:spcBef>
                <a:spcPts val="413"/>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Are you ready to listen to what I need to share?</a:t>
            </a:r>
          </a:p>
          <a:p>
            <a:pPr marL="548640" indent="-342900">
              <a:spcBef>
                <a:spcPts val="450"/>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Why are we limiting ourselves? How could we do it better?</a:t>
            </a:r>
          </a:p>
        </p:txBody>
      </p:sp>
      <p:sp>
        <p:nvSpPr>
          <p:cNvPr id="54275" name="Title 6"/>
          <p:cNvSpPr>
            <a:spLocks noGrp="1"/>
          </p:cNvSpPr>
          <p:nvPr>
            <p:ph type="title"/>
          </p:nvPr>
        </p:nvSpPr>
        <p:spPr>
          <a:xfrm>
            <a:off x="1819275" y="55563"/>
            <a:ext cx="6867525" cy="1143000"/>
          </a:xfrm>
        </p:spPr>
        <p:txBody>
          <a:bodyPr/>
          <a:lstStyle/>
          <a:p>
            <a:r>
              <a:rPr lang="en-US" altLang="en-US"/>
              <a:t>Creative</a:t>
            </a:r>
          </a:p>
        </p:txBody>
      </p:sp>
      <p:pic>
        <p:nvPicPr>
          <p:cNvPr id="6" name="Picture 5"/>
          <p:cNvPicPr>
            <a:picLocks noChangeAspect="1"/>
          </p:cNvPicPr>
          <p:nvPr/>
        </p:nvPicPr>
        <p:blipFill>
          <a:blip r:embed="rId3"/>
          <a:stretch>
            <a:fillRect/>
          </a:stretch>
        </p:blipFill>
        <p:spPr>
          <a:xfrm>
            <a:off x="8016622" y="1283385"/>
            <a:ext cx="719391" cy="216427"/>
          </a:xfrm>
          <a:prstGeom prst="rect">
            <a:avLst/>
          </a:prstGeom>
        </p:spPr>
      </p:pic>
    </p:spTree>
    <p:extLst>
      <p:ext uri="{BB962C8B-B14F-4D97-AF65-F5344CB8AC3E}">
        <p14:creationId xmlns:p14="http://schemas.microsoft.com/office/powerpoint/2010/main" val="690749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object 2"/>
          <p:cNvSpPr txBox="1">
            <a:spLocks noChangeArrowheads="1"/>
          </p:cNvSpPr>
          <p:nvPr/>
        </p:nvSpPr>
        <p:spPr bwMode="auto">
          <a:xfrm>
            <a:off x="952500" y="3775075"/>
            <a:ext cx="7245350"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7938" indent="-63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3000" b="0" dirty="0">
                <a:solidFill>
                  <a:srgbClr val="FFFFFF"/>
                </a:solidFill>
                <a:latin typeface="Calibri" panose="020F0502020204030204" pitchFamily="34" charset="0"/>
                <a:cs typeface="Calibri" panose="020F0502020204030204" pitchFamily="34" charset="0"/>
              </a:rPr>
              <a:t>Turn to the person next to you: tell them what color you have rated your Creative Voice and why</a:t>
            </a:r>
            <a:endParaRPr lang="en-US" altLang="en-US" sz="3000" b="0" dirty="0">
              <a:latin typeface="Calibri" panose="020F0502020204030204" pitchFamily="34" charset="0"/>
              <a:cs typeface="Calibri" panose="020F0502020204030204" pitchFamily="34" charset="0"/>
            </a:endParaRPr>
          </a:p>
        </p:txBody>
      </p:sp>
      <p:sp>
        <p:nvSpPr>
          <p:cNvPr id="3" name="object 3"/>
          <p:cNvSpPr/>
          <p:nvPr/>
        </p:nvSpPr>
        <p:spPr>
          <a:xfrm>
            <a:off x="2620963" y="3429000"/>
            <a:ext cx="3905250" cy="0"/>
          </a:xfrm>
          <a:custGeom>
            <a:avLst/>
            <a:gdLst/>
            <a:ahLst/>
            <a:cxnLst/>
            <a:rect l="l" t="t" r="r" b="b"/>
            <a:pathLst>
              <a:path w="5553709">
                <a:moveTo>
                  <a:pt x="0" y="0"/>
                </a:moveTo>
                <a:lnTo>
                  <a:pt x="5553456" y="0"/>
                </a:lnTo>
              </a:path>
            </a:pathLst>
          </a:custGeom>
          <a:ln w="38100">
            <a:solidFill>
              <a:srgbClr val="FFFFFF"/>
            </a:solidFill>
          </a:ln>
        </p:spPr>
        <p:txBody>
          <a:bodyPr lIns="0" tIns="0" rIns="0" bIns="0"/>
          <a:lstStyle/>
          <a:p>
            <a:pPr>
              <a:defRPr/>
            </a:pPr>
            <a:endParaRPr sz="984"/>
          </a:p>
        </p:txBody>
      </p:sp>
      <p:sp>
        <p:nvSpPr>
          <p:cNvPr id="4" name="object 4"/>
          <p:cNvSpPr/>
          <p:nvPr/>
        </p:nvSpPr>
        <p:spPr>
          <a:xfrm>
            <a:off x="3165475" y="3594100"/>
            <a:ext cx="2813050" cy="0"/>
          </a:xfrm>
          <a:custGeom>
            <a:avLst/>
            <a:gdLst/>
            <a:ahLst/>
            <a:cxnLst/>
            <a:rect l="l" t="t" r="r" b="b"/>
            <a:pathLst>
              <a:path w="4000500">
                <a:moveTo>
                  <a:pt x="0" y="0"/>
                </a:moveTo>
                <a:lnTo>
                  <a:pt x="4000499" y="0"/>
                </a:lnTo>
              </a:path>
            </a:pathLst>
          </a:custGeom>
          <a:ln w="38100">
            <a:solidFill>
              <a:srgbClr val="FFFFFF"/>
            </a:solidFill>
          </a:ln>
        </p:spPr>
        <p:txBody>
          <a:bodyPr lIns="0" tIns="0" rIns="0" bIns="0"/>
          <a:lstStyle/>
          <a:p>
            <a:pPr>
              <a:defRPr/>
            </a:pPr>
            <a:endParaRPr sz="984"/>
          </a:p>
        </p:txBody>
      </p:sp>
      <p:sp>
        <p:nvSpPr>
          <p:cNvPr id="5" name="object 5"/>
          <p:cNvSpPr txBox="1">
            <a:spLocks noGrp="1"/>
          </p:cNvSpPr>
          <p:nvPr>
            <p:ph type="ctrTitle"/>
          </p:nvPr>
        </p:nvSpPr>
        <p:spPr>
          <a:xfrm>
            <a:off x="465138" y="2062163"/>
            <a:ext cx="8213725" cy="1198562"/>
          </a:xfrm>
        </p:spPr>
        <p:txBody>
          <a:bodyPr rtlCol="0"/>
          <a:lstStyle/>
          <a:p>
            <a:pPr marL="12055">
              <a:defRPr/>
            </a:pPr>
            <a:r>
              <a:rPr dirty="0"/>
              <a:t>PAIRS</a:t>
            </a:r>
            <a:r>
              <a:rPr spc="-39" dirty="0"/>
              <a:t> </a:t>
            </a:r>
            <a:r>
              <a:rPr dirty="0"/>
              <a:t>EXERCISE</a:t>
            </a:r>
          </a:p>
        </p:txBody>
      </p:sp>
      <p:sp>
        <p:nvSpPr>
          <p:cNvPr id="6" name="object 6"/>
          <p:cNvSpPr/>
          <p:nvPr/>
        </p:nvSpPr>
        <p:spPr>
          <a:xfrm>
            <a:off x="3516313" y="674688"/>
            <a:ext cx="1339850" cy="1339850"/>
          </a:xfrm>
          <a:prstGeom prst="rect">
            <a:avLst/>
          </a:prstGeom>
          <a:blipFill>
            <a:blip r:embed="rId3" cstate="print"/>
            <a:stretch>
              <a:fillRect/>
            </a:stretch>
          </a:blipFill>
        </p:spPr>
        <p:txBody>
          <a:bodyPr lIns="0" tIns="0" rIns="0" bIns="0"/>
          <a:lstStyle/>
          <a:p>
            <a:pPr>
              <a:defRPr/>
            </a:pPr>
            <a:endParaRPr sz="984"/>
          </a:p>
        </p:txBody>
      </p:sp>
      <p:sp>
        <p:nvSpPr>
          <p:cNvPr id="7" name="object 7"/>
          <p:cNvSpPr/>
          <p:nvPr/>
        </p:nvSpPr>
        <p:spPr>
          <a:xfrm>
            <a:off x="4287838" y="674688"/>
            <a:ext cx="1338262" cy="1339850"/>
          </a:xfrm>
          <a:prstGeom prst="rect">
            <a:avLst/>
          </a:prstGeom>
          <a:blipFill>
            <a:blip r:embed="rId4" cstate="print"/>
            <a:stretch>
              <a:fillRect/>
            </a:stretch>
          </a:blipFill>
        </p:spPr>
        <p:txBody>
          <a:bodyPr lIns="0" tIns="0" rIns="0" bIns="0"/>
          <a:lstStyle/>
          <a:p>
            <a:pPr>
              <a:defRPr/>
            </a:pPr>
            <a:endParaRPr sz="984"/>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84048" y="1527048"/>
            <a:ext cx="7851775" cy="3680495"/>
          </a:xfrm>
          <a:prstGeom prst="rect">
            <a:avLst/>
          </a:prstGeom>
        </p:spPr>
        <p:txBody>
          <a:bodyPr lIns="0" tIns="0" rIns="0" bIns="0">
            <a:spAutoFit/>
          </a:bodyPr>
          <a:lstStyle>
            <a:lvl1pPr marL="7938">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350838" indent="-342900">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WHAT IS A</a:t>
            </a:r>
            <a:r>
              <a:rPr lang="en-US" altLang="en-US" sz="2000" b="1" dirty="0">
                <a:solidFill>
                  <a:srgbClr val="000066"/>
                </a:solidFill>
                <a:latin typeface="+mn-lt"/>
                <a:cs typeface="Calibri" panose="020F0502020204030204" pitchFamily="34" charset="0"/>
              </a:rPr>
              <a:t> </a:t>
            </a:r>
            <a:r>
              <a:rPr lang="en-US" altLang="en-US" sz="2000" b="1" dirty="0">
                <a:solidFill>
                  <a:srgbClr val="C72405"/>
                </a:solidFill>
                <a:latin typeface="+mn-lt"/>
                <a:cs typeface="Calibri" panose="020F0502020204030204" pitchFamily="34" charset="0"/>
              </a:rPr>
              <a:t>GUARDIAN</a:t>
            </a:r>
            <a:r>
              <a:rPr lang="en-US" altLang="en-US" sz="2000" b="1" dirty="0">
                <a:solidFill>
                  <a:srgbClr val="52575F"/>
                </a:solidFill>
                <a:latin typeface="+mn-lt"/>
                <a:cs typeface="Calibri" panose="020F0502020204030204" pitchFamily="34" charset="0"/>
              </a:rPr>
              <a:t>?</a:t>
            </a:r>
            <a:endParaRPr lang="en-US" altLang="en-US" sz="2000" b="1" dirty="0">
              <a:latin typeface="+mn-lt"/>
              <a:cs typeface="Calibri" panose="020F0502020204030204" pitchFamily="34" charset="0"/>
            </a:endParaRPr>
          </a:p>
          <a:p>
            <a:pPr marL="548640" indent="-342900">
              <a:spcBef>
                <a:spcPts val="463"/>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Guardians are champions of responsibility and stewardship</a:t>
            </a:r>
          </a:p>
          <a:p>
            <a:pPr marL="548640" indent="-342900">
              <a:spcBef>
                <a:spcPts val="450"/>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They respect and value logic, order, procedure and process</a:t>
            </a:r>
          </a:p>
          <a:p>
            <a:pPr marL="548640" indent="-342900">
              <a:lnSpc>
                <a:spcPts val="2275"/>
              </a:lnSpc>
              <a:spcBef>
                <a:spcPts val="725"/>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They seek clarity as well as logical and proven decision-making criteria even if they have to ask the tough questions to get there!</a:t>
            </a:r>
          </a:p>
          <a:p>
            <a:pPr marL="548640" indent="-342900">
              <a:lnSpc>
                <a:spcPts val="2275"/>
              </a:lnSpc>
              <a:spcBef>
                <a:spcPts val="700"/>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Guardians like to see established track records of success to justify trying something different</a:t>
            </a:r>
          </a:p>
          <a:p>
            <a:pPr marL="548640" indent="-342900">
              <a:lnSpc>
                <a:spcPts val="2275"/>
              </a:lnSpc>
              <a:spcBef>
                <a:spcPts val="713"/>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They can feel frustrated that they are sometimes seen as “raining on the parade” just because they are trying to make sure the team makes the best decision possible</a:t>
            </a:r>
          </a:p>
        </p:txBody>
      </p:sp>
      <p:sp>
        <p:nvSpPr>
          <p:cNvPr id="60419" name="Title 6"/>
          <p:cNvSpPr>
            <a:spLocks noGrp="1"/>
          </p:cNvSpPr>
          <p:nvPr>
            <p:ph type="title"/>
          </p:nvPr>
        </p:nvSpPr>
        <p:spPr>
          <a:xfrm>
            <a:off x="1819275" y="55563"/>
            <a:ext cx="6867525" cy="1143000"/>
          </a:xfrm>
        </p:spPr>
        <p:txBody>
          <a:bodyPr/>
          <a:lstStyle/>
          <a:p>
            <a:r>
              <a:rPr lang="en-US" altLang="en-US"/>
              <a:t>Guardian</a:t>
            </a:r>
          </a:p>
        </p:txBody>
      </p:sp>
      <p:pic>
        <p:nvPicPr>
          <p:cNvPr id="7" name="Picture 6"/>
          <p:cNvPicPr>
            <a:picLocks noChangeAspect="1"/>
          </p:cNvPicPr>
          <p:nvPr/>
        </p:nvPicPr>
        <p:blipFill>
          <a:blip r:embed="rId3"/>
          <a:stretch>
            <a:fillRect/>
          </a:stretch>
        </p:blipFill>
        <p:spPr>
          <a:xfrm>
            <a:off x="8016622" y="1283385"/>
            <a:ext cx="719391" cy="21642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84048" y="1527048"/>
            <a:ext cx="7305675" cy="3731791"/>
          </a:xfrm>
          <a:prstGeom prst="rect">
            <a:avLst/>
          </a:prstGeom>
        </p:spPr>
        <p:txBody>
          <a:bodyPr lIns="0" tIns="0" rIns="0" bIns="0">
            <a:spAutoFit/>
          </a:bodyPr>
          <a:lstStyle/>
          <a:p>
            <a:pPr marL="351829" indent="-342900">
              <a:buClr>
                <a:srgbClr val="000066"/>
              </a:buClr>
              <a:buSzPct val="80000"/>
              <a:buFont typeface="Arial" panose="020B0604020202020204" pitchFamily="34" charset="0"/>
              <a:buChar char="■"/>
              <a:defRPr/>
            </a:pPr>
            <a:r>
              <a:rPr sz="2000" b="1" spc="-7" dirty="0">
                <a:latin typeface="+mn-lt"/>
                <a:cs typeface="Calibri"/>
              </a:rPr>
              <a:t>WHAT DO THEY </a:t>
            </a:r>
            <a:r>
              <a:rPr sz="2000" b="1" spc="-7" dirty="0">
                <a:solidFill>
                  <a:srgbClr val="C41B00"/>
                </a:solidFill>
                <a:latin typeface="+mn-lt"/>
                <a:cs typeface="Calibri"/>
              </a:rPr>
              <a:t>BRING </a:t>
            </a:r>
            <a:r>
              <a:rPr sz="2000" b="1" spc="-4" dirty="0">
                <a:latin typeface="+mn-lt"/>
                <a:cs typeface="Calibri"/>
              </a:rPr>
              <a:t>AT </a:t>
            </a:r>
            <a:r>
              <a:rPr sz="2000" b="1" spc="-7" dirty="0">
                <a:latin typeface="+mn-lt"/>
                <a:cs typeface="Calibri"/>
              </a:rPr>
              <a:t>THEIR</a:t>
            </a:r>
            <a:r>
              <a:rPr sz="2000" b="1" spc="74" dirty="0">
                <a:latin typeface="+mn-lt"/>
                <a:cs typeface="Calibri"/>
              </a:rPr>
              <a:t> </a:t>
            </a:r>
            <a:r>
              <a:rPr sz="2000" b="1" spc="-4" dirty="0">
                <a:latin typeface="+mn-lt"/>
                <a:cs typeface="Calibri"/>
              </a:rPr>
              <a:t>BEST?</a:t>
            </a:r>
            <a:endParaRPr sz="2000" b="1" dirty="0">
              <a:latin typeface="+mn-lt"/>
              <a:cs typeface="Calibri"/>
            </a:endParaRPr>
          </a:p>
          <a:p>
            <a:pPr marL="575510" indent="-342900">
              <a:spcBef>
                <a:spcPts val="468"/>
              </a:spcBef>
              <a:buClr>
                <a:srgbClr val="000066"/>
              </a:buClr>
              <a:buSzPct val="80000"/>
              <a:buFont typeface="Arial" panose="020B0604020202020204" pitchFamily="34" charset="0"/>
              <a:buChar char="■"/>
              <a:tabLst>
                <a:tab pos="606751" algn="l"/>
              </a:tabLst>
              <a:defRPr/>
            </a:pPr>
            <a:r>
              <a:rPr sz="2000" b="1" spc="-4" dirty="0">
                <a:latin typeface="+mn-lt"/>
                <a:cs typeface="Calibri"/>
              </a:rPr>
              <a:t>Relentless </a:t>
            </a:r>
            <a:r>
              <a:rPr sz="2000" b="1" dirty="0">
                <a:latin typeface="+mn-lt"/>
                <a:cs typeface="Calibri"/>
              </a:rPr>
              <a:t>commitment to ask the </a:t>
            </a:r>
            <a:r>
              <a:rPr sz="2000" b="1" spc="-4" dirty="0">
                <a:latin typeface="+mn-lt"/>
                <a:cs typeface="Calibri"/>
              </a:rPr>
              <a:t>difficult</a:t>
            </a:r>
            <a:r>
              <a:rPr sz="2000" b="1" spc="-80" dirty="0">
                <a:latin typeface="+mn-lt"/>
                <a:cs typeface="Calibri"/>
              </a:rPr>
              <a:t> </a:t>
            </a:r>
            <a:r>
              <a:rPr sz="2000" b="1" spc="-7" dirty="0">
                <a:latin typeface="+mn-lt"/>
                <a:cs typeface="Calibri"/>
              </a:rPr>
              <a:t>questions</a:t>
            </a:r>
            <a:endParaRPr sz="2000" b="1" dirty="0">
              <a:latin typeface="+mn-lt"/>
              <a:cs typeface="Calibri"/>
            </a:endParaRPr>
          </a:p>
          <a:p>
            <a:pPr marL="575510" indent="-342900">
              <a:spcBef>
                <a:spcPts val="457"/>
              </a:spcBef>
              <a:buClr>
                <a:srgbClr val="000066"/>
              </a:buClr>
              <a:buSzPct val="80000"/>
              <a:buFont typeface="Arial" panose="020B0604020202020204" pitchFamily="34" charset="0"/>
              <a:buChar char="■"/>
              <a:tabLst>
                <a:tab pos="606751" algn="l"/>
              </a:tabLst>
              <a:defRPr/>
            </a:pPr>
            <a:r>
              <a:rPr sz="2000" b="1" spc="-4" dirty="0">
                <a:latin typeface="+mn-lt"/>
                <a:cs typeface="Calibri"/>
              </a:rPr>
              <a:t>Selfless </a:t>
            </a:r>
            <a:r>
              <a:rPr sz="2000" b="1" dirty="0">
                <a:latin typeface="+mn-lt"/>
                <a:cs typeface="Calibri"/>
              </a:rPr>
              <a:t>capacity to </a:t>
            </a:r>
            <a:r>
              <a:rPr sz="2000" b="1" spc="-7" dirty="0">
                <a:latin typeface="+mn-lt"/>
                <a:cs typeface="Calibri"/>
              </a:rPr>
              <a:t>deliver </a:t>
            </a:r>
            <a:r>
              <a:rPr sz="2000" b="1" dirty="0">
                <a:latin typeface="+mn-lt"/>
                <a:cs typeface="Calibri"/>
              </a:rPr>
              <a:t>the vision </a:t>
            </a:r>
            <a:r>
              <a:rPr sz="2000" b="1" spc="-4" dirty="0">
                <a:latin typeface="+mn-lt"/>
                <a:cs typeface="Calibri"/>
              </a:rPr>
              <a:t>once </a:t>
            </a:r>
            <a:r>
              <a:rPr sz="2000" b="1" dirty="0">
                <a:latin typeface="+mn-lt"/>
                <a:cs typeface="Calibri"/>
              </a:rPr>
              <a:t>it </a:t>
            </a:r>
            <a:r>
              <a:rPr sz="2000" b="1" spc="-4" dirty="0">
                <a:latin typeface="+mn-lt"/>
                <a:cs typeface="Calibri"/>
              </a:rPr>
              <a:t>has been</a:t>
            </a:r>
            <a:r>
              <a:rPr sz="2000" b="1" spc="-74" dirty="0">
                <a:latin typeface="+mn-lt"/>
                <a:cs typeface="Calibri"/>
              </a:rPr>
              <a:t> </a:t>
            </a:r>
            <a:r>
              <a:rPr sz="2000" b="1" spc="-4" dirty="0">
                <a:latin typeface="+mn-lt"/>
                <a:cs typeface="Calibri"/>
              </a:rPr>
              <a:t>agreed</a:t>
            </a:r>
            <a:endParaRPr sz="2000" b="1" dirty="0">
              <a:latin typeface="+mn-lt"/>
              <a:cs typeface="Calibri"/>
            </a:endParaRPr>
          </a:p>
          <a:p>
            <a:pPr marL="575510" indent="-342900">
              <a:spcBef>
                <a:spcPts val="446"/>
              </a:spcBef>
              <a:buClr>
                <a:srgbClr val="000066"/>
              </a:buClr>
              <a:buSzPct val="80000"/>
              <a:buFont typeface="Arial" panose="020B0604020202020204" pitchFamily="34" charset="0"/>
              <a:buChar char="■"/>
              <a:tabLst>
                <a:tab pos="606751" algn="l"/>
              </a:tabLst>
              <a:defRPr/>
            </a:pPr>
            <a:r>
              <a:rPr sz="2000" b="1" spc="-4" dirty="0">
                <a:latin typeface="+mn-lt"/>
                <a:cs typeface="Calibri"/>
              </a:rPr>
              <a:t>Long-term commitment </a:t>
            </a:r>
            <a:r>
              <a:rPr sz="2000" b="1" dirty="0">
                <a:latin typeface="+mn-lt"/>
                <a:cs typeface="Calibri"/>
              </a:rPr>
              <a:t>to </a:t>
            </a:r>
            <a:r>
              <a:rPr sz="2000" b="1" spc="-7" dirty="0">
                <a:latin typeface="+mn-lt"/>
                <a:cs typeface="Calibri"/>
              </a:rPr>
              <a:t>deliver </a:t>
            </a:r>
            <a:r>
              <a:rPr sz="2000" b="1" spc="-4" dirty="0">
                <a:latin typeface="+mn-lt"/>
                <a:cs typeface="Calibri"/>
              </a:rPr>
              <a:t>on </a:t>
            </a:r>
            <a:r>
              <a:rPr sz="2000" b="1" dirty="0">
                <a:latin typeface="+mn-lt"/>
                <a:cs typeface="Calibri"/>
              </a:rPr>
              <a:t>time and </a:t>
            </a:r>
            <a:r>
              <a:rPr sz="2000" b="1" spc="-4" dirty="0">
                <a:latin typeface="+mn-lt"/>
                <a:cs typeface="Calibri"/>
              </a:rPr>
              <a:t>on budget</a:t>
            </a:r>
            <a:endParaRPr sz="2000" b="1" dirty="0">
              <a:latin typeface="+mn-lt"/>
              <a:cs typeface="Calibri"/>
            </a:endParaRPr>
          </a:p>
          <a:p>
            <a:pPr marL="575510" indent="-342900">
              <a:spcBef>
                <a:spcPts val="446"/>
              </a:spcBef>
              <a:buClr>
                <a:srgbClr val="000066"/>
              </a:buClr>
              <a:buSzPct val="80000"/>
              <a:buFont typeface="Arial" panose="020B0604020202020204" pitchFamily="34" charset="0"/>
              <a:buChar char="■"/>
              <a:tabLst>
                <a:tab pos="606751" algn="l"/>
              </a:tabLst>
              <a:defRPr/>
            </a:pPr>
            <a:r>
              <a:rPr sz="2000" b="1" spc="-4" dirty="0">
                <a:latin typeface="+mn-lt"/>
                <a:cs typeface="Calibri"/>
              </a:rPr>
              <a:t>Custodian of </a:t>
            </a:r>
            <a:r>
              <a:rPr sz="2000" b="1" dirty="0">
                <a:latin typeface="+mn-lt"/>
                <a:cs typeface="Calibri"/>
              </a:rPr>
              <a:t>resources and </a:t>
            </a:r>
            <a:r>
              <a:rPr sz="2000" b="1" spc="-4" dirty="0">
                <a:latin typeface="+mn-lt"/>
                <a:cs typeface="Calibri"/>
              </a:rPr>
              <a:t>how money </a:t>
            </a:r>
            <a:r>
              <a:rPr sz="2000" b="1" dirty="0">
                <a:latin typeface="+mn-lt"/>
                <a:cs typeface="Calibri"/>
              </a:rPr>
              <a:t>is </a:t>
            </a:r>
            <a:r>
              <a:rPr sz="2000" b="1" spc="-4" dirty="0">
                <a:latin typeface="+mn-lt"/>
                <a:cs typeface="Calibri"/>
              </a:rPr>
              <a:t>invested</a:t>
            </a:r>
            <a:r>
              <a:rPr sz="2000" b="1" dirty="0">
                <a:latin typeface="+mn-lt"/>
                <a:cs typeface="Calibri"/>
              </a:rPr>
              <a:t>/</a:t>
            </a:r>
            <a:r>
              <a:rPr sz="2000" b="1" spc="-4" dirty="0">
                <a:latin typeface="+mn-lt"/>
                <a:cs typeface="Calibri"/>
              </a:rPr>
              <a:t>spent</a:t>
            </a:r>
            <a:endParaRPr sz="2000" b="1" dirty="0">
              <a:latin typeface="+mn-lt"/>
              <a:cs typeface="Calibri"/>
            </a:endParaRPr>
          </a:p>
          <a:p>
            <a:pPr marL="575510" indent="-342900">
              <a:spcBef>
                <a:spcPts val="453"/>
              </a:spcBef>
              <a:buClr>
                <a:srgbClr val="000066"/>
              </a:buClr>
              <a:buSzPct val="80000"/>
              <a:buFont typeface="Arial" panose="020B0604020202020204" pitchFamily="34" charset="0"/>
              <a:buChar char="■"/>
              <a:tabLst>
                <a:tab pos="606751" algn="l"/>
              </a:tabLst>
              <a:defRPr/>
            </a:pPr>
            <a:r>
              <a:rPr sz="2000" b="1" spc="-4" dirty="0">
                <a:latin typeface="+mn-lt"/>
                <a:cs typeface="Calibri"/>
              </a:rPr>
              <a:t>Ability </a:t>
            </a:r>
            <a:r>
              <a:rPr sz="2000" b="1" dirty="0">
                <a:latin typeface="+mn-lt"/>
                <a:cs typeface="Calibri"/>
              </a:rPr>
              <a:t>to </a:t>
            </a:r>
            <a:r>
              <a:rPr sz="2000" b="1" spc="-4" dirty="0">
                <a:latin typeface="+mn-lt"/>
                <a:cs typeface="Calibri"/>
              </a:rPr>
              <a:t>detach decision-making from personal</a:t>
            </a:r>
            <a:r>
              <a:rPr sz="2000" b="1" spc="18" dirty="0">
                <a:latin typeface="+mn-lt"/>
                <a:cs typeface="Calibri"/>
              </a:rPr>
              <a:t> </a:t>
            </a:r>
            <a:r>
              <a:rPr sz="2000" b="1" spc="-4" dirty="0">
                <a:latin typeface="+mn-lt"/>
                <a:cs typeface="Calibri"/>
              </a:rPr>
              <a:t>sentiments</a:t>
            </a:r>
            <a:endParaRPr sz="2000" b="1" dirty="0">
              <a:latin typeface="+mn-lt"/>
              <a:cs typeface="Calibri"/>
            </a:endParaRPr>
          </a:p>
          <a:p>
            <a:pPr marL="575510" indent="-342900">
              <a:spcBef>
                <a:spcPts val="446"/>
              </a:spcBef>
              <a:buClr>
                <a:srgbClr val="000066"/>
              </a:buClr>
              <a:buSzPct val="80000"/>
              <a:buFont typeface="Arial" panose="020B0604020202020204" pitchFamily="34" charset="0"/>
              <a:buChar char="■"/>
              <a:tabLst>
                <a:tab pos="606751" algn="l"/>
              </a:tabLst>
              <a:defRPr/>
            </a:pPr>
            <a:r>
              <a:rPr sz="2000" b="1" dirty="0">
                <a:latin typeface="+mn-lt"/>
                <a:cs typeface="Calibri"/>
              </a:rPr>
              <a:t>Guard what we </a:t>
            </a:r>
            <a:r>
              <a:rPr sz="2000" b="1" spc="-4" dirty="0">
                <a:latin typeface="+mn-lt"/>
                <a:cs typeface="Calibri"/>
              </a:rPr>
              <a:t>already have </a:t>
            </a:r>
            <a:r>
              <a:rPr sz="2000" b="1" dirty="0">
                <a:latin typeface="+mn-lt"/>
                <a:cs typeface="Calibri"/>
              </a:rPr>
              <a:t>that is</a:t>
            </a:r>
            <a:r>
              <a:rPr sz="2000" b="1" spc="-80" dirty="0">
                <a:latin typeface="+mn-lt"/>
                <a:cs typeface="Calibri"/>
              </a:rPr>
              <a:t> </a:t>
            </a:r>
            <a:r>
              <a:rPr sz="2000" b="1" dirty="0">
                <a:latin typeface="+mn-lt"/>
                <a:cs typeface="Calibri"/>
              </a:rPr>
              <a:t>working</a:t>
            </a:r>
          </a:p>
        </p:txBody>
      </p:sp>
      <p:sp>
        <p:nvSpPr>
          <p:cNvPr id="62467" name="Title 6"/>
          <p:cNvSpPr>
            <a:spLocks noGrp="1"/>
          </p:cNvSpPr>
          <p:nvPr>
            <p:ph type="title"/>
          </p:nvPr>
        </p:nvSpPr>
        <p:spPr>
          <a:xfrm>
            <a:off x="1819275" y="55563"/>
            <a:ext cx="6867525" cy="1143000"/>
          </a:xfrm>
        </p:spPr>
        <p:txBody>
          <a:bodyPr/>
          <a:lstStyle/>
          <a:p>
            <a:r>
              <a:rPr lang="en-US" altLang="en-US"/>
              <a:t>Guardian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5188" y="3101975"/>
            <a:ext cx="893762" cy="1400175"/>
          </a:xfrm>
          <a:custGeom>
            <a:avLst/>
            <a:gdLst/>
            <a:ahLst/>
            <a:cxnLst/>
            <a:rect l="l" t="t" r="r" b="b"/>
            <a:pathLst>
              <a:path w="1271270" h="1990725">
                <a:moveTo>
                  <a:pt x="1271016" y="0"/>
                </a:moveTo>
                <a:lnTo>
                  <a:pt x="0" y="0"/>
                </a:lnTo>
                <a:lnTo>
                  <a:pt x="635508" y="1990344"/>
                </a:lnTo>
                <a:lnTo>
                  <a:pt x="1271016" y="0"/>
                </a:lnTo>
                <a:close/>
              </a:path>
            </a:pathLst>
          </a:custGeom>
          <a:solidFill>
            <a:srgbClr val="FFFFFF">
              <a:alpha val="59999"/>
            </a:srgbClr>
          </a:solidFill>
        </p:spPr>
        <p:txBody>
          <a:bodyPr lIns="0" tIns="0" rIns="0" bIns="0"/>
          <a:lstStyle/>
          <a:p>
            <a:pPr>
              <a:defRPr/>
            </a:pPr>
            <a:endParaRPr sz="984"/>
          </a:p>
        </p:txBody>
      </p:sp>
      <p:sp>
        <p:nvSpPr>
          <p:cNvPr id="3" name="object 3"/>
          <p:cNvSpPr/>
          <p:nvPr/>
        </p:nvSpPr>
        <p:spPr>
          <a:xfrm>
            <a:off x="865188" y="1704975"/>
            <a:ext cx="893762" cy="1400175"/>
          </a:xfrm>
          <a:custGeom>
            <a:avLst/>
            <a:gdLst/>
            <a:ahLst/>
            <a:cxnLst/>
            <a:rect l="l" t="t" r="r" b="b"/>
            <a:pathLst>
              <a:path w="1271270" h="1990725">
                <a:moveTo>
                  <a:pt x="635508" y="0"/>
                </a:moveTo>
                <a:lnTo>
                  <a:pt x="0" y="1990344"/>
                </a:lnTo>
                <a:lnTo>
                  <a:pt x="1271016" y="1990344"/>
                </a:lnTo>
                <a:lnTo>
                  <a:pt x="635508" y="0"/>
                </a:lnTo>
                <a:close/>
              </a:path>
            </a:pathLst>
          </a:custGeom>
          <a:solidFill>
            <a:srgbClr val="FFFFFF">
              <a:alpha val="59999"/>
            </a:srgbClr>
          </a:solidFill>
        </p:spPr>
        <p:txBody>
          <a:bodyPr lIns="0" tIns="0" rIns="0" bIns="0"/>
          <a:lstStyle/>
          <a:p>
            <a:pPr>
              <a:defRPr/>
            </a:pPr>
            <a:endParaRPr sz="984"/>
          </a:p>
        </p:txBody>
      </p:sp>
      <p:sp>
        <p:nvSpPr>
          <p:cNvPr id="8" name="object 8"/>
          <p:cNvSpPr/>
          <p:nvPr/>
        </p:nvSpPr>
        <p:spPr>
          <a:xfrm>
            <a:off x="865188" y="1639888"/>
            <a:ext cx="893762" cy="892175"/>
          </a:xfrm>
          <a:prstGeom prst="rect">
            <a:avLst/>
          </a:prstGeom>
          <a:blipFill>
            <a:blip r:embed="rId3" cstate="print"/>
            <a:stretch>
              <a:fillRect/>
            </a:stretch>
          </a:blipFill>
        </p:spPr>
        <p:txBody>
          <a:bodyPr lIns="0" tIns="0" rIns="0" bIns="0"/>
          <a:lstStyle/>
          <a:p>
            <a:pPr>
              <a:defRPr/>
            </a:pPr>
            <a:endParaRPr sz="984"/>
          </a:p>
        </p:txBody>
      </p:sp>
      <p:sp>
        <p:nvSpPr>
          <p:cNvPr id="9" name="object 9"/>
          <p:cNvSpPr/>
          <p:nvPr/>
        </p:nvSpPr>
        <p:spPr>
          <a:xfrm>
            <a:off x="865188" y="3197225"/>
            <a:ext cx="893762" cy="892175"/>
          </a:xfrm>
          <a:prstGeom prst="rect">
            <a:avLst/>
          </a:prstGeom>
          <a:blipFill>
            <a:blip r:embed="rId4" cstate="print"/>
            <a:stretch>
              <a:fillRect/>
            </a:stretch>
          </a:blipFill>
        </p:spPr>
        <p:txBody>
          <a:bodyPr lIns="0" tIns="0" rIns="0" bIns="0"/>
          <a:lstStyle/>
          <a:p>
            <a:pPr>
              <a:defRPr/>
            </a:pPr>
            <a:endParaRPr sz="984"/>
          </a:p>
        </p:txBody>
      </p:sp>
      <p:sp>
        <p:nvSpPr>
          <p:cNvPr id="10" name="object 10"/>
          <p:cNvSpPr/>
          <p:nvPr/>
        </p:nvSpPr>
        <p:spPr>
          <a:xfrm>
            <a:off x="865188" y="4894263"/>
            <a:ext cx="893762" cy="893762"/>
          </a:xfrm>
          <a:prstGeom prst="rect">
            <a:avLst/>
          </a:prstGeom>
          <a:blipFill>
            <a:blip r:embed="rId5" cstate="print"/>
            <a:stretch>
              <a:fillRect/>
            </a:stretch>
          </a:blipFill>
        </p:spPr>
        <p:txBody>
          <a:bodyPr lIns="0" tIns="0" rIns="0" bIns="0"/>
          <a:lstStyle/>
          <a:p>
            <a:pPr>
              <a:defRPr/>
            </a:pPr>
            <a:endParaRPr sz="984"/>
          </a:p>
        </p:txBody>
      </p:sp>
      <p:sp>
        <p:nvSpPr>
          <p:cNvPr id="66567" name="Title 3"/>
          <p:cNvSpPr>
            <a:spLocks noGrp="1"/>
          </p:cNvSpPr>
          <p:nvPr>
            <p:ph type="title"/>
          </p:nvPr>
        </p:nvSpPr>
        <p:spPr>
          <a:xfrm>
            <a:off x="1819275" y="55563"/>
            <a:ext cx="6867525" cy="1143000"/>
          </a:xfrm>
        </p:spPr>
        <p:txBody>
          <a:bodyPr/>
          <a:lstStyle/>
          <a:p>
            <a:r>
              <a:rPr lang="en-US" altLang="en-US"/>
              <a:t>Rate Your Guardian Voice</a:t>
            </a:r>
          </a:p>
        </p:txBody>
      </p:sp>
      <p:sp>
        <p:nvSpPr>
          <p:cNvPr id="11" name="object 7"/>
          <p:cNvSpPr txBox="1">
            <a:spLocks/>
          </p:cNvSpPr>
          <p:nvPr/>
        </p:nvSpPr>
        <p:spPr bwMode="auto">
          <a:xfrm>
            <a:off x="1312863" y="1882775"/>
            <a:ext cx="7019925"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10490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688975" indent="-282575">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027113" indent="-223838">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defRPr/>
            </a:pPr>
            <a:r>
              <a:rPr lang="en-US" altLang="en-US" dirty="0">
                <a:latin typeface="+mn-lt"/>
              </a:rPr>
              <a:t>GREEN</a:t>
            </a:r>
          </a:p>
          <a:p>
            <a:pPr>
              <a:spcBef>
                <a:spcPts val="38"/>
              </a:spcBef>
              <a:buClr>
                <a:srgbClr val="52575F"/>
              </a:buClr>
              <a:buFont typeface="Tahoma" panose="020B0604030504040204" pitchFamily="34" charset="0"/>
              <a:buChar char="‣"/>
              <a:defRPr/>
            </a:pPr>
            <a:r>
              <a:rPr lang="en-US" altLang="en-US" sz="2500" b="0" dirty="0">
                <a:solidFill>
                  <a:srgbClr val="000066"/>
                </a:solidFill>
                <a:latin typeface="+mn-lt"/>
                <a:cs typeface="Calibri" panose="020F0502020204030204" pitchFamily="34" charset="0"/>
              </a:rPr>
              <a:t>My Foundational Voice, my default  pattern of communication &amp; thinking</a:t>
            </a:r>
          </a:p>
          <a:p>
            <a:pPr>
              <a:spcBef>
                <a:spcPts val="38"/>
              </a:spcBef>
              <a:buClr>
                <a:srgbClr val="52575F"/>
              </a:buClr>
              <a:buFont typeface="Tahoma" panose="020B0604030504040204" pitchFamily="34" charset="0"/>
              <a:buChar char="‣"/>
              <a:defRPr/>
            </a:pPr>
            <a:endParaRPr lang="en-US" altLang="en-US" sz="2500" dirty="0">
              <a:solidFill>
                <a:srgbClr val="000066"/>
              </a:solidFill>
              <a:latin typeface="+mn-lt"/>
              <a:cs typeface="Calibri" panose="020F0502020204030204" pitchFamily="34" charset="0"/>
            </a:endParaRPr>
          </a:p>
          <a:p>
            <a:pPr>
              <a:spcBef>
                <a:spcPts val="1225"/>
              </a:spcBef>
              <a:defRPr/>
            </a:pPr>
            <a:r>
              <a:rPr lang="en-US" altLang="en-US" dirty="0">
                <a:solidFill>
                  <a:srgbClr val="F3A917"/>
                </a:solidFill>
                <a:latin typeface="+mn-lt"/>
              </a:rPr>
              <a:t>YELLOW</a:t>
            </a:r>
          </a:p>
          <a:p>
            <a:pPr>
              <a:spcBef>
                <a:spcPts val="38"/>
              </a:spcBef>
              <a:buClr>
                <a:srgbClr val="52575F"/>
              </a:buClr>
              <a:buFont typeface="Tahoma" panose="020B0604030504040204" pitchFamily="34" charset="0"/>
              <a:buChar char="‣"/>
              <a:defRPr/>
            </a:pPr>
            <a:r>
              <a:rPr lang="en-US" altLang="en-US" sz="2500" b="0" dirty="0">
                <a:solidFill>
                  <a:srgbClr val="000066"/>
                </a:solidFill>
                <a:latin typeface="+mn-lt"/>
                <a:cs typeface="Calibri" panose="020F0502020204030204" pitchFamily="34" charset="0"/>
              </a:rPr>
              <a:t>Not my Foundational Voice, but I value it  and it’s easily accessible</a:t>
            </a:r>
          </a:p>
          <a:p>
            <a:pPr>
              <a:spcBef>
                <a:spcPts val="38"/>
              </a:spcBef>
              <a:buClr>
                <a:srgbClr val="52575F"/>
              </a:buClr>
              <a:buFont typeface="Tahoma" panose="020B0604030504040204" pitchFamily="34" charset="0"/>
              <a:buChar char="‣"/>
              <a:defRPr/>
            </a:pPr>
            <a:endParaRPr lang="en-US" altLang="en-US" sz="2500" dirty="0">
              <a:solidFill>
                <a:srgbClr val="000066"/>
              </a:solidFill>
              <a:latin typeface="+mn-lt"/>
              <a:cs typeface="Calibri" panose="020F0502020204030204" pitchFamily="34" charset="0"/>
            </a:endParaRPr>
          </a:p>
          <a:p>
            <a:pPr>
              <a:spcBef>
                <a:spcPts val="1225"/>
              </a:spcBef>
              <a:defRPr/>
            </a:pPr>
            <a:r>
              <a:rPr lang="en-US" altLang="en-US" dirty="0">
                <a:solidFill>
                  <a:srgbClr val="C72405"/>
                </a:solidFill>
                <a:latin typeface="+mn-lt"/>
              </a:rPr>
              <a:t>RED</a:t>
            </a:r>
          </a:p>
          <a:p>
            <a:pPr>
              <a:spcBef>
                <a:spcPts val="38"/>
              </a:spcBef>
              <a:buClr>
                <a:srgbClr val="52575F"/>
              </a:buClr>
              <a:buFont typeface="Tahoma" panose="020B0604030504040204" pitchFamily="34" charset="0"/>
              <a:buChar char="‣"/>
              <a:defRPr/>
            </a:pPr>
            <a:r>
              <a:rPr lang="en-US" altLang="en-US" sz="2500" b="0" dirty="0">
                <a:solidFill>
                  <a:srgbClr val="000066"/>
                </a:solidFill>
                <a:latin typeface="+mn-lt"/>
                <a:cs typeface="Calibri" panose="020F0502020204030204" pitchFamily="34" charset="0"/>
              </a:rPr>
              <a:t>Not my Foundational Voice, I find it hard  to value and hard to access</a:t>
            </a:r>
            <a:endParaRPr lang="en-US" altLang="en-US" sz="2500" dirty="0">
              <a:solidFill>
                <a:srgbClr val="000066"/>
              </a:solidFill>
              <a:latin typeface="+mn-lt"/>
              <a:cs typeface="Calibri" panose="020F0502020204030204" pitchFamily="34" charset="0"/>
            </a:endParaRPr>
          </a:p>
        </p:txBody>
      </p:sp>
      <p:pic>
        <p:nvPicPr>
          <p:cNvPr id="14" name="Picture 13"/>
          <p:cNvPicPr>
            <a:picLocks noChangeAspect="1"/>
          </p:cNvPicPr>
          <p:nvPr/>
        </p:nvPicPr>
        <p:blipFill>
          <a:blip r:embed="rId6"/>
          <a:stretch>
            <a:fillRect/>
          </a:stretch>
        </p:blipFill>
        <p:spPr>
          <a:xfrm>
            <a:off x="8016622" y="1283385"/>
            <a:ext cx="719391" cy="21642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84048" y="1527048"/>
            <a:ext cx="8005279" cy="4847481"/>
          </a:xfrm>
          <a:prstGeom prst="rect">
            <a:avLst/>
          </a:prstGeom>
        </p:spPr>
        <p:txBody>
          <a:bodyPr wrap="square" lIns="0" tIns="0" rIns="0" bIns="0">
            <a:spAutoFit/>
          </a:bodyPr>
          <a:lstStyle/>
          <a:p>
            <a:pPr marL="387547" indent="-342900">
              <a:buClr>
                <a:srgbClr val="000066"/>
              </a:buClr>
              <a:buSzPct val="80000"/>
              <a:buFont typeface="Arial" panose="020B0604020202020204" pitchFamily="34" charset="0"/>
              <a:buChar char="■"/>
              <a:defRPr/>
            </a:pPr>
            <a:r>
              <a:rPr lang="en-US" sz="2000" b="1" spc="-7" dirty="0">
                <a:solidFill>
                  <a:srgbClr val="C41B00"/>
                </a:solidFill>
                <a:cs typeface="Calibri"/>
              </a:rPr>
              <a:t>NEGATIVE</a:t>
            </a:r>
            <a:r>
              <a:rPr lang="en-US" sz="2000" b="1" spc="-4" dirty="0">
                <a:solidFill>
                  <a:srgbClr val="C41B00"/>
                </a:solidFill>
                <a:cs typeface="Calibri"/>
              </a:rPr>
              <a:t> </a:t>
            </a:r>
            <a:r>
              <a:rPr lang="en-US" sz="2000" b="1" spc="-7" dirty="0">
                <a:cs typeface="Calibri"/>
              </a:rPr>
              <a:t>IMPACT</a:t>
            </a:r>
            <a:endParaRPr lang="en-US" sz="2000" b="1" dirty="0">
              <a:cs typeface="Calibri"/>
            </a:endParaRPr>
          </a:p>
          <a:p>
            <a:pPr marL="611228" indent="-342900">
              <a:spcBef>
                <a:spcPts val="464"/>
              </a:spcBef>
              <a:buClr>
                <a:srgbClr val="000066"/>
              </a:buClr>
              <a:buSzPct val="80000"/>
              <a:buFont typeface="Arial" panose="020B0604020202020204" pitchFamily="34" charset="0"/>
              <a:buChar char="■"/>
              <a:tabLst>
                <a:tab pos="642468" algn="l"/>
              </a:tabLst>
              <a:defRPr/>
            </a:pPr>
            <a:r>
              <a:rPr lang="en-US" sz="2000" b="1" spc="-4" dirty="0">
                <a:cs typeface="Calibri"/>
              </a:rPr>
              <a:t>Inability </a:t>
            </a:r>
            <a:r>
              <a:rPr lang="en-US" sz="2000" b="1" dirty="0">
                <a:cs typeface="Calibri"/>
              </a:rPr>
              <a:t>to compromise when </a:t>
            </a:r>
            <a:r>
              <a:rPr lang="en-US" sz="2000" b="1" spc="-4" dirty="0">
                <a:cs typeface="Calibri"/>
              </a:rPr>
              <a:t>they have </a:t>
            </a:r>
            <a:r>
              <a:rPr lang="en-US" sz="2000" b="1" dirty="0">
                <a:cs typeface="Calibri"/>
              </a:rPr>
              <a:t>a </a:t>
            </a:r>
            <a:r>
              <a:rPr lang="en-US" sz="2000" b="1" spc="-4" dirty="0">
                <a:cs typeface="Calibri"/>
              </a:rPr>
              <a:t>strongly held</a:t>
            </a:r>
            <a:r>
              <a:rPr lang="en-US" sz="2000" b="1" spc="-60" dirty="0">
                <a:cs typeface="Calibri"/>
              </a:rPr>
              <a:t> </a:t>
            </a:r>
            <a:r>
              <a:rPr lang="en-US" sz="2000" b="1" spc="-4" dirty="0">
                <a:cs typeface="Calibri"/>
              </a:rPr>
              <a:t>opinion</a:t>
            </a:r>
            <a:endParaRPr lang="en-US" sz="2000" b="1" dirty="0">
              <a:cs typeface="Calibri"/>
            </a:endParaRPr>
          </a:p>
          <a:p>
            <a:pPr marL="611228" indent="-342900">
              <a:spcBef>
                <a:spcPts val="457"/>
              </a:spcBef>
              <a:buClr>
                <a:srgbClr val="000066"/>
              </a:buClr>
              <a:buSzPct val="80000"/>
              <a:buFont typeface="Arial" panose="020B0604020202020204" pitchFamily="34" charset="0"/>
              <a:buChar char="■"/>
              <a:tabLst>
                <a:tab pos="642468" algn="l"/>
              </a:tabLst>
              <a:defRPr/>
            </a:pPr>
            <a:r>
              <a:rPr lang="en-US" sz="2000" b="1" spc="-4" dirty="0">
                <a:cs typeface="Calibri"/>
              </a:rPr>
              <a:t>Desire for </a:t>
            </a:r>
            <a:r>
              <a:rPr lang="en-US" sz="2000" b="1" dirty="0">
                <a:cs typeface="Calibri"/>
              </a:rPr>
              <a:t>truth &amp; </a:t>
            </a:r>
            <a:r>
              <a:rPr lang="en-US" sz="2000" b="1" spc="-4" dirty="0">
                <a:cs typeface="Calibri"/>
              </a:rPr>
              <a:t>right decisions override </a:t>
            </a:r>
            <a:r>
              <a:rPr lang="en-US" sz="2000" b="1" spc="-7" dirty="0">
                <a:cs typeface="Calibri"/>
              </a:rPr>
              <a:t>feelings </a:t>
            </a:r>
            <a:r>
              <a:rPr lang="en-US" sz="2000" b="1" spc="-4" dirty="0">
                <a:cs typeface="Calibri"/>
              </a:rPr>
              <a:t>of</a:t>
            </a:r>
            <a:r>
              <a:rPr lang="en-US" sz="2000" b="1" spc="14" dirty="0">
                <a:cs typeface="Calibri"/>
              </a:rPr>
              <a:t> </a:t>
            </a:r>
            <a:r>
              <a:rPr lang="en-US" sz="2000" b="1" spc="-4" dirty="0">
                <a:cs typeface="Calibri"/>
              </a:rPr>
              <a:t>others</a:t>
            </a:r>
            <a:endParaRPr lang="en-US" sz="2000" b="1" dirty="0">
              <a:cs typeface="Calibri"/>
            </a:endParaRPr>
          </a:p>
          <a:p>
            <a:pPr marL="611228" indent="-342900">
              <a:spcBef>
                <a:spcPts val="446"/>
              </a:spcBef>
              <a:buClr>
                <a:srgbClr val="000066"/>
              </a:buClr>
              <a:buSzPct val="80000"/>
              <a:buFont typeface="Arial" panose="020B0604020202020204" pitchFamily="34" charset="0"/>
              <a:buChar char="■"/>
              <a:tabLst>
                <a:tab pos="642468" algn="l"/>
              </a:tabLst>
              <a:defRPr/>
            </a:pPr>
            <a:r>
              <a:rPr lang="en-US" sz="2000" b="1" spc="-4" dirty="0">
                <a:cs typeface="Calibri"/>
              </a:rPr>
              <a:t>Can </a:t>
            </a:r>
            <a:r>
              <a:rPr lang="en-US" sz="2000" b="1" dirty="0">
                <a:cs typeface="Calibri"/>
              </a:rPr>
              <a:t>appear </a:t>
            </a:r>
            <a:r>
              <a:rPr lang="en-US" sz="2000" b="1" spc="-4" dirty="0">
                <a:cs typeface="Calibri"/>
              </a:rPr>
              <a:t>overly critical of people </a:t>
            </a:r>
            <a:r>
              <a:rPr lang="en-US" sz="2000" b="1" dirty="0">
                <a:cs typeface="Calibri"/>
              </a:rPr>
              <a:t>and</a:t>
            </a:r>
            <a:r>
              <a:rPr lang="en-US" sz="2000" b="1" spc="-42" dirty="0">
                <a:cs typeface="Calibri"/>
              </a:rPr>
              <a:t> </a:t>
            </a:r>
            <a:r>
              <a:rPr lang="en-US" sz="2000" b="1" spc="-4" dirty="0">
                <a:cs typeface="Calibri"/>
              </a:rPr>
              <a:t>ideas</a:t>
            </a:r>
            <a:endParaRPr lang="en-US" sz="2000" b="1" dirty="0">
              <a:cs typeface="Calibri"/>
            </a:endParaRPr>
          </a:p>
          <a:p>
            <a:pPr marL="611228" indent="-342900">
              <a:spcBef>
                <a:spcPts val="446"/>
              </a:spcBef>
              <a:buClr>
                <a:srgbClr val="000066"/>
              </a:buClr>
              <a:buSzPct val="80000"/>
              <a:buFont typeface="Arial" panose="020B0604020202020204" pitchFamily="34" charset="0"/>
              <a:buChar char="■"/>
              <a:tabLst>
                <a:tab pos="642468" algn="l"/>
              </a:tabLst>
              <a:defRPr/>
            </a:pPr>
            <a:r>
              <a:rPr lang="en-US" sz="2000" b="1" spc="-4" dirty="0">
                <a:cs typeface="Calibri"/>
              </a:rPr>
              <a:t>Tone </a:t>
            </a:r>
            <a:r>
              <a:rPr lang="en-US" sz="2000" b="1" dirty="0">
                <a:cs typeface="Calibri"/>
              </a:rPr>
              <a:t>and </a:t>
            </a:r>
            <a:r>
              <a:rPr lang="en-US" sz="2000" b="1" spc="-4" dirty="0">
                <a:cs typeface="Calibri"/>
              </a:rPr>
              <a:t>Tact</a:t>
            </a:r>
            <a:endParaRPr lang="en-US" sz="2000" b="1" dirty="0">
              <a:cs typeface="Calibri"/>
            </a:endParaRPr>
          </a:p>
          <a:p>
            <a:pPr marL="351829" indent="-342900">
              <a:buClr>
                <a:srgbClr val="000066"/>
              </a:buClr>
              <a:buSzPct val="80000"/>
              <a:buFont typeface="Arial" panose="020B0604020202020204" pitchFamily="34" charset="0"/>
              <a:buChar char="■"/>
              <a:defRPr/>
            </a:pPr>
            <a:endParaRPr lang="en-US" sz="2000" b="1" spc="-7" dirty="0">
              <a:latin typeface="+mn-lt"/>
              <a:cs typeface="Calibri"/>
            </a:endParaRPr>
          </a:p>
          <a:p>
            <a:pPr marL="351829" indent="-342900">
              <a:buClr>
                <a:srgbClr val="000066"/>
              </a:buClr>
              <a:buSzPct val="80000"/>
              <a:buFont typeface="Arial" panose="020B0604020202020204" pitchFamily="34" charset="0"/>
              <a:buChar char="■"/>
              <a:defRPr/>
            </a:pPr>
            <a:r>
              <a:rPr sz="2000" b="1" spc="-7" dirty="0">
                <a:latin typeface="+mn-lt"/>
                <a:cs typeface="Calibri"/>
              </a:rPr>
              <a:t>WHAT</a:t>
            </a:r>
            <a:r>
              <a:rPr sz="2000" b="1" spc="-7" dirty="0">
                <a:solidFill>
                  <a:srgbClr val="000066"/>
                </a:solidFill>
                <a:latin typeface="+mn-lt"/>
                <a:cs typeface="Calibri"/>
              </a:rPr>
              <a:t> </a:t>
            </a:r>
            <a:r>
              <a:rPr sz="2000" b="1" spc="-7" dirty="0">
                <a:solidFill>
                  <a:srgbClr val="C41B00"/>
                </a:solidFill>
                <a:latin typeface="+mn-lt"/>
                <a:cs typeface="Calibri"/>
              </a:rPr>
              <a:t>QUESTIONS </a:t>
            </a:r>
            <a:r>
              <a:rPr sz="2000" b="1" spc="-4" dirty="0">
                <a:latin typeface="+mn-lt"/>
                <a:cs typeface="Calibri"/>
              </a:rPr>
              <a:t>ARE </a:t>
            </a:r>
            <a:r>
              <a:rPr sz="2000" b="1" spc="-7" dirty="0">
                <a:latin typeface="+mn-lt"/>
                <a:cs typeface="Calibri"/>
              </a:rPr>
              <a:t>THEY </a:t>
            </a:r>
            <a:r>
              <a:rPr sz="2000" b="1" spc="-4" dirty="0">
                <a:latin typeface="+mn-lt"/>
                <a:cs typeface="Calibri"/>
              </a:rPr>
              <a:t>REALLY ASKING</a:t>
            </a:r>
            <a:r>
              <a:rPr sz="2000" b="1" spc="134" dirty="0">
                <a:latin typeface="+mn-lt"/>
                <a:cs typeface="Calibri"/>
              </a:rPr>
              <a:t> </a:t>
            </a:r>
            <a:r>
              <a:rPr sz="2000" b="1" spc="-4" dirty="0">
                <a:latin typeface="+mn-lt"/>
                <a:cs typeface="Calibri"/>
              </a:rPr>
              <a:t>INSIDE?</a:t>
            </a:r>
            <a:endParaRPr sz="2000" b="1" dirty="0">
              <a:latin typeface="+mn-lt"/>
              <a:cs typeface="Calibri"/>
            </a:endParaRPr>
          </a:p>
          <a:p>
            <a:pPr marL="573278" indent="-342900">
              <a:spcBef>
                <a:spcPts val="468"/>
              </a:spcBef>
              <a:buClr>
                <a:srgbClr val="000066"/>
              </a:buClr>
              <a:buSzPct val="80000"/>
              <a:buFont typeface="Arial" panose="020B0604020202020204" pitchFamily="34" charset="0"/>
              <a:buChar char="■"/>
              <a:tabLst>
                <a:tab pos="604518" algn="l"/>
              </a:tabLst>
              <a:defRPr/>
            </a:pPr>
            <a:r>
              <a:rPr sz="2000" b="1" dirty="0">
                <a:latin typeface="+mn-lt"/>
                <a:cs typeface="Calibri"/>
              </a:rPr>
              <a:t>Is it worth the </a:t>
            </a:r>
            <a:r>
              <a:rPr sz="2000" b="1" spc="-4" dirty="0">
                <a:latin typeface="+mn-lt"/>
                <a:cs typeface="Calibri"/>
              </a:rPr>
              <a:t>risk </a:t>
            </a:r>
            <a:r>
              <a:rPr sz="2000" b="1" dirty="0">
                <a:latin typeface="+mn-lt"/>
                <a:cs typeface="Calibri"/>
              </a:rPr>
              <a:t>and</a:t>
            </a:r>
            <a:r>
              <a:rPr sz="2000" b="1" spc="-67" dirty="0">
                <a:latin typeface="+mn-lt"/>
                <a:cs typeface="Calibri"/>
              </a:rPr>
              <a:t> </a:t>
            </a:r>
            <a:r>
              <a:rPr sz="2000" b="1" spc="-4" dirty="0">
                <a:latin typeface="+mn-lt"/>
                <a:cs typeface="Calibri"/>
              </a:rPr>
              <a:t>investment?</a:t>
            </a:r>
            <a:endParaRPr sz="2000" b="1" dirty="0">
              <a:latin typeface="+mn-lt"/>
              <a:cs typeface="Calibri"/>
            </a:endParaRPr>
          </a:p>
          <a:p>
            <a:pPr marL="573278" indent="-342900">
              <a:spcBef>
                <a:spcPts val="457"/>
              </a:spcBef>
              <a:buClr>
                <a:srgbClr val="000066"/>
              </a:buClr>
              <a:buSzPct val="80000"/>
              <a:buFont typeface="Arial" panose="020B0604020202020204" pitchFamily="34" charset="0"/>
              <a:buChar char="■"/>
              <a:tabLst>
                <a:tab pos="604518" algn="l"/>
              </a:tabLst>
              <a:defRPr/>
            </a:pPr>
            <a:r>
              <a:rPr sz="2000" b="1" spc="-4" dirty="0">
                <a:latin typeface="+mn-lt"/>
                <a:cs typeface="Calibri"/>
              </a:rPr>
              <a:t>Convince </a:t>
            </a:r>
            <a:r>
              <a:rPr sz="2000" b="1" dirty="0">
                <a:latin typeface="+mn-lt"/>
                <a:cs typeface="Calibri"/>
              </a:rPr>
              <a:t>me that change is </a:t>
            </a:r>
            <a:r>
              <a:rPr sz="2000" b="1" spc="-4" dirty="0">
                <a:latin typeface="+mn-lt"/>
                <a:cs typeface="Calibri"/>
              </a:rPr>
              <a:t>really</a:t>
            </a:r>
            <a:r>
              <a:rPr sz="2000" b="1" spc="-70" dirty="0">
                <a:latin typeface="+mn-lt"/>
                <a:cs typeface="Calibri"/>
              </a:rPr>
              <a:t> </a:t>
            </a:r>
            <a:r>
              <a:rPr sz="2000" b="1" spc="-4" dirty="0">
                <a:latin typeface="+mn-lt"/>
                <a:cs typeface="Calibri"/>
              </a:rPr>
              <a:t>necessary</a:t>
            </a:r>
            <a:endParaRPr sz="2000" b="1" dirty="0">
              <a:latin typeface="+mn-lt"/>
              <a:cs typeface="Calibri"/>
            </a:endParaRPr>
          </a:p>
          <a:p>
            <a:pPr marL="573278" indent="-342900">
              <a:spcBef>
                <a:spcPts val="450"/>
              </a:spcBef>
              <a:buClr>
                <a:srgbClr val="000066"/>
              </a:buClr>
              <a:buSzPct val="80000"/>
              <a:buFont typeface="Arial" panose="020B0604020202020204" pitchFamily="34" charset="0"/>
              <a:buChar char="■"/>
              <a:tabLst>
                <a:tab pos="604518" algn="l"/>
              </a:tabLst>
              <a:defRPr/>
            </a:pPr>
            <a:r>
              <a:rPr sz="2000" b="1" spc="-4" dirty="0">
                <a:latin typeface="+mn-lt"/>
                <a:cs typeface="Calibri"/>
              </a:rPr>
              <a:t>Can </a:t>
            </a:r>
            <a:r>
              <a:rPr sz="2000" b="1" dirty="0">
                <a:latin typeface="+mn-lt"/>
                <a:cs typeface="Calibri"/>
              </a:rPr>
              <a:t>we test the </a:t>
            </a:r>
            <a:r>
              <a:rPr sz="2000" b="1" spc="-4" dirty="0">
                <a:latin typeface="+mn-lt"/>
                <a:cs typeface="Calibri"/>
              </a:rPr>
              <a:t>hypothesis before </a:t>
            </a:r>
            <a:r>
              <a:rPr sz="2000" b="1" dirty="0">
                <a:latin typeface="+mn-lt"/>
                <a:cs typeface="Calibri"/>
              </a:rPr>
              <a:t>we go all</a:t>
            </a:r>
            <a:r>
              <a:rPr sz="2000" b="1" spc="-80" dirty="0">
                <a:latin typeface="+mn-lt"/>
                <a:cs typeface="Calibri"/>
              </a:rPr>
              <a:t> </a:t>
            </a:r>
            <a:r>
              <a:rPr sz="2000" b="1" spc="-7" dirty="0">
                <a:latin typeface="+mn-lt"/>
                <a:cs typeface="Calibri"/>
              </a:rPr>
              <a:t>in?</a:t>
            </a:r>
            <a:endParaRPr sz="2000" b="1" dirty="0">
              <a:latin typeface="+mn-lt"/>
              <a:cs typeface="Calibri"/>
            </a:endParaRPr>
          </a:p>
          <a:p>
            <a:pPr marL="573278" indent="-342900">
              <a:spcBef>
                <a:spcPts val="446"/>
              </a:spcBef>
              <a:buClr>
                <a:srgbClr val="000066"/>
              </a:buClr>
              <a:buSzPct val="80000"/>
              <a:buFont typeface="Arial" panose="020B0604020202020204" pitchFamily="34" charset="0"/>
              <a:buChar char="■"/>
              <a:tabLst>
                <a:tab pos="604518" algn="l"/>
              </a:tabLst>
              <a:defRPr/>
            </a:pPr>
            <a:r>
              <a:rPr sz="2000" b="1" dirty="0">
                <a:latin typeface="+mn-lt"/>
                <a:cs typeface="Calibri"/>
              </a:rPr>
              <a:t>Am I at </a:t>
            </a:r>
            <a:r>
              <a:rPr sz="2000" b="1" spc="-4" dirty="0">
                <a:latin typeface="+mn-lt"/>
                <a:cs typeface="Calibri"/>
              </a:rPr>
              <a:t>risk of </a:t>
            </a:r>
            <a:r>
              <a:rPr sz="2000" b="1" spc="-7" dirty="0">
                <a:latin typeface="+mn-lt"/>
                <a:cs typeface="Calibri"/>
              </a:rPr>
              <a:t>being </a:t>
            </a:r>
            <a:r>
              <a:rPr sz="2000" b="1" dirty="0">
                <a:latin typeface="+mn-lt"/>
                <a:cs typeface="Calibri"/>
              </a:rPr>
              <a:t>taken advantage</a:t>
            </a:r>
            <a:r>
              <a:rPr sz="2000" b="1" spc="-74" dirty="0">
                <a:latin typeface="+mn-lt"/>
                <a:cs typeface="Calibri"/>
              </a:rPr>
              <a:t> </a:t>
            </a:r>
            <a:r>
              <a:rPr sz="2000" b="1" spc="-4" dirty="0">
                <a:latin typeface="+mn-lt"/>
                <a:cs typeface="Calibri"/>
              </a:rPr>
              <a:t>of?</a:t>
            </a:r>
            <a:endParaRPr sz="2000" b="1" dirty="0">
              <a:latin typeface="+mn-lt"/>
              <a:cs typeface="Calibri"/>
            </a:endParaRPr>
          </a:p>
          <a:p>
            <a:pPr marL="573278" indent="-342900">
              <a:spcBef>
                <a:spcPts val="453"/>
              </a:spcBef>
              <a:buClr>
                <a:srgbClr val="000066"/>
              </a:buClr>
              <a:buSzPct val="80000"/>
              <a:buFont typeface="Arial" panose="020B0604020202020204" pitchFamily="34" charset="0"/>
              <a:buChar char="■"/>
              <a:tabLst>
                <a:tab pos="604518" algn="l"/>
              </a:tabLst>
              <a:defRPr/>
            </a:pPr>
            <a:r>
              <a:rPr sz="2000" b="1" dirty="0">
                <a:latin typeface="+mn-lt"/>
                <a:cs typeface="Calibri"/>
              </a:rPr>
              <a:t>Are we </a:t>
            </a:r>
            <a:r>
              <a:rPr sz="2000" b="1" spc="-4" dirty="0">
                <a:latin typeface="+mn-lt"/>
                <a:cs typeface="Calibri"/>
              </a:rPr>
              <a:t>honoring </a:t>
            </a:r>
            <a:r>
              <a:rPr sz="2000" b="1" dirty="0">
                <a:latin typeface="+mn-lt"/>
                <a:cs typeface="Calibri"/>
              </a:rPr>
              <a:t>the </a:t>
            </a:r>
            <a:r>
              <a:rPr sz="2000" b="1" spc="-4" dirty="0">
                <a:latin typeface="+mn-lt"/>
                <a:cs typeface="Calibri"/>
              </a:rPr>
              <a:t>past </a:t>
            </a:r>
            <a:r>
              <a:rPr sz="2000" b="1" dirty="0">
                <a:latin typeface="+mn-lt"/>
                <a:cs typeface="Calibri"/>
              </a:rPr>
              <a:t>as we look towards the</a:t>
            </a:r>
            <a:r>
              <a:rPr sz="2000" b="1" spc="-67" dirty="0">
                <a:latin typeface="+mn-lt"/>
                <a:cs typeface="Calibri"/>
              </a:rPr>
              <a:t> </a:t>
            </a:r>
            <a:r>
              <a:rPr sz="2000" b="1" spc="-7" dirty="0">
                <a:latin typeface="+mn-lt"/>
                <a:cs typeface="Calibri"/>
              </a:rPr>
              <a:t>future?</a:t>
            </a:r>
            <a:endParaRPr sz="2000" b="1" dirty="0">
              <a:latin typeface="+mn-lt"/>
              <a:cs typeface="Calibri"/>
            </a:endParaRPr>
          </a:p>
          <a:p>
            <a:pPr marL="342900" indent="-342900">
              <a:spcBef>
                <a:spcPts val="4"/>
              </a:spcBef>
              <a:buClr>
                <a:srgbClr val="000066"/>
              </a:buClr>
              <a:buSzPct val="80000"/>
              <a:buFont typeface="Arial" panose="020B0604020202020204" pitchFamily="34" charset="0"/>
              <a:buChar char="■"/>
              <a:defRPr/>
            </a:pPr>
            <a:endParaRPr sz="2000" b="1" dirty="0">
              <a:latin typeface="+mn-lt"/>
              <a:cs typeface="Times New Roman"/>
            </a:endParaRPr>
          </a:p>
        </p:txBody>
      </p:sp>
      <p:sp>
        <p:nvSpPr>
          <p:cNvPr id="64515" name="Title 6"/>
          <p:cNvSpPr>
            <a:spLocks noGrp="1"/>
          </p:cNvSpPr>
          <p:nvPr>
            <p:ph type="title"/>
          </p:nvPr>
        </p:nvSpPr>
        <p:spPr>
          <a:xfrm>
            <a:off x="1819275" y="55563"/>
            <a:ext cx="6867525" cy="1143000"/>
          </a:xfrm>
        </p:spPr>
        <p:txBody>
          <a:bodyPr/>
          <a:lstStyle/>
          <a:p>
            <a:r>
              <a:rPr lang="en-US" altLang="en-US"/>
              <a:t>Guardian</a:t>
            </a:r>
          </a:p>
        </p:txBody>
      </p:sp>
      <p:pic>
        <p:nvPicPr>
          <p:cNvPr id="7" name="Picture 6"/>
          <p:cNvPicPr>
            <a:picLocks noChangeAspect="1"/>
          </p:cNvPicPr>
          <p:nvPr/>
        </p:nvPicPr>
        <p:blipFill>
          <a:blip r:embed="rId3"/>
          <a:stretch>
            <a:fillRect/>
          </a:stretch>
        </p:blipFill>
        <p:spPr>
          <a:xfrm>
            <a:off x="8016622" y="1283385"/>
            <a:ext cx="719391" cy="216427"/>
          </a:xfrm>
          <a:prstGeom prst="rect">
            <a:avLst/>
          </a:prstGeom>
        </p:spPr>
      </p:pic>
    </p:spTree>
    <p:extLst>
      <p:ext uri="{BB962C8B-B14F-4D97-AF65-F5344CB8AC3E}">
        <p14:creationId xmlns:p14="http://schemas.microsoft.com/office/powerpoint/2010/main" val="2009810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object 2"/>
          <p:cNvSpPr>
            <a:spLocks noGrp="1"/>
          </p:cNvSpPr>
          <p:nvPr>
            <p:ph type="subTitle" idx="4"/>
          </p:nvPr>
        </p:nvSpPr>
        <p:spPr>
          <a:xfrm>
            <a:off x="2055813" y="3759200"/>
            <a:ext cx="5032375" cy="1860550"/>
          </a:xfrm>
        </p:spPr>
        <p:txBody>
          <a:bodyPr/>
          <a:lstStyle/>
          <a:p>
            <a:pPr marL="0" indent="0" algn="ctr">
              <a:buFont typeface="Wingdings" panose="05000000000000000000" pitchFamily="2" charset="2"/>
              <a:buNone/>
            </a:pPr>
            <a:r>
              <a:rPr lang="en-US" altLang="en-US" sz="3000" dirty="0">
                <a:latin typeface="Calibri" panose="020F0502020204030204" pitchFamily="34" charset="0"/>
                <a:cs typeface="Calibri" panose="020F0502020204030204" pitchFamily="34" charset="0"/>
              </a:rPr>
              <a:t>Turn to the person next to you: tell them what color you have rated your Guardian Voice and why</a:t>
            </a:r>
          </a:p>
        </p:txBody>
      </p:sp>
      <p:sp>
        <p:nvSpPr>
          <p:cNvPr id="3" name="object 3"/>
          <p:cNvSpPr/>
          <p:nvPr/>
        </p:nvSpPr>
        <p:spPr>
          <a:xfrm>
            <a:off x="2620963" y="3429000"/>
            <a:ext cx="3905250" cy="0"/>
          </a:xfrm>
          <a:custGeom>
            <a:avLst/>
            <a:gdLst/>
            <a:ahLst/>
            <a:cxnLst/>
            <a:rect l="l" t="t" r="r" b="b"/>
            <a:pathLst>
              <a:path w="5553709">
                <a:moveTo>
                  <a:pt x="0" y="0"/>
                </a:moveTo>
                <a:lnTo>
                  <a:pt x="5553456" y="0"/>
                </a:lnTo>
              </a:path>
            </a:pathLst>
          </a:custGeom>
          <a:ln w="38100">
            <a:solidFill>
              <a:srgbClr val="FFFFFF"/>
            </a:solidFill>
          </a:ln>
        </p:spPr>
        <p:txBody>
          <a:bodyPr lIns="0" tIns="0" rIns="0" bIns="0"/>
          <a:lstStyle/>
          <a:p>
            <a:pPr>
              <a:defRPr/>
            </a:pPr>
            <a:endParaRPr sz="984"/>
          </a:p>
        </p:txBody>
      </p:sp>
      <p:sp>
        <p:nvSpPr>
          <p:cNvPr id="4" name="object 4"/>
          <p:cNvSpPr/>
          <p:nvPr/>
        </p:nvSpPr>
        <p:spPr>
          <a:xfrm>
            <a:off x="3165475" y="3594100"/>
            <a:ext cx="2813050" cy="0"/>
          </a:xfrm>
          <a:custGeom>
            <a:avLst/>
            <a:gdLst/>
            <a:ahLst/>
            <a:cxnLst/>
            <a:rect l="l" t="t" r="r" b="b"/>
            <a:pathLst>
              <a:path w="4000500">
                <a:moveTo>
                  <a:pt x="0" y="0"/>
                </a:moveTo>
                <a:lnTo>
                  <a:pt x="4000499" y="0"/>
                </a:lnTo>
              </a:path>
            </a:pathLst>
          </a:custGeom>
          <a:ln w="38100">
            <a:solidFill>
              <a:srgbClr val="FFFFFF"/>
            </a:solidFill>
          </a:ln>
        </p:spPr>
        <p:txBody>
          <a:bodyPr lIns="0" tIns="0" rIns="0" bIns="0"/>
          <a:lstStyle/>
          <a:p>
            <a:pPr>
              <a:defRPr/>
            </a:pPr>
            <a:endParaRPr sz="984"/>
          </a:p>
        </p:txBody>
      </p:sp>
      <p:sp>
        <p:nvSpPr>
          <p:cNvPr id="5" name="object 5"/>
          <p:cNvSpPr txBox="1">
            <a:spLocks noGrp="1"/>
          </p:cNvSpPr>
          <p:nvPr>
            <p:ph type="ctrTitle"/>
          </p:nvPr>
        </p:nvSpPr>
        <p:spPr>
          <a:xfrm>
            <a:off x="465138" y="2062163"/>
            <a:ext cx="8213725" cy="1198562"/>
          </a:xfrm>
        </p:spPr>
        <p:txBody>
          <a:bodyPr rtlCol="0"/>
          <a:lstStyle/>
          <a:p>
            <a:pPr marL="12055">
              <a:defRPr/>
            </a:pPr>
            <a:r>
              <a:rPr dirty="0"/>
              <a:t>PAIRS</a:t>
            </a:r>
            <a:r>
              <a:rPr spc="-39" dirty="0"/>
              <a:t> </a:t>
            </a:r>
            <a:r>
              <a:rPr dirty="0"/>
              <a:t>EXERCISE</a:t>
            </a:r>
          </a:p>
        </p:txBody>
      </p:sp>
      <p:sp>
        <p:nvSpPr>
          <p:cNvPr id="6" name="object 6"/>
          <p:cNvSpPr/>
          <p:nvPr/>
        </p:nvSpPr>
        <p:spPr>
          <a:xfrm>
            <a:off x="3516313" y="674688"/>
            <a:ext cx="1339850" cy="1339850"/>
          </a:xfrm>
          <a:prstGeom prst="rect">
            <a:avLst/>
          </a:prstGeom>
          <a:blipFill>
            <a:blip r:embed="rId3" cstate="print"/>
            <a:stretch>
              <a:fillRect/>
            </a:stretch>
          </a:blipFill>
        </p:spPr>
        <p:txBody>
          <a:bodyPr lIns="0" tIns="0" rIns="0" bIns="0"/>
          <a:lstStyle/>
          <a:p>
            <a:pPr>
              <a:defRPr/>
            </a:pPr>
            <a:endParaRPr sz="984"/>
          </a:p>
        </p:txBody>
      </p:sp>
      <p:sp>
        <p:nvSpPr>
          <p:cNvPr id="7" name="object 7"/>
          <p:cNvSpPr/>
          <p:nvPr/>
        </p:nvSpPr>
        <p:spPr>
          <a:xfrm>
            <a:off x="4287838" y="674688"/>
            <a:ext cx="1338262" cy="1339850"/>
          </a:xfrm>
          <a:prstGeom prst="rect">
            <a:avLst/>
          </a:prstGeom>
          <a:blipFill>
            <a:blip r:embed="rId4" cstate="print"/>
            <a:stretch>
              <a:fillRect/>
            </a:stretch>
          </a:blipFill>
        </p:spPr>
        <p:txBody>
          <a:bodyPr lIns="0" tIns="0" rIns="0" bIns="0"/>
          <a:lstStyle/>
          <a:p>
            <a:pPr>
              <a:defRPr/>
            </a:pPr>
            <a:endParaRPr sz="984"/>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84048" y="1527048"/>
            <a:ext cx="7999412" cy="3613810"/>
          </a:xfrm>
          <a:prstGeom prst="rect">
            <a:avLst/>
          </a:prstGeom>
        </p:spPr>
        <p:txBody>
          <a:bodyPr lIns="0" tIns="0" rIns="0" bIns="0">
            <a:spAutoFit/>
          </a:bodyPr>
          <a:lstStyle>
            <a:lvl1pPr marL="7938">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350838" indent="-342900">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WHAT IS A </a:t>
            </a:r>
            <a:r>
              <a:rPr lang="en-US" altLang="en-US" sz="2000" b="1" dirty="0">
                <a:solidFill>
                  <a:srgbClr val="C72405"/>
                </a:solidFill>
                <a:latin typeface="+mn-lt"/>
                <a:cs typeface="Calibri" panose="020F0502020204030204" pitchFamily="34" charset="0"/>
              </a:rPr>
              <a:t>CONNECTOR</a:t>
            </a:r>
            <a:r>
              <a:rPr lang="en-US" altLang="en-US" sz="2000" b="1" dirty="0">
                <a:solidFill>
                  <a:srgbClr val="52575F"/>
                </a:solidFill>
                <a:latin typeface="+mn-lt"/>
                <a:cs typeface="Calibri" panose="020F0502020204030204" pitchFamily="34" charset="0"/>
              </a:rPr>
              <a:t>?</a:t>
            </a:r>
            <a:endParaRPr lang="en-US" altLang="en-US" sz="2000" b="1" dirty="0">
              <a:latin typeface="+mn-lt"/>
              <a:cs typeface="Calibri" panose="020F0502020204030204" pitchFamily="34" charset="0"/>
            </a:endParaRPr>
          </a:p>
          <a:p>
            <a:pPr marL="548640" indent="-342900">
              <a:spcBef>
                <a:spcPts val="463"/>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Champion of relationships and strategic partnerships</a:t>
            </a:r>
          </a:p>
          <a:p>
            <a:pPr marL="548640" indent="-342900">
              <a:spcBef>
                <a:spcPts val="450"/>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Connectors rally people to causes and things they believe in</a:t>
            </a:r>
          </a:p>
          <a:p>
            <a:pPr marL="548640" indent="-342900">
              <a:lnSpc>
                <a:spcPct val="90000"/>
              </a:lnSpc>
              <a:spcBef>
                <a:spcPts val="700"/>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Connectors believe in a world where everyone can play and get  excited about future opportunities…and they want to make it happen!</a:t>
            </a:r>
          </a:p>
          <a:p>
            <a:pPr marL="548640" indent="-342900">
              <a:lnSpc>
                <a:spcPts val="2275"/>
              </a:lnSpc>
              <a:spcBef>
                <a:spcPts val="725"/>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Receiving appreciation and credit for making key connections is highly motivating and energizing for Connectors</a:t>
            </a:r>
          </a:p>
          <a:p>
            <a:pPr marL="548640" indent="-342900">
              <a:lnSpc>
                <a:spcPts val="2400"/>
              </a:lnSpc>
              <a:spcBef>
                <a:spcPts val="413"/>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Connectors often respond to challenges with: “Whatever we need, I can get it or I have a source”</a:t>
            </a:r>
          </a:p>
        </p:txBody>
      </p:sp>
      <p:sp>
        <p:nvSpPr>
          <p:cNvPr id="70659" name="Title 6"/>
          <p:cNvSpPr>
            <a:spLocks noGrp="1"/>
          </p:cNvSpPr>
          <p:nvPr>
            <p:ph type="title"/>
          </p:nvPr>
        </p:nvSpPr>
        <p:spPr>
          <a:xfrm>
            <a:off x="1819275" y="55563"/>
            <a:ext cx="6867525" cy="1143000"/>
          </a:xfrm>
        </p:spPr>
        <p:txBody>
          <a:bodyPr/>
          <a:lstStyle/>
          <a:p>
            <a:r>
              <a:rPr lang="en-US" altLang="en-US"/>
              <a:t>Connector</a:t>
            </a:r>
          </a:p>
        </p:txBody>
      </p:sp>
      <p:pic>
        <p:nvPicPr>
          <p:cNvPr id="7" name="Picture 6"/>
          <p:cNvPicPr>
            <a:picLocks noChangeAspect="1"/>
          </p:cNvPicPr>
          <p:nvPr/>
        </p:nvPicPr>
        <p:blipFill>
          <a:blip r:embed="rId3"/>
          <a:stretch>
            <a:fillRect/>
          </a:stretch>
        </p:blipFill>
        <p:spPr>
          <a:xfrm>
            <a:off x="8016622" y="1283385"/>
            <a:ext cx="719391" cy="21642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84048" y="1527048"/>
            <a:ext cx="6985000" cy="2449388"/>
          </a:xfrm>
          <a:prstGeom prst="rect">
            <a:avLst/>
          </a:prstGeom>
        </p:spPr>
        <p:txBody>
          <a:bodyPr lIns="0" tIns="0" rIns="0" bIns="0">
            <a:spAutoFit/>
          </a:bodyPr>
          <a:lstStyle/>
          <a:p>
            <a:pPr marL="351829" indent="-342900">
              <a:buClr>
                <a:srgbClr val="000066"/>
              </a:buClr>
              <a:buSzPct val="80000"/>
              <a:buFont typeface="Arial" panose="020B0604020202020204" pitchFamily="34" charset="0"/>
              <a:buChar char="■"/>
              <a:defRPr/>
            </a:pPr>
            <a:r>
              <a:rPr sz="2000" b="1" spc="-7" dirty="0">
                <a:latin typeface="+mn-lt"/>
                <a:cs typeface="Calibri"/>
              </a:rPr>
              <a:t>WHAT DO THEY </a:t>
            </a:r>
            <a:r>
              <a:rPr sz="2000" b="1" spc="-7" dirty="0">
                <a:solidFill>
                  <a:srgbClr val="C41B00"/>
                </a:solidFill>
                <a:latin typeface="+mn-lt"/>
                <a:cs typeface="Calibri"/>
              </a:rPr>
              <a:t>BRING </a:t>
            </a:r>
            <a:r>
              <a:rPr sz="2000" b="1" spc="-4" dirty="0">
                <a:latin typeface="+mn-lt"/>
                <a:cs typeface="Calibri"/>
              </a:rPr>
              <a:t>AT </a:t>
            </a:r>
            <a:r>
              <a:rPr sz="2000" b="1" spc="-7" dirty="0">
                <a:latin typeface="+mn-lt"/>
                <a:cs typeface="Calibri"/>
              </a:rPr>
              <a:t>THEIR</a:t>
            </a:r>
            <a:r>
              <a:rPr sz="2000" b="1" spc="74" dirty="0">
                <a:latin typeface="+mn-lt"/>
                <a:cs typeface="Calibri"/>
              </a:rPr>
              <a:t> </a:t>
            </a:r>
            <a:r>
              <a:rPr sz="2000" b="1" spc="-4" dirty="0">
                <a:latin typeface="+mn-lt"/>
                <a:cs typeface="Calibri"/>
              </a:rPr>
              <a:t>BEST?</a:t>
            </a:r>
            <a:endParaRPr sz="2000" b="1" dirty="0">
              <a:latin typeface="+mn-lt"/>
              <a:cs typeface="Calibri"/>
            </a:endParaRPr>
          </a:p>
          <a:p>
            <a:pPr marL="575510" indent="-342900">
              <a:spcBef>
                <a:spcPts val="468"/>
              </a:spcBef>
              <a:buClr>
                <a:srgbClr val="000066"/>
              </a:buClr>
              <a:buSzPct val="80000"/>
              <a:buFont typeface="Arial" panose="020B0604020202020204" pitchFamily="34" charset="0"/>
              <a:buChar char="■"/>
              <a:tabLst>
                <a:tab pos="606751" algn="l"/>
              </a:tabLst>
              <a:defRPr/>
            </a:pPr>
            <a:r>
              <a:rPr sz="2000" b="1" spc="-4" dirty="0">
                <a:latin typeface="+mn-lt"/>
                <a:cs typeface="Calibri"/>
              </a:rPr>
              <a:t>Capacity </a:t>
            </a:r>
            <a:r>
              <a:rPr sz="2000" b="1" dirty="0">
                <a:latin typeface="+mn-lt"/>
                <a:cs typeface="Calibri"/>
              </a:rPr>
              <a:t>to maintain a </a:t>
            </a:r>
            <a:r>
              <a:rPr sz="2000" b="1" spc="-4" dirty="0">
                <a:latin typeface="+mn-lt"/>
                <a:cs typeface="Calibri"/>
              </a:rPr>
              <a:t>large number of</a:t>
            </a:r>
            <a:r>
              <a:rPr sz="2000" b="1" spc="-35" dirty="0">
                <a:latin typeface="+mn-lt"/>
                <a:cs typeface="Calibri"/>
              </a:rPr>
              <a:t> </a:t>
            </a:r>
            <a:r>
              <a:rPr sz="2000" b="1" spc="-4" dirty="0">
                <a:latin typeface="+mn-lt"/>
                <a:cs typeface="Calibri"/>
              </a:rPr>
              <a:t>relationships</a:t>
            </a:r>
            <a:endParaRPr sz="2000" b="1" dirty="0">
              <a:latin typeface="+mn-lt"/>
              <a:cs typeface="Calibri"/>
            </a:endParaRPr>
          </a:p>
          <a:p>
            <a:pPr marL="575510" indent="-342900">
              <a:spcBef>
                <a:spcPts val="453"/>
              </a:spcBef>
              <a:buClr>
                <a:srgbClr val="000066"/>
              </a:buClr>
              <a:buSzPct val="80000"/>
              <a:buFont typeface="Arial" panose="020B0604020202020204" pitchFamily="34" charset="0"/>
              <a:buChar char="■"/>
              <a:tabLst>
                <a:tab pos="606751" algn="l"/>
              </a:tabLst>
              <a:defRPr/>
            </a:pPr>
            <a:r>
              <a:rPr sz="2000" b="1" spc="-4" dirty="0">
                <a:latin typeface="+mn-lt"/>
                <a:cs typeface="Calibri"/>
              </a:rPr>
              <a:t>They know how </a:t>
            </a:r>
            <a:r>
              <a:rPr sz="2000" b="1" dirty="0">
                <a:latin typeface="+mn-lt"/>
                <a:cs typeface="Calibri"/>
              </a:rPr>
              <a:t>to </a:t>
            </a:r>
            <a:r>
              <a:rPr sz="2000" b="1" spc="-4" dirty="0">
                <a:latin typeface="+mn-lt"/>
                <a:cs typeface="Calibri"/>
              </a:rPr>
              <a:t>connect </a:t>
            </a:r>
            <a:r>
              <a:rPr sz="2000" b="1" dirty="0">
                <a:latin typeface="+mn-lt"/>
                <a:cs typeface="Calibri"/>
              </a:rPr>
              <a:t>with </a:t>
            </a:r>
            <a:r>
              <a:rPr sz="2000" b="1" spc="-4" dirty="0">
                <a:latin typeface="+mn-lt"/>
                <a:cs typeface="Calibri"/>
              </a:rPr>
              <a:t>people </a:t>
            </a:r>
            <a:r>
              <a:rPr sz="2000" b="1" dirty="0">
                <a:latin typeface="+mn-lt"/>
                <a:cs typeface="Calibri"/>
              </a:rPr>
              <a:t>&amp; </a:t>
            </a:r>
            <a:r>
              <a:rPr sz="2000" b="1" spc="-4" dirty="0">
                <a:latin typeface="+mn-lt"/>
                <a:cs typeface="Calibri"/>
              </a:rPr>
              <a:t>their</a:t>
            </a:r>
            <a:r>
              <a:rPr sz="2000" b="1" spc="-14" dirty="0">
                <a:latin typeface="+mn-lt"/>
                <a:cs typeface="Calibri"/>
              </a:rPr>
              <a:t> </a:t>
            </a:r>
            <a:r>
              <a:rPr sz="2000" b="1" spc="-4" dirty="0">
                <a:latin typeface="+mn-lt"/>
                <a:cs typeface="Calibri"/>
              </a:rPr>
              <a:t>aspirations</a:t>
            </a:r>
            <a:endParaRPr sz="2000" b="1" dirty="0">
              <a:latin typeface="+mn-lt"/>
              <a:cs typeface="Calibri"/>
            </a:endParaRPr>
          </a:p>
          <a:p>
            <a:pPr marL="575510" indent="-342900">
              <a:spcBef>
                <a:spcPts val="443"/>
              </a:spcBef>
              <a:buClr>
                <a:srgbClr val="000066"/>
              </a:buClr>
              <a:buSzPct val="80000"/>
              <a:buFont typeface="Arial" panose="020B0604020202020204" pitchFamily="34" charset="0"/>
              <a:buChar char="■"/>
              <a:tabLst>
                <a:tab pos="606751" algn="l"/>
              </a:tabLst>
              <a:defRPr/>
            </a:pPr>
            <a:r>
              <a:rPr sz="2000" b="1" spc="-4" dirty="0">
                <a:latin typeface="+mn-lt"/>
                <a:cs typeface="Calibri"/>
              </a:rPr>
              <a:t>Boundless </a:t>
            </a:r>
            <a:r>
              <a:rPr lang="en-US" sz="2000" b="1" spc="-4" dirty="0">
                <a:latin typeface="+mn-lt"/>
                <a:cs typeface="Calibri"/>
              </a:rPr>
              <a:t>c</a:t>
            </a:r>
            <a:r>
              <a:rPr sz="2000" b="1" spc="-4" dirty="0">
                <a:latin typeface="+mn-lt"/>
                <a:cs typeface="Calibri"/>
              </a:rPr>
              <a:t>reativity, </a:t>
            </a:r>
            <a:r>
              <a:rPr lang="en-US" sz="2000" b="1" spc="-4" dirty="0">
                <a:latin typeface="+mn-lt"/>
                <a:cs typeface="Calibri"/>
              </a:rPr>
              <a:t>e</a:t>
            </a:r>
            <a:r>
              <a:rPr sz="2000" b="1" spc="-4" dirty="0">
                <a:latin typeface="+mn-lt"/>
                <a:cs typeface="Calibri"/>
              </a:rPr>
              <a:t>nergy </a:t>
            </a:r>
            <a:r>
              <a:rPr sz="2000" b="1" dirty="0">
                <a:latin typeface="+mn-lt"/>
                <a:cs typeface="Calibri"/>
              </a:rPr>
              <a:t>&amp;</a:t>
            </a:r>
            <a:r>
              <a:rPr sz="2000" b="1" spc="21" dirty="0">
                <a:latin typeface="+mn-lt"/>
                <a:cs typeface="Calibri"/>
              </a:rPr>
              <a:t> </a:t>
            </a:r>
            <a:r>
              <a:rPr lang="en-US" sz="2000" b="1" spc="-4" dirty="0">
                <a:latin typeface="+mn-lt"/>
                <a:cs typeface="Calibri"/>
              </a:rPr>
              <a:t>i</a:t>
            </a:r>
            <a:r>
              <a:rPr sz="2000" b="1" spc="-4" dirty="0">
                <a:latin typeface="+mn-lt"/>
                <a:cs typeface="Calibri"/>
              </a:rPr>
              <a:t>magination</a:t>
            </a:r>
            <a:endParaRPr sz="2000" b="1" dirty="0">
              <a:latin typeface="+mn-lt"/>
              <a:cs typeface="Calibri"/>
            </a:endParaRPr>
          </a:p>
          <a:p>
            <a:pPr marL="575510" indent="-342900">
              <a:spcBef>
                <a:spcPts val="443"/>
              </a:spcBef>
              <a:buClr>
                <a:srgbClr val="000066"/>
              </a:buClr>
              <a:buSzPct val="80000"/>
              <a:buFont typeface="Arial" panose="020B0604020202020204" pitchFamily="34" charset="0"/>
              <a:buChar char="■"/>
              <a:tabLst>
                <a:tab pos="606751" algn="l"/>
              </a:tabLst>
              <a:defRPr/>
            </a:pPr>
            <a:r>
              <a:rPr sz="2000" b="1" spc="-4" dirty="0">
                <a:latin typeface="+mn-lt"/>
                <a:cs typeface="Calibri"/>
              </a:rPr>
              <a:t>Connections </a:t>
            </a:r>
            <a:r>
              <a:rPr sz="2000" b="1" dirty="0">
                <a:latin typeface="+mn-lt"/>
                <a:cs typeface="Calibri"/>
              </a:rPr>
              <a:t>to </a:t>
            </a:r>
            <a:r>
              <a:rPr sz="2000" b="1" spc="-7" dirty="0">
                <a:latin typeface="+mn-lt"/>
                <a:cs typeface="Calibri"/>
              </a:rPr>
              <a:t>new </a:t>
            </a:r>
            <a:r>
              <a:rPr sz="2000" b="1" spc="-4" dirty="0">
                <a:latin typeface="+mn-lt"/>
                <a:cs typeface="Calibri"/>
              </a:rPr>
              <a:t>opportunities </a:t>
            </a:r>
            <a:r>
              <a:rPr sz="2000" b="1" dirty="0">
                <a:latin typeface="+mn-lt"/>
                <a:cs typeface="Calibri"/>
              </a:rPr>
              <a:t>and</a:t>
            </a:r>
            <a:r>
              <a:rPr sz="2000" b="1" spc="-21" dirty="0">
                <a:latin typeface="+mn-lt"/>
                <a:cs typeface="Calibri"/>
              </a:rPr>
              <a:t> </a:t>
            </a:r>
            <a:r>
              <a:rPr sz="2000" b="1" spc="-4" dirty="0">
                <a:latin typeface="+mn-lt"/>
                <a:cs typeface="Calibri"/>
              </a:rPr>
              <a:t>networks</a:t>
            </a:r>
            <a:endParaRPr sz="2000" b="1" dirty="0">
              <a:latin typeface="+mn-lt"/>
              <a:cs typeface="Calibri"/>
            </a:endParaRPr>
          </a:p>
          <a:p>
            <a:pPr marL="575510" indent="-342900">
              <a:spcBef>
                <a:spcPts val="453"/>
              </a:spcBef>
              <a:buClr>
                <a:srgbClr val="000066"/>
              </a:buClr>
              <a:buSzPct val="80000"/>
              <a:buFont typeface="Arial" panose="020B0604020202020204" pitchFamily="34" charset="0"/>
              <a:buChar char="■"/>
              <a:tabLst>
                <a:tab pos="606751" algn="l"/>
              </a:tabLst>
              <a:defRPr/>
            </a:pPr>
            <a:r>
              <a:rPr sz="2000" b="1" spc="-4" dirty="0">
                <a:latin typeface="+mn-lt"/>
                <a:cs typeface="Calibri"/>
              </a:rPr>
              <a:t>Persuasive </a:t>
            </a:r>
            <a:r>
              <a:rPr sz="2000" b="1" dirty="0">
                <a:latin typeface="+mn-lt"/>
                <a:cs typeface="Calibri"/>
              </a:rPr>
              <a:t>and </a:t>
            </a:r>
            <a:r>
              <a:rPr sz="2000" b="1" spc="-4" dirty="0">
                <a:latin typeface="+mn-lt"/>
                <a:cs typeface="Calibri"/>
              </a:rPr>
              <a:t>inspirational</a:t>
            </a:r>
            <a:r>
              <a:rPr sz="2000" b="1" spc="-7" dirty="0">
                <a:latin typeface="+mn-lt"/>
                <a:cs typeface="Calibri"/>
              </a:rPr>
              <a:t> </a:t>
            </a:r>
            <a:r>
              <a:rPr sz="2000" b="1" spc="-4" dirty="0">
                <a:latin typeface="+mn-lt"/>
                <a:cs typeface="Calibri"/>
              </a:rPr>
              <a:t>communication</a:t>
            </a:r>
            <a:endParaRPr sz="2000" b="1" dirty="0">
              <a:latin typeface="+mn-lt"/>
              <a:cs typeface="Calibri"/>
            </a:endParaRPr>
          </a:p>
        </p:txBody>
      </p:sp>
      <p:sp>
        <p:nvSpPr>
          <p:cNvPr id="72707" name="Title 6"/>
          <p:cNvSpPr>
            <a:spLocks noGrp="1"/>
          </p:cNvSpPr>
          <p:nvPr>
            <p:ph type="title"/>
          </p:nvPr>
        </p:nvSpPr>
        <p:spPr>
          <a:xfrm>
            <a:off x="1819275" y="55563"/>
            <a:ext cx="6867525" cy="1143000"/>
          </a:xfrm>
        </p:spPr>
        <p:txBody>
          <a:bodyPr/>
          <a:lstStyle/>
          <a:p>
            <a:r>
              <a:rPr lang="en-US" altLang="en-US"/>
              <a:t>Connector</a:t>
            </a:r>
          </a:p>
        </p:txBody>
      </p:sp>
      <p:sp>
        <p:nvSpPr>
          <p:cNvPr id="8" name="object 24"/>
          <p:cNvSpPr txBox="1"/>
          <p:nvPr/>
        </p:nvSpPr>
        <p:spPr>
          <a:xfrm>
            <a:off x="515938" y="6524625"/>
            <a:ext cx="1335087" cy="141288"/>
          </a:xfrm>
          <a:prstGeom prst="rect">
            <a:avLst/>
          </a:prstGeom>
        </p:spPr>
        <p:txBody>
          <a:bodyPr lIns="0" tIns="0" rIns="0" bIns="0">
            <a:spAutoFit/>
          </a:bodyPr>
          <a:lstStyle/>
          <a:p>
            <a:pPr marL="8929">
              <a:lnSpc>
                <a:spcPts val="1135"/>
              </a:lnSpc>
              <a:defRPr/>
            </a:pPr>
            <a:r>
              <a:rPr sz="1125" spc="-4" dirty="0">
                <a:solidFill>
                  <a:srgbClr val="52575F"/>
                </a:solidFill>
                <a:latin typeface="Calibri"/>
                <a:cs typeface="Calibri"/>
              </a:rPr>
              <a:t>© GiANT</a:t>
            </a:r>
            <a:r>
              <a:rPr sz="1125" spc="-49" dirty="0">
                <a:solidFill>
                  <a:srgbClr val="52575F"/>
                </a:solidFill>
                <a:latin typeface="Calibri"/>
                <a:cs typeface="Calibri"/>
              </a:rPr>
              <a:t> </a:t>
            </a:r>
            <a:r>
              <a:rPr sz="1125" spc="-4" dirty="0">
                <a:solidFill>
                  <a:srgbClr val="52575F"/>
                </a:solidFill>
                <a:latin typeface="Calibri"/>
                <a:cs typeface="Calibri"/>
              </a:rPr>
              <a:t>WORLDWIDE</a:t>
            </a:r>
            <a:endParaRPr sz="1125" dirty="0">
              <a:latin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spcBef>
                <a:spcPct val="0"/>
              </a:spcBef>
              <a:buClrTx/>
              <a:buSzTx/>
              <a:buFontTx/>
              <a:buNone/>
            </a:pPr>
            <a:fld id="{3CD2BF2E-F8E8-4866-B555-85E427A283BE}" type="slidenum">
              <a:rPr lang="en-US" altLang="en-US" sz="1400" smtClean="0">
                <a:solidFill>
                  <a:schemeClr val="bg1"/>
                </a:solidFill>
                <a:ea typeface="MS PGothic" panose="020B0600070205080204" pitchFamily="34" charset="-128"/>
              </a:rPr>
              <a:pPr>
                <a:spcBef>
                  <a:spcPct val="0"/>
                </a:spcBef>
                <a:buClrTx/>
                <a:buSzTx/>
                <a:buFontTx/>
                <a:buNone/>
              </a:pPr>
              <a:t>3</a:t>
            </a:fld>
            <a:endParaRPr lang="en-US" altLang="en-US" sz="1400">
              <a:solidFill>
                <a:schemeClr val="bg2"/>
              </a:solidFill>
              <a:ea typeface="MS PGothic" panose="020B0600070205080204" pitchFamily="34" charset="-128"/>
            </a:endParaRPr>
          </a:p>
        </p:txBody>
      </p:sp>
      <p:sp>
        <p:nvSpPr>
          <p:cNvPr id="14340" name="Title 1"/>
          <p:cNvSpPr>
            <a:spLocks noGrp="1" noChangeArrowheads="1"/>
          </p:cNvSpPr>
          <p:nvPr>
            <p:ph type="title"/>
          </p:nvPr>
        </p:nvSpPr>
        <p:spPr>
          <a:xfrm>
            <a:off x="1895475" y="119063"/>
            <a:ext cx="6867525" cy="1143000"/>
          </a:xfrm>
        </p:spPr>
        <p:txBody>
          <a:bodyPr/>
          <a:lstStyle/>
          <a:p>
            <a:r>
              <a:rPr lang="en-US" altLang="en-US" dirty="0"/>
              <a:t>Lecture</a:t>
            </a:r>
          </a:p>
        </p:txBody>
      </p:sp>
      <p:sp>
        <p:nvSpPr>
          <p:cNvPr id="2" name="Content Placeholder 1"/>
          <p:cNvSpPr>
            <a:spLocks noGrp="1"/>
          </p:cNvSpPr>
          <p:nvPr>
            <p:ph idx="1"/>
          </p:nvPr>
        </p:nvSpPr>
        <p:spPr/>
        <p:txBody>
          <a:bodyPr/>
          <a:lstStyle/>
          <a:p>
            <a:pPr marL="0" indent="0" algn="ctr">
              <a:buNone/>
            </a:pPr>
            <a:endParaRPr lang="en-US" sz="5400" dirty="0"/>
          </a:p>
          <a:p>
            <a:pPr marL="0" indent="0" algn="ctr">
              <a:buNone/>
            </a:pPr>
            <a:r>
              <a:rPr lang="en-US" sz="3200" dirty="0"/>
              <a:t>Thoughts on lecture?</a:t>
            </a:r>
          </a:p>
          <a:p>
            <a:pPr algn="ctr"/>
            <a:endParaRPr lang="en-US" sz="3200" dirty="0"/>
          </a:p>
          <a:p>
            <a:pPr marL="0" indent="0" algn="ctr">
              <a:buNone/>
            </a:pPr>
            <a:r>
              <a:rPr lang="en-US" sz="3200" dirty="0"/>
              <a:t>How does understanding other voices improve team execution?</a:t>
            </a:r>
          </a:p>
          <a:p>
            <a:endParaRPr lang="en-US" dirty="0"/>
          </a:p>
          <a:p>
            <a:endParaRPr lang="en-US" dirty="0"/>
          </a:p>
        </p:txBody>
      </p:sp>
    </p:spTree>
    <p:extLst>
      <p:ext uri="{BB962C8B-B14F-4D97-AF65-F5344CB8AC3E}">
        <p14:creationId xmlns:p14="http://schemas.microsoft.com/office/powerpoint/2010/main" val="1319647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5188" y="3101975"/>
            <a:ext cx="893762" cy="1400175"/>
          </a:xfrm>
          <a:custGeom>
            <a:avLst/>
            <a:gdLst/>
            <a:ahLst/>
            <a:cxnLst/>
            <a:rect l="l" t="t" r="r" b="b"/>
            <a:pathLst>
              <a:path w="1271270" h="1990725">
                <a:moveTo>
                  <a:pt x="1271016" y="0"/>
                </a:moveTo>
                <a:lnTo>
                  <a:pt x="0" y="0"/>
                </a:lnTo>
                <a:lnTo>
                  <a:pt x="635508" y="1990344"/>
                </a:lnTo>
                <a:lnTo>
                  <a:pt x="1271016" y="0"/>
                </a:lnTo>
                <a:close/>
              </a:path>
            </a:pathLst>
          </a:custGeom>
          <a:solidFill>
            <a:srgbClr val="FFFFFF">
              <a:alpha val="59999"/>
            </a:srgbClr>
          </a:solidFill>
        </p:spPr>
        <p:txBody>
          <a:bodyPr lIns="0" tIns="0" rIns="0" bIns="0"/>
          <a:lstStyle/>
          <a:p>
            <a:pPr>
              <a:defRPr/>
            </a:pPr>
            <a:endParaRPr sz="984"/>
          </a:p>
        </p:txBody>
      </p:sp>
      <p:sp>
        <p:nvSpPr>
          <p:cNvPr id="3" name="object 3"/>
          <p:cNvSpPr/>
          <p:nvPr/>
        </p:nvSpPr>
        <p:spPr>
          <a:xfrm>
            <a:off x="865188" y="1704975"/>
            <a:ext cx="893762" cy="1400175"/>
          </a:xfrm>
          <a:custGeom>
            <a:avLst/>
            <a:gdLst/>
            <a:ahLst/>
            <a:cxnLst/>
            <a:rect l="l" t="t" r="r" b="b"/>
            <a:pathLst>
              <a:path w="1271270" h="1990725">
                <a:moveTo>
                  <a:pt x="635508" y="0"/>
                </a:moveTo>
                <a:lnTo>
                  <a:pt x="0" y="1990344"/>
                </a:lnTo>
                <a:lnTo>
                  <a:pt x="1271016" y="1990344"/>
                </a:lnTo>
                <a:lnTo>
                  <a:pt x="635508" y="0"/>
                </a:lnTo>
                <a:close/>
              </a:path>
            </a:pathLst>
          </a:custGeom>
          <a:solidFill>
            <a:srgbClr val="FFFFFF">
              <a:alpha val="59999"/>
            </a:srgbClr>
          </a:solidFill>
        </p:spPr>
        <p:txBody>
          <a:bodyPr lIns="0" tIns="0" rIns="0" bIns="0"/>
          <a:lstStyle/>
          <a:p>
            <a:pPr>
              <a:defRPr/>
            </a:pPr>
            <a:endParaRPr sz="984"/>
          </a:p>
        </p:txBody>
      </p:sp>
      <p:sp>
        <p:nvSpPr>
          <p:cNvPr id="76804" name="Title 3"/>
          <p:cNvSpPr>
            <a:spLocks noGrp="1"/>
          </p:cNvSpPr>
          <p:nvPr>
            <p:ph type="title"/>
          </p:nvPr>
        </p:nvSpPr>
        <p:spPr>
          <a:xfrm>
            <a:off x="1819275" y="55563"/>
            <a:ext cx="6867525" cy="1143000"/>
          </a:xfrm>
        </p:spPr>
        <p:txBody>
          <a:bodyPr/>
          <a:lstStyle/>
          <a:p>
            <a:r>
              <a:rPr lang="en-US" altLang="en-US"/>
              <a:t>Rate Your Connector Voice</a:t>
            </a:r>
          </a:p>
        </p:txBody>
      </p:sp>
      <p:sp>
        <p:nvSpPr>
          <p:cNvPr id="12" name="object 8"/>
          <p:cNvSpPr/>
          <p:nvPr/>
        </p:nvSpPr>
        <p:spPr>
          <a:xfrm>
            <a:off x="865188" y="1639888"/>
            <a:ext cx="893762" cy="892175"/>
          </a:xfrm>
          <a:prstGeom prst="rect">
            <a:avLst/>
          </a:prstGeom>
          <a:blipFill>
            <a:blip r:embed="rId3" cstate="print"/>
            <a:stretch>
              <a:fillRect/>
            </a:stretch>
          </a:blipFill>
        </p:spPr>
        <p:txBody>
          <a:bodyPr lIns="0" tIns="0" rIns="0" bIns="0"/>
          <a:lstStyle/>
          <a:p>
            <a:pPr>
              <a:defRPr/>
            </a:pPr>
            <a:endParaRPr sz="984"/>
          </a:p>
        </p:txBody>
      </p:sp>
      <p:sp>
        <p:nvSpPr>
          <p:cNvPr id="13" name="object 9"/>
          <p:cNvSpPr/>
          <p:nvPr/>
        </p:nvSpPr>
        <p:spPr>
          <a:xfrm>
            <a:off x="865188" y="3197225"/>
            <a:ext cx="893762" cy="892175"/>
          </a:xfrm>
          <a:prstGeom prst="rect">
            <a:avLst/>
          </a:prstGeom>
          <a:blipFill>
            <a:blip r:embed="rId4" cstate="print"/>
            <a:stretch>
              <a:fillRect/>
            </a:stretch>
          </a:blipFill>
        </p:spPr>
        <p:txBody>
          <a:bodyPr lIns="0" tIns="0" rIns="0" bIns="0"/>
          <a:lstStyle/>
          <a:p>
            <a:pPr>
              <a:defRPr/>
            </a:pPr>
            <a:endParaRPr sz="984"/>
          </a:p>
        </p:txBody>
      </p:sp>
      <p:sp>
        <p:nvSpPr>
          <p:cNvPr id="14" name="object 10"/>
          <p:cNvSpPr/>
          <p:nvPr/>
        </p:nvSpPr>
        <p:spPr>
          <a:xfrm>
            <a:off x="865188" y="4894263"/>
            <a:ext cx="893762" cy="893762"/>
          </a:xfrm>
          <a:prstGeom prst="rect">
            <a:avLst/>
          </a:prstGeom>
          <a:blipFill>
            <a:blip r:embed="rId5" cstate="print"/>
            <a:stretch>
              <a:fillRect/>
            </a:stretch>
          </a:blipFill>
        </p:spPr>
        <p:txBody>
          <a:bodyPr lIns="0" tIns="0" rIns="0" bIns="0"/>
          <a:lstStyle/>
          <a:p>
            <a:pPr>
              <a:defRPr/>
            </a:pPr>
            <a:endParaRPr sz="984"/>
          </a:p>
        </p:txBody>
      </p:sp>
      <p:sp>
        <p:nvSpPr>
          <p:cNvPr id="11" name="object 7"/>
          <p:cNvSpPr txBox="1">
            <a:spLocks/>
          </p:cNvSpPr>
          <p:nvPr/>
        </p:nvSpPr>
        <p:spPr bwMode="auto">
          <a:xfrm>
            <a:off x="1312863" y="1882775"/>
            <a:ext cx="7019925"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10490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688975" indent="-282575">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027113" indent="-223838">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defRPr/>
            </a:pPr>
            <a:r>
              <a:rPr lang="en-US" altLang="en-US" dirty="0">
                <a:latin typeface="+mn-lt"/>
              </a:rPr>
              <a:t>GREEN</a:t>
            </a:r>
          </a:p>
          <a:p>
            <a:pPr>
              <a:spcBef>
                <a:spcPts val="38"/>
              </a:spcBef>
              <a:buClr>
                <a:srgbClr val="52575F"/>
              </a:buClr>
              <a:buFont typeface="Tahoma" panose="020B0604030504040204" pitchFamily="34" charset="0"/>
              <a:buChar char="‣"/>
              <a:defRPr/>
            </a:pPr>
            <a:r>
              <a:rPr lang="en-US" altLang="en-US" sz="2500" b="0" dirty="0">
                <a:solidFill>
                  <a:srgbClr val="000066"/>
                </a:solidFill>
                <a:latin typeface="+mn-lt"/>
                <a:cs typeface="Calibri" panose="020F0502020204030204" pitchFamily="34" charset="0"/>
              </a:rPr>
              <a:t>My Foundational Voice, my default  pattern of communication &amp; thinking</a:t>
            </a:r>
          </a:p>
          <a:p>
            <a:pPr>
              <a:spcBef>
                <a:spcPts val="38"/>
              </a:spcBef>
              <a:buClr>
                <a:srgbClr val="52575F"/>
              </a:buClr>
              <a:buFont typeface="Tahoma" panose="020B0604030504040204" pitchFamily="34" charset="0"/>
              <a:buChar char="‣"/>
              <a:defRPr/>
            </a:pPr>
            <a:endParaRPr lang="en-US" altLang="en-US" sz="2500" dirty="0">
              <a:solidFill>
                <a:srgbClr val="000066"/>
              </a:solidFill>
              <a:latin typeface="+mn-lt"/>
              <a:cs typeface="Calibri" panose="020F0502020204030204" pitchFamily="34" charset="0"/>
            </a:endParaRPr>
          </a:p>
          <a:p>
            <a:pPr>
              <a:spcBef>
                <a:spcPts val="1225"/>
              </a:spcBef>
              <a:defRPr/>
            </a:pPr>
            <a:r>
              <a:rPr lang="en-US" altLang="en-US" dirty="0">
                <a:solidFill>
                  <a:srgbClr val="F3A917"/>
                </a:solidFill>
                <a:latin typeface="+mn-lt"/>
              </a:rPr>
              <a:t>YELLOW</a:t>
            </a:r>
          </a:p>
          <a:p>
            <a:pPr>
              <a:spcBef>
                <a:spcPts val="38"/>
              </a:spcBef>
              <a:buClr>
                <a:srgbClr val="52575F"/>
              </a:buClr>
              <a:buFont typeface="Tahoma" panose="020B0604030504040204" pitchFamily="34" charset="0"/>
              <a:buChar char="‣"/>
              <a:defRPr/>
            </a:pPr>
            <a:r>
              <a:rPr lang="en-US" altLang="en-US" sz="2500" b="0" dirty="0">
                <a:solidFill>
                  <a:srgbClr val="000066"/>
                </a:solidFill>
                <a:latin typeface="+mn-lt"/>
                <a:cs typeface="Calibri" panose="020F0502020204030204" pitchFamily="34" charset="0"/>
              </a:rPr>
              <a:t>Not my Foundational Voice, but I value it  and it’s easily accessible</a:t>
            </a:r>
          </a:p>
          <a:p>
            <a:pPr>
              <a:spcBef>
                <a:spcPts val="38"/>
              </a:spcBef>
              <a:buClr>
                <a:srgbClr val="52575F"/>
              </a:buClr>
              <a:buFont typeface="Tahoma" panose="020B0604030504040204" pitchFamily="34" charset="0"/>
              <a:buChar char="‣"/>
              <a:defRPr/>
            </a:pPr>
            <a:endParaRPr lang="en-US" altLang="en-US" sz="2500" dirty="0">
              <a:solidFill>
                <a:srgbClr val="000066"/>
              </a:solidFill>
              <a:latin typeface="+mn-lt"/>
              <a:cs typeface="Calibri" panose="020F0502020204030204" pitchFamily="34" charset="0"/>
            </a:endParaRPr>
          </a:p>
          <a:p>
            <a:pPr>
              <a:spcBef>
                <a:spcPts val="1225"/>
              </a:spcBef>
              <a:defRPr/>
            </a:pPr>
            <a:r>
              <a:rPr lang="en-US" altLang="en-US" dirty="0">
                <a:solidFill>
                  <a:srgbClr val="C72405"/>
                </a:solidFill>
                <a:latin typeface="+mn-lt"/>
              </a:rPr>
              <a:t>RED</a:t>
            </a:r>
          </a:p>
          <a:p>
            <a:pPr>
              <a:spcBef>
                <a:spcPts val="38"/>
              </a:spcBef>
              <a:buClr>
                <a:srgbClr val="52575F"/>
              </a:buClr>
              <a:buFont typeface="Tahoma" panose="020B0604030504040204" pitchFamily="34" charset="0"/>
              <a:buChar char="‣"/>
              <a:defRPr/>
            </a:pPr>
            <a:r>
              <a:rPr lang="en-US" altLang="en-US" sz="2500" b="0" dirty="0">
                <a:solidFill>
                  <a:srgbClr val="000066"/>
                </a:solidFill>
                <a:latin typeface="+mn-lt"/>
                <a:cs typeface="Calibri" panose="020F0502020204030204" pitchFamily="34" charset="0"/>
              </a:rPr>
              <a:t>Not my Foundational Voice, I find it hard  to value and hard to access</a:t>
            </a:r>
            <a:endParaRPr lang="en-US" altLang="en-US" sz="2500" dirty="0">
              <a:solidFill>
                <a:srgbClr val="000066"/>
              </a:solidFill>
              <a:latin typeface="+mn-lt"/>
              <a:cs typeface="Calibri" panose="020F0502020204030204" pitchFamily="34" charset="0"/>
            </a:endParaRPr>
          </a:p>
        </p:txBody>
      </p:sp>
      <p:pic>
        <p:nvPicPr>
          <p:cNvPr id="16" name="Picture 15"/>
          <p:cNvPicPr>
            <a:picLocks noChangeAspect="1"/>
          </p:cNvPicPr>
          <p:nvPr/>
        </p:nvPicPr>
        <p:blipFill>
          <a:blip r:embed="rId6"/>
          <a:stretch>
            <a:fillRect/>
          </a:stretch>
        </p:blipFill>
        <p:spPr>
          <a:xfrm>
            <a:off x="8016622" y="1283385"/>
            <a:ext cx="719391" cy="21642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84048" y="1463040"/>
            <a:ext cx="7636225" cy="4834657"/>
          </a:xfrm>
          <a:prstGeom prst="rect">
            <a:avLst/>
          </a:prstGeom>
        </p:spPr>
        <p:txBody>
          <a:bodyPr wrap="square" lIns="0" tIns="0" rIns="0" bIns="0">
            <a:spAutoFit/>
          </a:bodyPr>
          <a:lstStyle/>
          <a:p>
            <a:pPr marL="466129" indent="-457200">
              <a:spcBef>
                <a:spcPts val="1104"/>
              </a:spcBef>
              <a:buClr>
                <a:srgbClr val="000066"/>
              </a:buClr>
              <a:buSzPct val="80000"/>
              <a:buFont typeface="Arial" panose="020B0604020202020204" pitchFamily="34" charset="0"/>
              <a:buChar char="■"/>
              <a:defRPr/>
            </a:pPr>
            <a:r>
              <a:rPr lang="en-US" sz="2000" b="1" spc="-7" dirty="0">
                <a:solidFill>
                  <a:srgbClr val="C41B00"/>
                </a:solidFill>
                <a:cs typeface="Calibri" panose="020F0502020204030204" pitchFamily="34" charset="0"/>
              </a:rPr>
              <a:t>NEGATIVE</a:t>
            </a:r>
            <a:r>
              <a:rPr lang="en-US" sz="2000" b="1" spc="-4" dirty="0">
                <a:solidFill>
                  <a:srgbClr val="C41B00"/>
                </a:solidFill>
                <a:cs typeface="Calibri" panose="020F0502020204030204" pitchFamily="34" charset="0"/>
              </a:rPr>
              <a:t> </a:t>
            </a:r>
            <a:r>
              <a:rPr lang="en-US" sz="2000" b="1" spc="-7" dirty="0">
                <a:cs typeface="Calibri" panose="020F0502020204030204" pitchFamily="34" charset="0"/>
              </a:rPr>
              <a:t>IMPACT</a:t>
            </a:r>
            <a:endParaRPr lang="en-US" sz="2000" b="1" dirty="0">
              <a:cs typeface="Calibri" panose="020F0502020204030204" pitchFamily="34" charset="0"/>
            </a:endParaRPr>
          </a:p>
          <a:p>
            <a:pPr marL="689810" indent="-457200">
              <a:lnSpc>
                <a:spcPts val="2405"/>
              </a:lnSpc>
              <a:spcBef>
                <a:spcPts val="464"/>
              </a:spcBef>
              <a:buClr>
                <a:srgbClr val="000066"/>
              </a:buClr>
              <a:buSzPct val="80000"/>
              <a:buFont typeface="Arial" panose="020B0604020202020204" pitchFamily="34" charset="0"/>
              <a:buChar char="■"/>
              <a:tabLst>
                <a:tab pos="606751" algn="l"/>
              </a:tabLst>
              <a:defRPr/>
            </a:pPr>
            <a:r>
              <a:rPr lang="en-US" sz="2000" b="1" spc="-4" dirty="0">
                <a:cs typeface="Calibri" panose="020F0502020204030204" pitchFamily="34" charset="0"/>
              </a:rPr>
              <a:t>People-pleasing tendencies </a:t>
            </a:r>
            <a:r>
              <a:rPr lang="en-US" sz="2000" b="1" dirty="0">
                <a:cs typeface="Calibri" panose="020F0502020204030204" pitchFamily="34" charset="0"/>
              </a:rPr>
              <a:t>means they </a:t>
            </a:r>
            <a:r>
              <a:rPr lang="en-US" sz="2000" b="1" spc="-4" dirty="0">
                <a:cs typeface="Calibri" panose="020F0502020204030204" pitchFamily="34" charset="0"/>
              </a:rPr>
              <a:t>struggle </a:t>
            </a:r>
            <a:r>
              <a:rPr lang="en-US" sz="2000" b="1" dirty="0">
                <a:cs typeface="Calibri" panose="020F0502020204030204" pitchFamily="34" charset="0"/>
              </a:rPr>
              <a:t>to</a:t>
            </a:r>
            <a:r>
              <a:rPr lang="en-US" sz="2000" b="1" spc="-49" dirty="0">
                <a:cs typeface="Calibri" panose="020F0502020204030204" pitchFamily="34" charset="0"/>
              </a:rPr>
              <a:t> </a:t>
            </a:r>
            <a:r>
              <a:rPr lang="en-US" sz="2000" b="1" spc="-7" dirty="0">
                <a:cs typeface="Calibri" panose="020F0502020204030204" pitchFamily="34" charset="0"/>
              </a:rPr>
              <a:t>bring</a:t>
            </a:r>
            <a:r>
              <a:rPr lang="en-US" sz="2000" b="1" dirty="0">
                <a:cs typeface="Calibri" panose="020F0502020204030204" pitchFamily="34" charset="0"/>
              </a:rPr>
              <a:t> </a:t>
            </a:r>
            <a:r>
              <a:rPr lang="en-US" sz="2000" b="1" spc="-4" dirty="0">
                <a:cs typeface="Calibri" panose="020F0502020204030204" pitchFamily="34" charset="0"/>
              </a:rPr>
              <a:t>challenge</a:t>
            </a:r>
            <a:endParaRPr lang="en-US" sz="2000" b="1" dirty="0">
              <a:cs typeface="Calibri" panose="020F0502020204030204" pitchFamily="34" charset="0"/>
            </a:endParaRPr>
          </a:p>
          <a:p>
            <a:pPr marL="689810" indent="-457200">
              <a:spcBef>
                <a:spcPts val="457"/>
              </a:spcBef>
              <a:buClr>
                <a:srgbClr val="000066"/>
              </a:buClr>
              <a:buSzPct val="80000"/>
              <a:buFont typeface="Arial" panose="020B0604020202020204" pitchFamily="34" charset="0"/>
              <a:buChar char="■"/>
              <a:tabLst>
                <a:tab pos="606751" algn="l"/>
              </a:tabLst>
              <a:defRPr/>
            </a:pPr>
            <a:r>
              <a:rPr lang="en-US" sz="2000" b="1" spc="-4" dirty="0">
                <a:cs typeface="Calibri" panose="020F0502020204030204" pitchFamily="34" charset="0"/>
              </a:rPr>
              <a:t>When </a:t>
            </a:r>
            <a:r>
              <a:rPr lang="en-US" sz="2000" b="1" dirty="0">
                <a:cs typeface="Calibri" panose="020F0502020204030204" pitchFamily="34" charset="0"/>
              </a:rPr>
              <a:t>they </a:t>
            </a:r>
            <a:r>
              <a:rPr lang="en-US" sz="2000" b="1" spc="-7" dirty="0">
                <a:cs typeface="Calibri" panose="020F0502020204030204" pitchFamily="34" charset="0"/>
              </a:rPr>
              <a:t>feel </a:t>
            </a:r>
            <a:r>
              <a:rPr lang="en-US" sz="2000" b="1" spc="-4" dirty="0">
                <a:cs typeface="Calibri" panose="020F0502020204030204" pitchFamily="34" charset="0"/>
              </a:rPr>
              <a:t>critiqued </a:t>
            </a:r>
            <a:r>
              <a:rPr lang="en-US" sz="2000" b="1" dirty="0">
                <a:cs typeface="Calibri" panose="020F0502020204030204" pitchFamily="34" charset="0"/>
              </a:rPr>
              <a:t>they </a:t>
            </a:r>
            <a:r>
              <a:rPr lang="en-US" sz="2000" b="1" spc="-4" dirty="0">
                <a:cs typeface="Calibri" panose="020F0502020204030204" pitchFamily="34" charset="0"/>
              </a:rPr>
              <a:t>sell</a:t>
            </a:r>
            <a:r>
              <a:rPr lang="en-US" sz="2000" b="1" spc="-74" dirty="0">
                <a:cs typeface="Calibri" panose="020F0502020204030204" pitchFamily="34" charset="0"/>
              </a:rPr>
              <a:t> </a:t>
            </a:r>
            <a:r>
              <a:rPr lang="en-US" sz="2000" b="1" spc="-4" dirty="0">
                <a:cs typeface="Calibri" panose="020F0502020204030204" pitchFamily="34" charset="0"/>
              </a:rPr>
              <a:t>harder</a:t>
            </a:r>
            <a:endParaRPr lang="en-US" sz="2000" b="1" dirty="0">
              <a:cs typeface="Calibri" panose="020F0502020204030204" pitchFamily="34" charset="0"/>
            </a:endParaRPr>
          </a:p>
          <a:p>
            <a:pPr marL="689810" indent="-457200">
              <a:spcBef>
                <a:spcPts val="443"/>
              </a:spcBef>
              <a:buClr>
                <a:srgbClr val="000066"/>
              </a:buClr>
              <a:buSzPct val="80000"/>
              <a:buFont typeface="Arial" panose="020B0604020202020204" pitchFamily="34" charset="0"/>
              <a:buChar char="■"/>
              <a:tabLst>
                <a:tab pos="606751" algn="l"/>
              </a:tabLst>
              <a:defRPr/>
            </a:pPr>
            <a:r>
              <a:rPr lang="en-US" sz="2000" b="1" dirty="0">
                <a:cs typeface="Calibri" panose="020F0502020204030204" pitchFamily="34" charset="0"/>
              </a:rPr>
              <a:t>They </a:t>
            </a:r>
            <a:r>
              <a:rPr lang="en-US" sz="2000" b="1" spc="-4" dirty="0">
                <a:cs typeface="Calibri" panose="020F0502020204030204" pitchFamily="34" charset="0"/>
              </a:rPr>
              <a:t>don’t </a:t>
            </a:r>
            <a:r>
              <a:rPr lang="en-US" sz="2000" b="1" dirty="0">
                <a:cs typeface="Calibri" panose="020F0502020204030204" pitchFamily="34" charset="0"/>
              </a:rPr>
              <a:t>hear or </a:t>
            </a:r>
            <a:r>
              <a:rPr lang="en-US" sz="2000" b="1" spc="-4" dirty="0">
                <a:cs typeface="Calibri" panose="020F0502020204030204" pitchFamily="34" charset="0"/>
              </a:rPr>
              <a:t>engage fully </a:t>
            </a:r>
            <a:r>
              <a:rPr lang="en-US" sz="2000" b="1" dirty="0">
                <a:cs typeface="Calibri" panose="020F0502020204030204" pitchFamily="34" charset="0"/>
              </a:rPr>
              <a:t>with </a:t>
            </a:r>
            <a:r>
              <a:rPr lang="en-US" sz="2000" b="1" spc="-4" dirty="0">
                <a:cs typeface="Calibri" panose="020F0502020204030204" pitchFamily="34" charset="0"/>
              </a:rPr>
              <a:t>critical</a:t>
            </a:r>
            <a:r>
              <a:rPr lang="en-US" sz="2000" b="1" spc="-21" dirty="0">
                <a:cs typeface="Calibri" panose="020F0502020204030204" pitchFamily="34" charset="0"/>
              </a:rPr>
              <a:t> </a:t>
            </a:r>
            <a:r>
              <a:rPr lang="en-US" sz="2000" b="1" spc="-4" dirty="0">
                <a:cs typeface="Calibri" panose="020F0502020204030204" pitchFamily="34" charset="0"/>
              </a:rPr>
              <a:t>feedback</a:t>
            </a:r>
            <a:endParaRPr lang="en-US" sz="2000" b="1" dirty="0">
              <a:cs typeface="Calibri" panose="020F0502020204030204" pitchFamily="34" charset="0"/>
            </a:endParaRPr>
          </a:p>
          <a:p>
            <a:pPr marL="689810" indent="-457200">
              <a:lnSpc>
                <a:spcPts val="2405"/>
              </a:lnSpc>
              <a:spcBef>
                <a:spcPts val="443"/>
              </a:spcBef>
              <a:buClr>
                <a:srgbClr val="000066"/>
              </a:buClr>
              <a:buSzPct val="80000"/>
              <a:buFont typeface="Arial" panose="020B0604020202020204" pitchFamily="34" charset="0"/>
              <a:buChar char="■"/>
              <a:tabLst>
                <a:tab pos="606751" algn="l"/>
              </a:tabLst>
              <a:defRPr/>
            </a:pPr>
            <a:r>
              <a:rPr lang="en-US" sz="2000" b="1" spc="-4" dirty="0">
                <a:cs typeface="Calibri" panose="020F0502020204030204" pitchFamily="34" charset="0"/>
              </a:rPr>
              <a:t>They hijack </a:t>
            </a:r>
            <a:r>
              <a:rPr lang="en-US" sz="2000" b="1" dirty="0">
                <a:cs typeface="Calibri" panose="020F0502020204030204" pitchFamily="34" charset="0"/>
              </a:rPr>
              <a:t>the conversation and </a:t>
            </a:r>
            <a:r>
              <a:rPr lang="en-US" sz="2000" b="1" spc="-4" dirty="0">
                <a:cs typeface="Calibri" panose="020F0502020204030204" pitchFamily="34" charset="0"/>
              </a:rPr>
              <a:t>bring </a:t>
            </a:r>
            <a:r>
              <a:rPr lang="en-US" sz="2000" b="1" dirty="0">
                <a:cs typeface="Calibri" panose="020F0502020204030204" pitchFamily="34" charset="0"/>
              </a:rPr>
              <a:t>it </a:t>
            </a:r>
            <a:r>
              <a:rPr lang="en-US" sz="2000" b="1" spc="-4" dirty="0">
                <a:cs typeface="Calibri" panose="020F0502020204030204" pitchFamily="34" charset="0"/>
              </a:rPr>
              <a:t>back </a:t>
            </a:r>
            <a:r>
              <a:rPr lang="en-US" sz="2000" b="1" dirty="0">
                <a:cs typeface="Calibri" panose="020F0502020204030204" pitchFamily="34" charset="0"/>
              </a:rPr>
              <a:t>to </a:t>
            </a:r>
            <a:r>
              <a:rPr lang="en-US" sz="2000" b="1" spc="-7" dirty="0">
                <a:cs typeface="Calibri" panose="020F0502020204030204" pitchFamily="34" charset="0"/>
              </a:rPr>
              <a:t>being</a:t>
            </a:r>
            <a:r>
              <a:rPr lang="en-US" sz="2000" b="1" spc="-88" dirty="0">
                <a:cs typeface="Calibri" panose="020F0502020204030204" pitchFamily="34" charset="0"/>
              </a:rPr>
              <a:t> </a:t>
            </a:r>
            <a:r>
              <a:rPr lang="en-US" sz="2000" b="1" spc="-4" dirty="0">
                <a:cs typeface="Calibri" panose="020F0502020204030204" pitchFamily="34" charset="0"/>
              </a:rPr>
              <a:t>about</a:t>
            </a:r>
            <a:r>
              <a:rPr lang="en-US" sz="2000" b="1" dirty="0">
                <a:cs typeface="Calibri" panose="020F0502020204030204" pitchFamily="34" charset="0"/>
              </a:rPr>
              <a:t> </a:t>
            </a:r>
            <a:r>
              <a:rPr lang="en-US" sz="2000" b="1" spc="-4" dirty="0">
                <a:cs typeface="Calibri" panose="020F0502020204030204" pitchFamily="34" charset="0"/>
              </a:rPr>
              <a:t>them</a:t>
            </a:r>
            <a:endParaRPr lang="en-US" sz="2000" b="1" dirty="0">
              <a:cs typeface="Calibri" panose="020F0502020204030204" pitchFamily="34" charset="0"/>
            </a:endParaRPr>
          </a:p>
          <a:p>
            <a:pPr marL="689810" indent="-457200">
              <a:spcBef>
                <a:spcPts val="457"/>
              </a:spcBef>
              <a:buClr>
                <a:srgbClr val="000066"/>
              </a:buClr>
              <a:buSzPct val="80000"/>
              <a:buFont typeface="Arial" panose="020B0604020202020204" pitchFamily="34" charset="0"/>
              <a:buChar char="■"/>
              <a:tabLst>
                <a:tab pos="606751" algn="l"/>
              </a:tabLst>
              <a:defRPr/>
            </a:pPr>
            <a:r>
              <a:rPr lang="en-US" sz="2000" b="1" dirty="0">
                <a:cs typeface="Calibri" panose="020F0502020204030204" pitchFamily="34" charset="0"/>
              </a:rPr>
              <a:t>Passive </a:t>
            </a:r>
            <a:r>
              <a:rPr lang="en-US" sz="2000" b="1" spc="-4" dirty="0">
                <a:cs typeface="Calibri" panose="020F0502020204030204" pitchFamily="34" charset="0"/>
              </a:rPr>
              <a:t>aggression </a:t>
            </a:r>
            <a:r>
              <a:rPr lang="en-US" sz="2000" b="1" dirty="0">
                <a:cs typeface="Calibri" panose="020F0502020204030204" pitchFamily="34" charset="0"/>
              </a:rPr>
              <a:t>&amp; </a:t>
            </a:r>
            <a:r>
              <a:rPr lang="en-US" sz="2000" b="1" spc="-4" dirty="0">
                <a:cs typeface="Calibri" panose="020F0502020204030204" pitchFamily="34" charset="0"/>
              </a:rPr>
              <a:t>withdrawal </a:t>
            </a:r>
            <a:r>
              <a:rPr lang="en-US" sz="2000" b="1" dirty="0">
                <a:cs typeface="Calibri" panose="020F0502020204030204" pitchFamily="34" charset="0"/>
              </a:rPr>
              <a:t>after </a:t>
            </a:r>
            <a:r>
              <a:rPr lang="en-US" sz="2000" b="1" spc="-4" dirty="0">
                <a:cs typeface="Calibri" panose="020F0502020204030204" pitchFamily="34" charset="0"/>
              </a:rPr>
              <a:t>their idea </a:t>
            </a:r>
            <a:r>
              <a:rPr lang="en-US" sz="2000" b="1" dirty="0">
                <a:cs typeface="Calibri" panose="020F0502020204030204" pitchFamily="34" charset="0"/>
              </a:rPr>
              <a:t>is</a:t>
            </a:r>
            <a:r>
              <a:rPr lang="en-US" sz="2000" b="1" spc="-39" dirty="0">
                <a:cs typeface="Calibri" panose="020F0502020204030204" pitchFamily="34" charset="0"/>
              </a:rPr>
              <a:t> </a:t>
            </a:r>
            <a:r>
              <a:rPr lang="en-US" sz="2000" b="1" spc="-4" dirty="0">
                <a:cs typeface="Calibri" panose="020F0502020204030204" pitchFamily="34" charset="0"/>
              </a:rPr>
              <a:t>rejected</a:t>
            </a:r>
            <a:endParaRPr lang="en-US" sz="2000" b="1" dirty="0">
              <a:cs typeface="Calibri" panose="020F0502020204030204" pitchFamily="34" charset="0"/>
            </a:endParaRPr>
          </a:p>
          <a:p>
            <a:pPr marL="475505" indent="-457200">
              <a:buClr>
                <a:srgbClr val="000066"/>
              </a:buClr>
              <a:buSzPct val="80000"/>
              <a:buFont typeface="Arial" panose="020B0604020202020204" pitchFamily="34" charset="0"/>
              <a:buChar char="■"/>
              <a:defRPr/>
            </a:pPr>
            <a:r>
              <a:rPr sz="2000" b="1" spc="-7" dirty="0">
                <a:latin typeface="+mn-lt"/>
                <a:cs typeface="Calibri" panose="020F0502020204030204" pitchFamily="34" charset="0"/>
              </a:rPr>
              <a:t>WHAT</a:t>
            </a:r>
            <a:r>
              <a:rPr sz="2000" b="1" spc="-7" dirty="0">
                <a:solidFill>
                  <a:srgbClr val="52575F"/>
                </a:solidFill>
                <a:latin typeface="+mn-lt"/>
                <a:cs typeface="Calibri" panose="020F0502020204030204" pitchFamily="34" charset="0"/>
              </a:rPr>
              <a:t> </a:t>
            </a:r>
            <a:r>
              <a:rPr sz="2000" b="1" spc="-7" dirty="0">
                <a:solidFill>
                  <a:srgbClr val="C41B00"/>
                </a:solidFill>
                <a:latin typeface="+mn-lt"/>
                <a:cs typeface="Calibri" panose="020F0502020204030204" pitchFamily="34" charset="0"/>
              </a:rPr>
              <a:t>QUESTIONS </a:t>
            </a:r>
            <a:r>
              <a:rPr sz="2000" b="1" spc="-7" dirty="0">
                <a:latin typeface="+mn-lt"/>
                <a:cs typeface="Calibri" panose="020F0502020204030204" pitchFamily="34" charset="0"/>
              </a:rPr>
              <a:t>ARE </a:t>
            </a:r>
            <a:r>
              <a:rPr sz="2000" b="1" spc="-4" dirty="0">
                <a:latin typeface="+mn-lt"/>
                <a:cs typeface="Calibri" panose="020F0502020204030204" pitchFamily="34" charset="0"/>
              </a:rPr>
              <a:t>THEY REALLY ASKING</a:t>
            </a:r>
            <a:r>
              <a:rPr sz="2000" b="1" spc="95" dirty="0">
                <a:latin typeface="+mn-lt"/>
                <a:cs typeface="Calibri" panose="020F0502020204030204" pitchFamily="34" charset="0"/>
              </a:rPr>
              <a:t> </a:t>
            </a:r>
            <a:r>
              <a:rPr sz="2000" b="1" spc="-4" dirty="0">
                <a:latin typeface="+mn-lt"/>
                <a:cs typeface="Calibri" panose="020F0502020204030204" pitchFamily="34" charset="0"/>
              </a:rPr>
              <a:t>INSIDE?</a:t>
            </a:r>
            <a:endParaRPr sz="2000" b="1" dirty="0">
              <a:latin typeface="+mn-lt"/>
              <a:cs typeface="Calibri" panose="020F0502020204030204" pitchFamily="34" charset="0"/>
            </a:endParaRPr>
          </a:p>
          <a:p>
            <a:pPr marL="696954" indent="-457200">
              <a:spcBef>
                <a:spcPts val="468"/>
              </a:spcBef>
              <a:buClr>
                <a:srgbClr val="000066"/>
              </a:buClr>
              <a:buSzPct val="80000"/>
              <a:buFont typeface="Arial" panose="020B0604020202020204" pitchFamily="34" charset="0"/>
              <a:buChar char="■"/>
              <a:tabLst>
                <a:tab pos="613894" algn="l"/>
              </a:tabLst>
              <a:defRPr/>
            </a:pPr>
            <a:r>
              <a:rPr sz="2000" b="1" spc="-4" dirty="0">
                <a:latin typeface="+mn-lt"/>
                <a:cs typeface="Calibri" panose="020F0502020204030204" pitchFamily="34" charset="0"/>
              </a:rPr>
              <a:t>What </a:t>
            </a:r>
            <a:r>
              <a:rPr sz="2000" b="1" dirty="0">
                <a:latin typeface="+mn-lt"/>
                <a:cs typeface="Calibri" panose="020F0502020204030204" pitchFamily="34" charset="0"/>
              </a:rPr>
              <a:t>will make this </a:t>
            </a:r>
            <a:r>
              <a:rPr sz="2000" b="1" spc="-4" dirty="0">
                <a:latin typeface="+mn-lt"/>
                <a:cs typeface="Calibri" panose="020F0502020204030204" pitchFamily="34" charset="0"/>
              </a:rPr>
              <a:t>idea connect </a:t>
            </a:r>
            <a:r>
              <a:rPr sz="2000" b="1" dirty="0">
                <a:latin typeface="+mn-lt"/>
                <a:cs typeface="Calibri" panose="020F0502020204030204" pitchFamily="34" charset="0"/>
              </a:rPr>
              <a:t>with</a:t>
            </a:r>
            <a:r>
              <a:rPr sz="2000" b="1" spc="-70" dirty="0">
                <a:latin typeface="+mn-lt"/>
                <a:cs typeface="Calibri" panose="020F0502020204030204" pitchFamily="34" charset="0"/>
              </a:rPr>
              <a:t> </a:t>
            </a:r>
            <a:r>
              <a:rPr sz="2000" b="1" spc="-7" dirty="0">
                <a:latin typeface="+mn-lt"/>
                <a:cs typeface="Calibri" panose="020F0502020204030204" pitchFamily="34" charset="0"/>
              </a:rPr>
              <a:t>people?</a:t>
            </a:r>
            <a:endParaRPr sz="2000" b="1" dirty="0">
              <a:latin typeface="+mn-lt"/>
              <a:cs typeface="Calibri" panose="020F0502020204030204" pitchFamily="34" charset="0"/>
            </a:endParaRPr>
          </a:p>
          <a:p>
            <a:pPr marL="696954" indent="-457200">
              <a:spcBef>
                <a:spcPts val="453"/>
              </a:spcBef>
              <a:buClr>
                <a:srgbClr val="000066"/>
              </a:buClr>
              <a:buSzPct val="80000"/>
              <a:buFont typeface="Arial" panose="020B0604020202020204" pitchFamily="34" charset="0"/>
              <a:buChar char="■"/>
              <a:tabLst>
                <a:tab pos="613894" algn="l"/>
              </a:tabLst>
              <a:defRPr/>
            </a:pPr>
            <a:r>
              <a:rPr sz="2000" b="1" spc="-4" dirty="0">
                <a:latin typeface="+mn-lt"/>
                <a:cs typeface="Calibri" panose="020F0502020204030204" pitchFamily="34" charset="0"/>
              </a:rPr>
              <a:t>You really can’t </a:t>
            </a:r>
            <a:r>
              <a:rPr sz="2000" b="1" dirty="0">
                <a:latin typeface="+mn-lt"/>
                <a:cs typeface="Calibri" panose="020F0502020204030204" pitchFamily="34" charset="0"/>
              </a:rPr>
              <a:t>“see</a:t>
            </a:r>
            <a:r>
              <a:rPr sz="2000" b="1" spc="-35" dirty="0">
                <a:latin typeface="+mn-lt"/>
                <a:cs typeface="Calibri" panose="020F0502020204030204" pitchFamily="34" charset="0"/>
              </a:rPr>
              <a:t> </a:t>
            </a:r>
            <a:r>
              <a:rPr sz="2000" b="1" spc="-4" dirty="0">
                <a:latin typeface="+mn-lt"/>
                <a:cs typeface="Calibri" panose="020F0502020204030204" pitchFamily="34" charset="0"/>
              </a:rPr>
              <a:t>it”?</a:t>
            </a:r>
            <a:endParaRPr sz="2000" b="1" dirty="0">
              <a:latin typeface="+mn-lt"/>
              <a:cs typeface="Calibri" panose="020F0502020204030204" pitchFamily="34" charset="0"/>
            </a:endParaRPr>
          </a:p>
          <a:p>
            <a:pPr marL="696954" indent="-457200">
              <a:spcBef>
                <a:spcPts val="446"/>
              </a:spcBef>
              <a:buClr>
                <a:srgbClr val="000066"/>
              </a:buClr>
              <a:buSzPct val="80000"/>
              <a:buFont typeface="Arial" panose="020B0604020202020204" pitchFamily="34" charset="0"/>
              <a:buChar char="■"/>
              <a:tabLst>
                <a:tab pos="613894" algn="l"/>
              </a:tabLst>
              <a:defRPr/>
            </a:pPr>
            <a:r>
              <a:rPr sz="2000" b="1" dirty="0">
                <a:latin typeface="+mn-lt"/>
                <a:cs typeface="Calibri" panose="020F0502020204030204" pitchFamily="34" charset="0"/>
              </a:rPr>
              <a:t>Is </a:t>
            </a:r>
            <a:r>
              <a:rPr sz="2000" b="1" spc="-4" dirty="0">
                <a:latin typeface="+mn-lt"/>
                <a:cs typeface="Calibri" panose="020F0502020204030204" pitchFamily="34" charset="0"/>
              </a:rPr>
              <a:t>everyone still </a:t>
            </a:r>
            <a:r>
              <a:rPr sz="2000" b="1" dirty="0">
                <a:latin typeface="+mn-lt"/>
                <a:cs typeface="Calibri" panose="020F0502020204030204" pitchFamily="34" charset="0"/>
              </a:rPr>
              <a:t>with</a:t>
            </a:r>
            <a:r>
              <a:rPr sz="2000" b="1" spc="-63" dirty="0">
                <a:latin typeface="+mn-lt"/>
                <a:cs typeface="Calibri" panose="020F0502020204030204" pitchFamily="34" charset="0"/>
              </a:rPr>
              <a:t> </a:t>
            </a:r>
            <a:r>
              <a:rPr sz="2000" b="1" dirty="0">
                <a:latin typeface="+mn-lt"/>
                <a:cs typeface="Calibri" panose="020F0502020204030204" pitchFamily="34" charset="0"/>
              </a:rPr>
              <a:t>me?</a:t>
            </a:r>
          </a:p>
          <a:p>
            <a:pPr marL="696954" indent="-457200">
              <a:spcBef>
                <a:spcPts val="446"/>
              </a:spcBef>
              <a:buClr>
                <a:srgbClr val="000066"/>
              </a:buClr>
              <a:buSzPct val="80000"/>
              <a:buFont typeface="Arial" panose="020B0604020202020204" pitchFamily="34" charset="0"/>
              <a:buChar char="■"/>
              <a:tabLst>
                <a:tab pos="613894" algn="l"/>
              </a:tabLst>
              <a:defRPr/>
            </a:pPr>
            <a:r>
              <a:rPr sz="2000" b="1" dirty="0">
                <a:latin typeface="+mn-lt"/>
                <a:cs typeface="Calibri" panose="020F0502020204030204" pitchFamily="34" charset="0"/>
              </a:rPr>
              <a:t>Are </a:t>
            </a:r>
            <a:r>
              <a:rPr sz="2000" b="1" spc="-4" dirty="0">
                <a:latin typeface="+mn-lt"/>
                <a:cs typeface="Calibri" panose="020F0502020204030204" pitchFamily="34" charset="0"/>
              </a:rPr>
              <a:t>you </a:t>
            </a:r>
            <a:r>
              <a:rPr sz="2000" b="1" dirty="0">
                <a:latin typeface="+mn-lt"/>
                <a:cs typeface="Calibri" panose="020F0502020204030204" pitchFamily="34" charset="0"/>
              </a:rPr>
              <a:t>aware of what </a:t>
            </a:r>
            <a:r>
              <a:rPr sz="2000" b="1" spc="-4" dirty="0">
                <a:latin typeface="+mn-lt"/>
                <a:cs typeface="Calibri" panose="020F0502020204030204" pitchFamily="34" charset="0"/>
              </a:rPr>
              <a:t>I’ve</a:t>
            </a:r>
            <a:r>
              <a:rPr sz="2000" b="1" spc="-63" dirty="0">
                <a:latin typeface="+mn-lt"/>
                <a:cs typeface="Calibri" panose="020F0502020204030204" pitchFamily="34" charset="0"/>
              </a:rPr>
              <a:t> </a:t>
            </a:r>
            <a:r>
              <a:rPr sz="2000" b="1" spc="-4" dirty="0">
                <a:latin typeface="+mn-lt"/>
                <a:cs typeface="Calibri" panose="020F0502020204030204" pitchFamily="34" charset="0"/>
              </a:rPr>
              <a:t>done?</a:t>
            </a:r>
            <a:endParaRPr sz="2000" b="1" dirty="0">
              <a:latin typeface="+mn-lt"/>
              <a:cs typeface="Calibri" panose="020F0502020204030204" pitchFamily="34" charset="0"/>
            </a:endParaRPr>
          </a:p>
        </p:txBody>
      </p:sp>
      <p:sp>
        <p:nvSpPr>
          <p:cNvPr id="74755" name="Title 6"/>
          <p:cNvSpPr>
            <a:spLocks noGrp="1"/>
          </p:cNvSpPr>
          <p:nvPr>
            <p:ph type="title"/>
          </p:nvPr>
        </p:nvSpPr>
        <p:spPr>
          <a:xfrm>
            <a:off x="1819275" y="55563"/>
            <a:ext cx="6867525" cy="1143000"/>
          </a:xfrm>
        </p:spPr>
        <p:txBody>
          <a:bodyPr/>
          <a:lstStyle/>
          <a:p>
            <a:r>
              <a:rPr lang="en-US" altLang="en-US"/>
              <a:t>Connector</a:t>
            </a:r>
          </a:p>
        </p:txBody>
      </p:sp>
      <p:pic>
        <p:nvPicPr>
          <p:cNvPr id="7" name="Picture 6"/>
          <p:cNvPicPr>
            <a:picLocks noChangeAspect="1"/>
          </p:cNvPicPr>
          <p:nvPr/>
        </p:nvPicPr>
        <p:blipFill>
          <a:blip r:embed="rId3"/>
          <a:stretch>
            <a:fillRect/>
          </a:stretch>
        </p:blipFill>
        <p:spPr>
          <a:xfrm>
            <a:off x="8016622" y="1283385"/>
            <a:ext cx="719391" cy="216427"/>
          </a:xfrm>
          <a:prstGeom prst="rect">
            <a:avLst/>
          </a:prstGeom>
        </p:spPr>
      </p:pic>
    </p:spTree>
    <p:extLst>
      <p:ext uri="{BB962C8B-B14F-4D97-AF65-F5344CB8AC3E}">
        <p14:creationId xmlns:p14="http://schemas.microsoft.com/office/powerpoint/2010/main" val="2006986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object 2"/>
          <p:cNvSpPr>
            <a:spLocks noGrp="1"/>
          </p:cNvSpPr>
          <p:nvPr>
            <p:ph type="subTitle" idx="4"/>
          </p:nvPr>
        </p:nvSpPr>
        <p:spPr>
          <a:xfrm>
            <a:off x="2439988" y="4095750"/>
            <a:ext cx="5033962" cy="1862138"/>
          </a:xfrm>
        </p:spPr>
        <p:txBody>
          <a:bodyPr/>
          <a:lstStyle/>
          <a:p>
            <a:pPr marL="4763" indent="0" algn="ctr">
              <a:buFont typeface="Wingdings" panose="05000000000000000000" pitchFamily="2" charset="2"/>
              <a:buNone/>
            </a:pPr>
            <a:r>
              <a:rPr lang="en-US" altLang="en-US" sz="3000" dirty="0">
                <a:latin typeface="Calibri" panose="020F0502020204030204" pitchFamily="34" charset="0"/>
                <a:cs typeface="Calibri" panose="020F0502020204030204" pitchFamily="34" charset="0"/>
              </a:rPr>
              <a:t>Turn to the person next to you: tell them what color you have rated your Connector Voice and why?</a:t>
            </a:r>
          </a:p>
        </p:txBody>
      </p:sp>
      <p:sp>
        <p:nvSpPr>
          <p:cNvPr id="3" name="object 3"/>
          <p:cNvSpPr/>
          <p:nvPr/>
        </p:nvSpPr>
        <p:spPr>
          <a:xfrm>
            <a:off x="2620963" y="3429000"/>
            <a:ext cx="3905250" cy="0"/>
          </a:xfrm>
          <a:custGeom>
            <a:avLst/>
            <a:gdLst/>
            <a:ahLst/>
            <a:cxnLst/>
            <a:rect l="l" t="t" r="r" b="b"/>
            <a:pathLst>
              <a:path w="5553709">
                <a:moveTo>
                  <a:pt x="0" y="0"/>
                </a:moveTo>
                <a:lnTo>
                  <a:pt x="5553456" y="0"/>
                </a:lnTo>
              </a:path>
            </a:pathLst>
          </a:custGeom>
          <a:ln w="38100">
            <a:solidFill>
              <a:srgbClr val="FFFFFF"/>
            </a:solidFill>
          </a:ln>
        </p:spPr>
        <p:txBody>
          <a:bodyPr lIns="0" tIns="0" rIns="0" bIns="0"/>
          <a:lstStyle/>
          <a:p>
            <a:pPr>
              <a:defRPr/>
            </a:pPr>
            <a:endParaRPr sz="984"/>
          </a:p>
        </p:txBody>
      </p:sp>
      <p:sp>
        <p:nvSpPr>
          <p:cNvPr id="4" name="object 4"/>
          <p:cNvSpPr/>
          <p:nvPr/>
        </p:nvSpPr>
        <p:spPr>
          <a:xfrm>
            <a:off x="3165475" y="3594100"/>
            <a:ext cx="2813050" cy="0"/>
          </a:xfrm>
          <a:custGeom>
            <a:avLst/>
            <a:gdLst/>
            <a:ahLst/>
            <a:cxnLst/>
            <a:rect l="l" t="t" r="r" b="b"/>
            <a:pathLst>
              <a:path w="4000500">
                <a:moveTo>
                  <a:pt x="0" y="0"/>
                </a:moveTo>
                <a:lnTo>
                  <a:pt x="4000499" y="0"/>
                </a:lnTo>
              </a:path>
            </a:pathLst>
          </a:custGeom>
          <a:ln w="38100">
            <a:solidFill>
              <a:srgbClr val="FFFFFF"/>
            </a:solidFill>
          </a:ln>
        </p:spPr>
        <p:txBody>
          <a:bodyPr lIns="0" tIns="0" rIns="0" bIns="0"/>
          <a:lstStyle/>
          <a:p>
            <a:pPr>
              <a:defRPr/>
            </a:pPr>
            <a:endParaRPr sz="984"/>
          </a:p>
        </p:txBody>
      </p:sp>
      <p:sp>
        <p:nvSpPr>
          <p:cNvPr id="5" name="object 5"/>
          <p:cNvSpPr txBox="1">
            <a:spLocks noGrp="1"/>
          </p:cNvSpPr>
          <p:nvPr>
            <p:ph type="ctrTitle"/>
          </p:nvPr>
        </p:nvSpPr>
        <p:spPr>
          <a:xfrm>
            <a:off x="465138" y="2062163"/>
            <a:ext cx="8213725" cy="1198562"/>
          </a:xfrm>
        </p:spPr>
        <p:txBody>
          <a:bodyPr rtlCol="0"/>
          <a:lstStyle/>
          <a:p>
            <a:pPr marL="12055">
              <a:defRPr/>
            </a:pPr>
            <a:r>
              <a:rPr dirty="0"/>
              <a:t>PAIRS</a:t>
            </a:r>
            <a:r>
              <a:rPr spc="-39" dirty="0"/>
              <a:t> </a:t>
            </a:r>
            <a:r>
              <a:rPr dirty="0"/>
              <a:t>EXERCISE</a:t>
            </a:r>
          </a:p>
        </p:txBody>
      </p:sp>
      <p:sp>
        <p:nvSpPr>
          <p:cNvPr id="6" name="object 6"/>
          <p:cNvSpPr/>
          <p:nvPr/>
        </p:nvSpPr>
        <p:spPr>
          <a:xfrm>
            <a:off x="3516313" y="674688"/>
            <a:ext cx="1339850" cy="1339850"/>
          </a:xfrm>
          <a:prstGeom prst="rect">
            <a:avLst/>
          </a:prstGeom>
          <a:blipFill>
            <a:blip r:embed="rId3" cstate="print"/>
            <a:stretch>
              <a:fillRect/>
            </a:stretch>
          </a:blipFill>
        </p:spPr>
        <p:txBody>
          <a:bodyPr lIns="0" tIns="0" rIns="0" bIns="0"/>
          <a:lstStyle/>
          <a:p>
            <a:pPr>
              <a:defRPr/>
            </a:pPr>
            <a:endParaRPr sz="984"/>
          </a:p>
        </p:txBody>
      </p:sp>
      <p:sp>
        <p:nvSpPr>
          <p:cNvPr id="7" name="object 7"/>
          <p:cNvSpPr/>
          <p:nvPr/>
        </p:nvSpPr>
        <p:spPr>
          <a:xfrm>
            <a:off x="4287838" y="674688"/>
            <a:ext cx="1338262" cy="1339850"/>
          </a:xfrm>
          <a:prstGeom prst="rect">
            <a:avLst/>
          </a:prstGeom>
          <a:blipFill>
            <a:blip r:embed="rId4" cstate="print"/>
            <a:stretch>
              <a:fillRect/>
            </a:stretch>
          </a:blipFill>
        </p:spPr>
        <p:txBody>
          <a:bodyPr lIns="0" tIns="0" rIns="0" bIns="0"/>
          <a:lstStyle/>
          <a:p>
            <a:pPr>
              <a:defRPr/>
            </a:pPr>
            <a:endParaRPr sz="984"/>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84048" y="1529274"/>
            <a:ext cx="8105775" cy="3667671"/>
          </a:xfrm>
          <a:prstGeom prst="rect">
            <a:avLst/>
          </a:prstGeom>
        </p:spPr>
        <p:txBody>
          <a:bodyPr lIns="0" tIns="0" rIns="0" bIns="0">
            <a:spAutoFit/>
          </a:bodyPr>
          <a:lstStyle>
            <a:lvl1pPr marL="7938">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350838" indent="-342900">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WHAT IS A </a:t>
            </a:r>
            <a:r>
              <a:rPr lang="en-US" altLang="en-US" sz="2000" b="1" dirty="0">
                <a:solidFill>
                  <a:srgbClr val="C72405"/>
                </a:solidFill>
                <a:latin typeface="+mn-lt"/>
                <a:cs typeface="Calibri" panose="020F0502020204030204" pitchFamily="34" charset="0"/>
              </a:rPr>
              <a:t>PIONEER</a:t>
            </a:r>
            <a:r>
              <a:rPr lang="en-US" altLang="en-US" sz="2000" b="1" dirty="0">
                <a:solidFill>
                  <a:srgbClr val="52575F"/>
                </a:solidFill>
                <a:latin typeface="+mn-lt"/>
                <a:cs typeface="Calibri" panose="020F0502020204030204" pitchFamily="34" charset="0"/>
              </a:rPr>
              <a:t>?</a:t>
            </a:r>
            <a:endParaRPr lang="en-US" altLang="en-US" sz="2000" b="1" dirty="0">
              <a:latin typeface="+mn-lt"/>
              <a:cs typeface="Calibri" panose="020F0502020204030204" pitchFamily="34" charset="0"/>
            </a:endParaRPr>
          </a:p>
          <a:p>
            <a:pPr marL="548640" indent="-342900">
              <a:spcBef>
                <a:spcPts val="463"/>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Pioneers are champions of change and ingenuity</a:t>
            </a:r>
          </a:p>
          <a:p>
            <a:pPr marL="548640" indent="-342900">
              <a:spcBef>
                <a:spcPts val="450"/>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They approach life with an “anything is possible!” attitude</a:t>
            </a:r>
          </a:p>
          <a:p>
            <a:pPr marL="548640" indent="-342900">
              <a:spcBef>
                <a:spcPts val="438"/>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Pioneers believe visioning a new future is always the highest priority</a:t>
            </a:r>
          </a:p>
          <a:p>
            <a:pPr marL="548640" indent="-342900">
              <a:lnSpc>
                <a:spcPts val="2275"/>
              </a:lnSpc>
              <a:spcBef>
                <a:spcPts val="738"/>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They are always seeking to find the quickest, fastest and most efficient way to do things</a:t>
            </a:r>
          </a:p>
          <a:p>
            <a:pPr marL="548640" indent="-342900">
              <a:lnSpc>
                <a:spcPts val="2275"/>
              </a:lnSpc>
              <a:spcBef>
                <a:spcPts val="713"/>
              </a:spcBef>
              <a:buClr>
                <a:srgbClr val="000066"/>
              </a:buClr>
              <a:buSzPct val="80000"/>
              <a:buFont typeface="Arial" panose="020B0604020202020204" pitchFamily="34" charset="0"/>
              <a:buChar char="■"/>
              <a:defRPr/>
            </a:pPr>
            <a:r>
              <a:rPr lang="en-US" altLang="en-US" sz="2000" b="1" dirty="0">
                <a:latin typeface="+mn-lt"/>
                <a:cs typeface="Calibri" panose="020F0502020204030204" pitchFamily="34" charset="0"/>
              </a:rPr>
              <a:t>Pioneers value “outside the box thinking,” interesting or different  ways of doing things and tend to seek out the most interesting people to learn from and add to their body of knowledge</a:t>
            </a:r>
          </a:p>
        </p:txBody>
      </p:sp>
      <p:sp>
        <p:nvSpPr>
          <p:cNvPr id="80899" name="Title 6"/>
          <p:cNvSpPr>
            <a:spLocks noGrp="1"/>
          </p:cNvSpPr>
          <p:nvPr>
            <p:ph type="title"/>
          </p:nvPr>
        </p:nvSpPr>
        <p:spPr>
          <a:xfrm>
            <a:off x="1819275" y="55563"/>
            <a:ext cx="6867525" cy="1143000"/>
          </a:xfrm>
        </p:spPr>
        <p:txBody>
          <a:bodyPr/>
          <a:lstStyle/>
          <a:p>
            <a:r>
              <a:rPr lang="en-US" altLang="en-US"/>
              <a:t>Pioneer</a:t>
            </a:r>
          </a:p>
        </p:txBody>
      </p:sp>
      <p:pic>
        <p:nvPicPr>
          <p:cNvPr id="7" name="Picture 6"/>
          <p:cNvPicPr>
            <a:picLocks noChangeAspect="1"/>
          </p:cNvPicPr>
          <p:nvPr/>
        </p:nvPicPr>
        <p:blipFill>
          <a:blip r:embed="rId3"/>
          <a:stretch>
            <a:fillRect/>
          </a:stretch>
        </p:blipFill>
        <p:spPr>
          <a:xfrm>
            <a:off x="8016622" y="1283385"/>
            <a:ext cx="719391" cy="21642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84048" y="1527048"/>
            <a:ext cx="7366000" cy="3218830"/>
          </a:xfrm>
          <a:prstGeom prst="rect">
            <a:avLst/>
          </a:prstGeom>
        </p:spPr>
        <p:txBody>
          <a:bodyPr lIns="0" tIns="0" rIns="0" bIns="0">
            <a:spAutoFit/>
          </a:bodyPr>
          <a:lstStyle/>
          <a:p>
            <a:pPr marL="351829" indent="-342900">
              <a:buClr>
                <a:srgbClr val="000066"/>
              </a:buClr>
              <a:buSzPct val="80000"/>
              <a:buFont typeface="Arial" panose="020B0604020202020204" pitchFamily="34" charset="0"/>
              <a:buChar char="■"/>
              <a:defRPr/>
            </a:pPr>
            <a:r>
              <a:rPr sz="2000" b="1" spc="-7" dirty="0">
                <a:latin typeface="+mn-lt"/>
                <a:cs typeface="Calibri"/>
              </a:rPr>
              <a:t>WHAT DO THEY </a:t>
            </a:r>
            <a:r>
              <a:rPr sz="2000" b="1" spc="-7" dirty="0">
                <a:solidFill>
                  <a:srgbClr val="C41B00"/>
                </a:solidFill>
                <a:latin typeface="+mn-lt"/>
                <a:cs typeface="Calibri"/>
              </a:rPr>
              <a:t>BRING </a:t>
            </a:r>
            <a:r>
              <a:rPr sz="2000" b="1" spc="-4" dirty="0">
                <a:latin typeface="+mn-lt"/>
                <a:cs typeface="Calibri"/>
              </a:rPr>
              <a:t>AT </a:t>
            </a:r>
            <a:r>
              <a:rPr sz="2000" b="1" spc="-7" dirty="0">
                <a:latin typeface="+mn-lt"/>
                <a:cs typeface="Calibri"/>
              </a:rPr>
              <a:t>THEIR</a:t>
            </a:r>
            <a:r>
              <a:rPr sz="2000" b="1" spc="74" dirty="0">
                <a:latin typeface="+mn-lt"/>
                <a:cs typeface="Calibri"/>
              </a:rPr>
              <a:t> </a:t>
            </a:r>
            <a:r>
              <a:rPr sz="2000" b="1" spc="-4" dirty="0">
                <a:latin typeface="+mn-lt"/>
                <a:cs typeface="Calibri"/>
              </a:rPr>
              <a:t>BEST?</a:t>
            </a:r>
            <a:endParaRPr sz="2000" b="1" dirty="0">
              <a:latin typeface="+mn-lt"/>
              <a:cs typeface="Calibri"/>
            </a:endParaRPr>
          </a:p>
          <a:p>
            <a:pPr marL="575510" indent="-342900">
              <a:spcBef>
                <a:spcPts val="716"/>
              </a:spcBef>
              <a:buClr>
                <a:srgbClr val="000066"/>
              </a:buClr>
              <a:buSzPct val="80000"/>
              <a:buFont typeface="Arial" panose="020B0604020202020204" pitchFamily="34" charset="0"/>
              <a:buChar char="■"/>
              <a:tabLst>
                <a:tab pos="606751" algn="l"/>
              </a:tabLst>
              <a:defRPr/>
            </a:pPr>
            <a:r>
              <a:rPr sz="2000" b="1" spc="-4" dirty="0">
                <a:latin typeface="+mn-lt"/>
                <a:cs typeface="Calibri"/>
              </a:rPr>
              <a:t>Strategic military thinking </a:t>
            </a:r>
            <a:r>
              <a:rPr sz="2000" b="1" dirty="0">
                <a:latin typeface="+mn-lt"/>
                <a:cs typeface="Calibri"/>
              </a:rPr>
              <a:t>to </a:t>
            </a:r>
            <a:r>
              <a:rPr sz="2000" b="1" spc="-4" dirty="0">
                <a:latin typeface="+mn-lt"/>
                <a:cs typeface="Calibri"/>
              </a:rPr>
              <a:t>achieve </a:t>
            </a:r>
            <a:r>
              <a:rPr sz="2000" b="1" dirty="0">
                <a:latin typeface="+mn-lt"/>
                <a:cs typeface="Calibri"/>
              </a:rPr>
              <a:t>the </a:t>
            </a:r>
            <a:r>
              <a:rPr sz="2000" b="1" spc="-4" dirty="0">
                <a:latin typeface="+mn-lt"/>
                <a:cs typeface="Calibri"/>
              </a:rPr>
              <a:t>agreed</a:t>
            </a:r>
            <a:r>
              <a:rPr sz="2000" b="1" spc="-35" dirty="0">
                <a:latin typeface="+mn-lt"/>
                <a:cs typeface="Calibri"/>
              </a:rPr>
              <a:t> </a:t>
            </a:r>
            <a:r>
              <a:rPr sz="2000" b="1" spc="-4" dirty="0">
                <a:latin typeface="+mn-lt"/>
                <a:cs typeface="Calibri"/>
              </a:rPr>
              <a:t>objective</a:t>
            </a:r>
            <a:endParaRPr sz="2000" b="1" dirty="0">
              <a:latin typeface="+mn-lt"/>
              <a:cs typeface="Calibri"/>
            </a:endParaRPr>
          </a:p>
          <a:p>
            <a:pPr marL="575510" indent="-342900">
              <a:spcBef>
                <a:spcPts val="707"/>
              </a:spcBef>
              <a:buClr>
                <a:srgbClr val="000066"/>
              </a:buClr>
              <a:buSzPct val="80000"/>
              <a:buFont typeface="Arial" panose="020B0604020202020204" pitchFamily="34" charset="0"/>
              <a:buChar char="■"/>
              <a:tabLst>
                <a:tab pos="606751" algn="l"/>
              </a:tabLst>
              <a:defRPr/>
            </a:pPr>
            <a:r>
              <a:rPr sz="2000" b="1" spc="-4" dirty="0">
                <a:latin typeface="+mn-lt"/>
                <a:cs typeface="Calibri"/>
              </a:rPr>
              <a:t>Courage </a:t>
            </a:r>
            <a:r>
              <a:rPr sz="2000" b="1" dirty="0">
                <a:latin typeface="+mn-lt"/>
                <a:cs typeface="Calibri"/>
              </a:rPr>
              <a:t>to make </a:t>
            </a:r>
            <a:r>
              <a:rPr sz="2000" b="1" spc="-4" dirty="0">
                <a:latin typeface="+mn-lt"/>
                <a:cs typeface="Calibri"/>
              </a:rPr>
              <a:t>difficult decisions </a:t>
            </a:r>
            <a:r>
              <a:rPr sz="2000" b="1" dirty="0">
                <a:latin typeface="+mn-lt"/>
                <a:cs typeface="Calibri"/>
              </a:rPr>
              <a:t>and </a:t>
            </a:r>
            <a:r>
              <a:rPr sz="2000" b="1" spc="-4" dirty="0">
                <a:latin typeface="+mn-lt"/>
                <a:cs typeface="Calibri"/>
              </a:rPr>
              <a:t>prioritize </a:t>
            </a:r>
            <a:r>
              <a:rPr sz="2000" b="1" dirty="0">
                <a:latin typeface="+mn-lt"/>
                <a:cs typeface="Calibri"/>
              </a:rPr>
              <a:t>the</a:t>
            </a:r>
            <a:r>
              <a:rPr sz="2000" b="1" spc="-53" dirty="0">
                <a:latin typeface="+mn-lt"/>
                <a:cs typeface="Calibri"/>
              </a:rPr>
              <a:t> </a:t>
            </a:r>
            <a:r>
              <a:rPr sz="2000" b="1" dirty="0">
                <a:latin typeface="+mn-lt"/>
                <a:cs typeface="Calibri"/>
              </a:rPr>
              <a:t>vision</a:t>
            </a:r>
          </a:p>
          <a:p>
            <a:pPr marL="575510" indent="-342900">
              <a:spcBef>
                <a:spcPts val="699"/>
              </a:spcBef>
              <a:buClr>
                <a:srgbClr val="000066"/>
              </a:buClr>
              <a:buSzPct val="80000"/>
              <a:buFont typeface="Arial" panose="020B0604020202020204" pitchFamily="34" charset="0"/>
              <a:buChar char="■"/>
              <a:tabLst>
                <a:tab pos="606751" algn="l"/>
              </a:tabLst>
              <a:defRPr/>
            </a:pPr>
            <a:r>
              <a:rPr sz="2000" b="1" spc="-4" dirty="0">
                <a:latin typeface="+mn-lt"/>
                <a:cs typeface="Calibri"/>
              </a:rPr>
              <a:t>Communicate </a:t>
            </a:r>
            <a:r>
              <a:rPr sz="2000" b="1" dirty="0">
                <a:latin typeface="+mn-lt"/>
                <a:cs typeface="Calibri"/>
              </a:rPr>
              <a:t>an attractive </a:t>
            </a:r>
            <a:r>
              <a:rPr sz="2000" b="1" spc="-4" dirty="0">
                <a:latin typeface="+mn-lt"/>
                <a:cs typeface="Calibri"/>
              </a:rPr>
              <a:t>vision of </a:t>
            </a:r>
            <a:r>
              <a:rPr sz="2000" b="1" dirty="0">
                <a:latin typeface="+mn-lt"/>
                <a:cs typeface="Calibri"/>
              </a:rPr>
              <a:t>the</a:t>
            </a:r>
            <a:r>
              <a:rPr sz="2000" b="1" spc="-70" dirty="0">
                <a:latin typeface="+mn-lt"/>
                <a:cs typeface="Calibri"/>
              </a:rPr>
              <a:t> </a:t>
            </a:r>
            <a:r>
              <a:rPr sz="2000" b="1" spc="-4" dirty="0">
                <a:latin typeface="+mn-lt"/>
                <a:cs typeface="Calibri"/>
              </a:rPr>
              <a:t>future</a:t>
            </a:r>
            <a:endParaRPr sz="2000" b="1" dirty="0">
              <a:latin typeface="+mn-lt"/>
              <a:cs typeface="Calibri"/>
            </a:endParaRPr>
          </a:p>
          <a:p>
            <a:pPr marL="575510" indent="-342900">
              <a:spcBef>
                <a:spcPts val="699"/>
              </a:spcBef>
              <a:buClr>
                <a:srgbClr val="000066"/>
              </a:buClr>
              <a:buSzPct val="80000"/>
              <a:buFont typeface="Arial" panose="020B0604020202020204" pitchFamily="34" charset="0"/>
              <a:buChar char="■"/>
              <a:tabLst>
                <a:tab pos="606751" algn="l"/>
              </a:tabLst>
              <a:defRPr/>
            </a:pPr>
            <a:r>
              <a:rPr sz="2000" b="1" spc="-4" dirty="0">
                <a:latin typeface="+mn-lt"/>
                <a:cs typeface="Calibri"/>
              </a:rPr>
              <a:t>Capacity </a:t>
            </a:r>
            <a:r>
              <a:rPr sz="2000" b="1" dirty="0">
                <a:latin typeface="+mn-lt"/>
                <a:cs typeface="Calibri"/>
              </a:rPr>
              <a:t>to </a:t>
            </a:r>
            <a:r>
              <a:rPr sz="2000" b="1" spc="-4" dirty="0">
                <a:latin typeface="+mn-lt"/>
                <a:cs typeface="Calibri"/>
              </a:rPr>
              <a:t>align resources </a:t>
            </a:r>
            <a:r>
              <a:rPr sz="2000" b="1" dirty="0">
                <a:latin typeface="+mn-lt"/>
                <a:cs typeface="Calibri"/>
              </a:rPr>
              <a:t>and </a:t>
            </a:r>
            <a:r>
              <a:rPr sz="2000" b="1" spc="-4" dirty="0">
                <a:latin typeface="+mn-lt"/>
                <a:cs typeface="Calibri"/>
              </a:rPr>
              <a:t>people </a:t>
            </a:r>
            <a:r>
              <a:rPr sz="2000" b="1" dirty="0">
                <a:latin typeface="+mn-lt"/>
                <a:cs typeface="Calibri"/>
              </a:rPr>
              <a:t>to make </a:t>
            </a:r>
            <a:r>
              <a:rPr sz="2000" b="1" spc="-4" dirty="0">
                <a:latin typeface="+mn-lt"/>
                <a:cs typeface="Calibri"/>
              </a:rPr>
              <a:t>things</a:t>
            </a:r>
            <a:r>
              <a:rPr sz="2000" b="1" spc="-63" dirty="0">
                <a:latin typeface="+mn-lt"/>
                <a:cs typeface="Calibri"/>
              </a:rPr>
              <a:t> </a:t>
            </a:r>
            <a:r>
              <a:rPr sz="2000" b="1" spc="-4" dirty="0">
                <a:latin typeface="+mn-lt"/>
                <a:cs typeface="Calibri"/>
              </a:rPr>
              <a:t>happen</a:t>
            </a:r>
            <a:endParaRPr sz="2000" b="1" dirty="0">
              <a:latin typeface="+mn-lt"/>
              <a:cs typeface="Calibri"/>
            </a:endParaRPr>
          </a:p>
          <a:p>
            <a:pPr marL="575510" indent="-342900">
              <a:spcBef>
                <a:spcPts val="707"/>
              </a:spcBef>
              <a:buClr>
                <a:srgbClr val="000066"/>
              </a:buClr>
              <a:buSzPct val="80000"/>
              <a:buFont typeface="Arial" panose="020B0604020202020204" pitchFamily="34" charset="0"/>
              <a:buChar char="■"/>
              <a:tabLst>
                <a:tab pos="606751" algn="l"/>
              </a:tabLst>
              <a:defRPr/>
            </a:pPr>
            <a:r>
              <a:rPr sz="2000" b="1" spc="-4" dirty="0">
                <a:latin typeface="+mn-lt"/>
                <a:cs typeface="Calibri"/>
              </a:rPr>
              <a:t>Tenacity, energy </a:t>
            </a:r>
            <a:r>
              <a:rPr sz="2000" b="1" dirty="0">
                <a:latin typeface="+mn-lt"/>
                <a:cs typeface="Calibri"/>
              </a:rPr>
              <a:t>and a </a:t>
            </a:r>
            <a:r>
              <a:rPr sz="2000" b="1" spc="-4" dirty="0">
                <a:latin typeface="+mn-lt"/>
                <a:cs typeface="Calibri"/>
              </a:rPr>
              <a:t>strong desire for </a:t>
            </a:r>
            <a:r>
              <a:rPr sz="2000" b="1" dirty="0">
                <a:latin typeface="+mn-lt"/>
                <a:cs typeface="Calibri"/>
              </a:rPr>
              <a:t>the team to</a:t>
            </a:r>
            <a:r>
              <a:rPr sz="2000" b="1" spc="-70" dirty="0">
                <a:latin typeface="+mn-lt"/>
                <a:cs typeface="Calibri"/>
              </a:rPr>
              <a:t> </a:t>
            </a:r>
            <a:r>
              <a:rPr sz="2000" b="1" dirty="0">
                <a:latin typeface="+mn-lt"/>
                <a:cs typeface="Calibri"/>
              </a:rPr>
              <a:t>win</a:t>
            </a:r>
          </a:p>
        </p:txBody>
      </p:sp>
      <p:sp>
        <p:nvSpPr>
          <p:cNvPr id="82947" name="Title 6"/>
          <p:cNvSpPr>
            <a:spLocks noGrp="1"/>
          </p:cNvSpPr>
          <p:nvPr>
            <p:ph type="title"/>
          </p:nvPr>
        </p:nvSpPr>
        <p:spPr>
          <a:xfrm>
            <a:off x="1819275" y="55563"/>
            <a:ext cx="6867525" cy="1143000"/>
          </a:xfrm>
        </p:spPr>
        <p:txBody>
          <a:bodyPr/>
          <a:lstStyle/>
          <a:p>
            <a:r>
              <a:rPr lang="en-US" altLang="en-US"/>
              <a:t>Pioneer</a:t>
            </a:r>
          </a:p>
        </p:txBody>
      </p:sp>
      <p:pic>
        <p:nvPicPr>
          <p:cNvPr id="7" name="Picture 6"/>
          <p:cNvPicPr>
            <a:picLocks noChangeAspect="1"/>
          </p:cNvPicPr>
          <p:nvPr/>
        </p:nvPicPr>
        <p:blipFill>
          <a:blip r:embed="rId3"/>
          <a:stretch>
            <a:fillRect/>
          </a:stretch>
        </p:blipFill>
        <p:spPr>
          <a:xfrm>
            <a:off x="8016622" y="1283385"/>
            <a:ext cx="719391" cy="21642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5188" y="3101975"/>
            <a:ext cx="893762" cy="1400175"/>
          </a:xfrm>
          <a:custGeom>
            <a:avLst/>
            <a:gdLst/>
            <a:ahLst/>
            <a:cxnLst/>
            <a:rect l="l" t="t" r="r" b="b"/>
            <a:pathLst>
              <a:path w="1271270" h="1990725">
                <a:moveTo>
                  <a:pt x="1271016" y="0"/>
                </a:moveTo>
                <a:lnTo>
                  <a:pt x="0" y="0"/>
                </a:lnTo>
                <a:lnTo>
                  <a:pt x="635508" y="1990344"/>
                </a:lnTo>
                <a:lnTo>
                  <a:pt x="1271016" y="0"/>
                </a:lnTo>
                <a:close/>
              </a:path>
            </a:pathLst>
          </a:custGeom>
          <a:solidFill>
            <a:srgbClr val="FFFFFF">
              <a:alpha val="59999"/>
            </a:srgbClr>
          </a:solidFill>
        </p:spPr>
        <p:txBody>
          <a:bodyPr lIns="0" tIns="0" rIns="0" bIns="0"/>
          <a:lstStyle/>
          <a:p>
            <a:pPr>
              <a:defRPr/>
            </a:pPr>
            <a:endParaRPr sz="984"/>
          </a:p>
        </p:txBody>
      </p:sp>
      <p:sp>
        <p:nvSpPr>
          <p:cNvPr id="3" name="object 3"/>
          <p:cNvSpPr/>
          <p:nvPr/>
        </p:nvSpPr>
        <p:spPr>
          <a:xfrm>
            <a:off x="865188" y="1704975"/>
            <a:ext cx="893762" cy="1400175"/>
          </a:xfrm>
          <a:custGeom>
            <a:avLst/>
            <a:gdLst/>
            <a:ahLst/>
            <a:cxnLst/>
            <a:rect l="l" t="t" r="r" b="b"/>
            <a:pathLst>
              <a:path w="1271270" h="1990725">
                <a:moveTo>
                  <a:pt x="635508" y="0"/>
                </a:moveTo>
                <a:lnTo>
                  <a:pt x="0" y="1990344"/>
                </a:lnTo>
                <a:lnTo>
                  <a:pt x="1271016" y="1990344"/>
                </a:lnTo>
                <a:lnTo>
                  <a:pt x="635508" y="0"/>
                </a:lnTo>
                <a:close/>
              </a:path>
            </a:pathLst>
          </a:custGeom>
          <a:solidFill>
            <a:srgbClr val="FFFFFF">
              <a:alpha val="59999"/>
            </a:srgbClr>
          </a:solidFill>
        </p:spPr>
        <p:txBody>
          <a:bodyPr lIns="0" tIns="0" rIns="0" bIns="0"/>
          <a:lstStyle/>
          <a:p>
            <a:pPr>
              <a:defRPr/>
            </a:pPr>
            <a:endParaRPr sz="984"/>
          </a:p>
        </p:txBody>
      </p:sp>
      <p:sp>
        <p:nvSpPr>
          <p:cNvPr id="87044" name="Title 3"/>
          <p:cNvSpPr>
            <a:spLocks noGrp="1"/>
          </p:cNvSpPr>
          <p:nvPr>
            <p:ph type="title"/>
          </p:nvPr>
        </p:nvSpPr>
        <p:spPr>
          <a:xfrm>
            <a:off x="1819275" y="55563"/>
            <a:ext cx="6867525" cy="1143000"/>
          </a:xfrm>
        </p:spPr>
        <p:txBody>
          <a:bodyPr/>
          <a:lstStyle/>
          <a:p>
            <a:r>
              <a:rPr lang="en-US" altLang="en-US"/>
              <a:t>Rate Your Pioneer Voice</a:t>
            </a:r>
          </a:p>
        </p:txBody>
      </p:sp>
      <p:sp>
        <p:nvSpPr>
          <p:cNvPr id="12" name="object 8"/>
          <p:cNvSpPr/>
          <p:nvPr/>
        </p:nvSpPr>
        <p:spPr>
          <a:xfrm>
            <a:off x="865188" y="1639888"/>
            <a:ext cx="893762" cy="892175"/>
          </a:xfrm>
          <a:prstGeom prst="rect">
            <a:avLst/>
          </a:prstGeom>
          <a:blipFill>
            <a:blip r:embed="rId3" cstate="print"/>
            <a:stretch>
              <a:fillRect/>
            </a:stretch>
          </a:blipFill>
        </p:spPr>
        <p:txBody>
          <a:bodyPr lIns="0" tIns="0" rIns="0" bIns="0"/>
          <a:lstStyle/>
          <a:p>
            <a:pPr>
              <a:defRPr/>
            </a:pPr>
            <a:endParaRPr sz="984"/>
          </a:p>
        </p:txBody>
      </p:sp>
      <p:sp>
        <p:nvSpPr>
          <p:cNvPr id="13" name="object 9"/>
          <p:cNvSpPr/>
          <p:nvPr/>
        </p:nvSpPr>
        <p:spPr>
          <a:xfrm>
            <a:off x="865188" y="3197225"/>
            <a:ext cx="893762" cy="892175"/>
          </a:xfrm>
          <a:prstGeom prst="rect">
            <a:avLst/>
          </a:prstGeom>
          <a:blipFill>
            <a:blip r:embed="rId4" cstate="print"/>
            <a:stretch>
              <a:fillRect/>
            </a:stretch>
          </a:blipFill>
        </p:spPr>
        <p:txBody>
          <a:bodyPr lIns="0" tIns="0" rIns="0" bIns="0"/>
          <a:lstStyle/>
          <a:p>
            <a:pPr>
              <a:defRPr/>
            </a:pPr>
            <a:endParaRPr sz="984"/>
          </a:p>
        </p:txBody>
      </p:sp>
      <p:sp>
        <p:nvSpPr>
          <p:cNvPr id="14" name="object 10"/>
          <p:cNvSpPr/>
          <p:nvPr/>
        </p:nvSpPr>
        <p:spPr>
          <a:xfrm>
            <a:off x="865188" y="4894263"/>
            <a:ext cx="893762" cy="893762"/>
          </a:xfrm>
          <a:prstGeom prst="rect">
            <a:avLst/>
          </a:prstGeom>
          <a:blipFill>
            <a:blip r:embed="rId5" cstate="print"/>
            <a:stretch>
              <a:fillRect/>
            </a:stretch>
          </a:blipFill>
        </p:spPr>
        <p:txBody>
          <a:bodyPr lIns="0" tIns="0" rIns="0" bIns="0"/>
          <a:lstStyle/>
          <a:p>
            <a:pPr>
              <a:defRPr/>
            </a:pPr>
            <a:endParaRPr sz="984"/>
          </a:p>
        </p:txBody>
      </p:sp>
      <p:sp>
        <p:nvSpPr>
          <p:cNvPr id="11" name="object 7"/>
          <p:cNvSpPr txBox="1">
            <a:spLocks/>
          </p:cNvSpPr>
          <p:nvPr/>
        </p:nvSpPr>
        <p:spPr bwMode="auto">
          <a:xfrm>
            <a:off x="1312863" y="1882775"/>
            <a:ext cx="7019925"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10490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688975" indent="-282575">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027113" indent="-223838">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defRPr/>
            </a:pPr>
            <a:r>
              <a:rPr lang="en-US" altLang="en-US" dirty="0">
                <a:latin typeface="+mn-lt"/>
              </a:rPr>
              <a:t>GREEN</a:t>
            </a:r>
          </a:p>
          <a:p>
            <a:pPr>
              <a:spcBef>
                <a:spcPts val="38"/>
              </a:spcBef>
              <a:buClr>
                <a:srgbClr val="52575F"/>
              </a:buClr>
              <a:buFont typeface="Tahoma" panose="020B0604030504040204" pitchFamily="34" charset="0"/>
              <a:buChar char="‣"/>
              <a:defRPr/>
            </a:pPr>
            <a:r>
              <a:rPr lang="en-US" altLang="en-US" sz="2500" b="0" dirty="0">
                <a:solidFill>
                  <a:srgbClr val="000066"/>
                </a:solidFill>
                <a:latin typeface="+mn-lt"/>
                <a:cs typeface="Calibri" panose="020F0502020204030204" pitchFamily="34" charset="0"/>
              </a:rPr>
              <a:t>My Foundational Voice, my default  pattern of communication &amp; thinking</a:t>
            </a:r>
          </a:p>
          <a:p>
            <a:pPr>
              <a:spcBef>
                <a:spcPts val="38"/>
              </a:spcBef>
              <a:buClr>
                <a:srgbClr val="52575F"/>
              </a:buClr>
              <a:buFont typeface="Tahoma" panose="020B0604030504040204" pitchFamily="34" charset="0"/>
              <a:buChar char="‣"/>
              <a:defRPr/>
            </a:pPr>
            <a:endParaRPr lang="en-US" altLang="en-US" sz="2500" dirty="0">
              <a:solidFill>
                <a:srgbClr val="000066"/>
              </a:solidFill>
              <a:latin typeface="+mn-lt"/>
              <a:cs typeface="Calibri" panose="020F0502020204030204" pitchFamily="34" charset="0"/>
            </a:endParaRPr>
          </a:p>
          <a:p>
            <a:pPr>
              <a:spcBef>
                <a:spcPts val="1225"/>
              </a:spcBef>
              <a:defRPr/>
            </a:pPr>
            <a:r>
              <a:rPr lang="en-US" altLang="en-US" dirty="0">
                <a:solidFill>
                  <a:srgbClr val="F3A917"/>
                </a:solidFill>
                <a:latin typeface="+mn-lt"/>
              </a:rPr>
              <a:t>YELLOW</a:t>
            </a:r>
          </a:p>
          <a:p>
            <a:pPr>
              <a:spcBef>
                <a:spcPts val="38"/>
              </a:spcBef>
              <a:buClr>
                <a:srgbClr val="52575F"/>
              </a:buClr>
              <a:buFont typeface="Tahoma" panose="020B0604030504040204" pitchFamily="34" charset="0"/>
              <a:buChar char="‣"/>
              <a:defRPr/>
            </a:pPr>
            <a:r>
              <a:rPr lang="en-US" altLang="en-US" sz="2500" b="0" dirty="0">
                <a:solidFill>
                  <a:srgbClr val="000066"/>
                </a:solidFill>
                <a:latin typeface="+mn-lt"/>
                <a:cs typeface="Calibri" panose="020F0502020204030204" pitchFamily="34" charset="0"/>
              </a:rPr>
              <a:t>Not my Foundational Voice, but I value it  and it’s easily accessible</a:t>
            </a:r>
          </a:p>
          <a:p>
            <a:pPr>
              <a:spcBef>
                <a:spcPts val="38"/>
              </a:spcBef>
              <a:buClr>
                <a:srgbClr val="52575F"/>
              </a:buClr>
              <a:buFont typeface="Tahoma" panose="020B0604030504040204" pitchFamily="34" charset="0"/>
              <a:buChar char="‣"/>
              <a:defRPr/>
            </a:pPr>
            <a:endParaRPr lang="en-US" altLang="en-US" sz="2500" dirty="0">
              <a:solidFill>
                <a:srgbClr val="000066"/>
              </a:solidFill>
              <a:latin typeface="+mn-lt"/>
              <a:cs typeface="Calibri" panose="020F0502020204030204" pitchFamily="34" charset="0"/>
            </a:endParaRPr>
          </a:p>
          <a:p>
            <a:pPr>
              <a:spcBef>
                <a:spcPts val="1225"/>
              </a:spcBef>
              <a:defRPr/>
            </a:pPr>
            <a:r>
              <a:rPr lang="en-US" altLang="en-US" dirty="0">
                <a:solidFill>
                  <a:srgbClr val="C72405"/>
                </a:solidFill>
                <a:latin typeface="+mn-lt"/>
              </a:rPr>
              <a:t>RED</a:t>
            </a:r>
          </a:p>
          <a:p>
            <a:pPr>
              <a:spcBef>
                <a:spcPts val="38"/>
              </a:spcBef>
              <a:buClr>
                <a:srgbClr val="52575F"/>
              </a:buClr>
              <a:buFont typeface="Tahoma" panose="020B0604030504040204" pitchFamily="34" charset="0"/>
              <a:buChar char="‣"/>
              <a:defRPr/>
            </a:pPr>
            <a:r>
              <a:rPr lang="en-US" altLang="en-US" sz="2500" b="0" dirty="0">
                <a:solidFill>
                  <a:srgbClr val="000066"/>
                </a:solidFill>
                <a:latin typeface="+mn-lt"/>
                <a:cs typeface="Calibri" panose="020F0502020204030204" pitchFamily="34" charset="0"/>
              </a:rPr>
              <a:t>Not my Foundational Voice, I find it hard  to value and hard to access</a:t>
            </a:r>
            <a:endParaRPr lang="en-US" altLang="en-US" sz="2500" dirty="0">
              <a:solidFill>
                <a:srgbClr val="000066"/>
              </a:solidFill>
              <a:latin typeface="+mn-lt"/>
              <a:cs typeface="Calibri" panose="020F0502020204030204" pitchFamily="34" charset="0"/>
            </a:endParaRPr>
          </a:p>
        </p:txBody>
      </p:sp>
      <p:pic>
        <p:nvPicPr>
          <p:cNvPr id="16" name="Picture 15"/>
          <p:cNvPicPr>
            <a:picLocks noChangeAspect="1"/>
          </p:cNvPicPr>
          <p:nvPr/>
        </p:nvPicPr>
        <p:blipFill>
          <a:blip r:embed="rId6"/>
          <a:stretch>
            <a:fillRect/>
          </a:stretch>
        </p:blipFill>
        <p:spPr>
          <a:xfrm>
            <a:off x="8016622" y="1283385"/>
            <a:ext cx="719391" cy="21642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84048" y="1527048"/>
            <a:ext cx="7436954" cy="4834657"/>
          </a:xfrm>
          <a:prstGeom prst="rect">
            <a:avLst/>
          </a:prstGeom>
        </p:spPr>
        <p:txBody>
          <a:bodyPr wrap="square" lIns="0" tIns="0" rIns="0" bIns="0">
            <a:spAutoFit/>
          </a:bodyPr>
          <a:lstStyle/>
          <a:p>
            <a:pPr marL="375492" indent="-342900">
              <a:spcBef>
                <a:spcPts val="4"/>
              </a:spcBef>
              <a:buClr>
                <a:srgbClr val="000066"/>
              </a:buClr>
              <a:buSzPct val="80000"/>
              <a:buFont typeface="Arial" panose="020B0604020202020204" pitchFamily="34" charset="0"/>
              <a:buChar char="■"/>
              <a:defRPr/>
            </a:pPr>
            <a:r>
              <a:rPr lang="en-US" sz="2000" b="1" spc="-7" dirty="0">
                <a:solidFill>
                  <a:srgbClr val="C41B00"/>
                </a:solidFill>
                <a:cs typeface="Calibri"/>
              </a:rPr>
              <a:t>NEGATIVE</a:t>
            </a:r>
            <a:r>
              <a:rPr lang="en-US" sz="2000" b="1" spc="-4" dirty="0">
                <a:solidFill>
                  <a:srgbClr val="C41B00"/>
                </a:solidFill>
                <a:cs typeface="Calibri"/>
              </a:rPr>
              <a:t> </a:t>
            </a:r>
            <a:r>
              <a:rPr lang="en-US" sz="2000" b="1" spc="-7" dirty="0">
                <a:cs typeface="Calibri"/>
              </a:rPr>
              <a:t>IMPACT</a:t>
            </a:r>
            <a:endParaRPr lang="en-US" sz="2000" b="1" dirty="0">
              <a:cs typeface="Calibri"/>
            </a:endParaRPr>
          </a:p>
          <a:p>
            <a:pPr marL="599173" indent="-342900">
              <a:spcBef>
                <a:spcPts val="468"/>
              </a:spcBef>
              <a:buClr>
                <a:srgbClr val="000066"/>
              </a:buClr>
              <a:buSzPct val="80000"/>
              <a:buFont typeface="Arial" panose="020B0604020202020204" pitchFamily="34" charset="0"/>
              <a:buChar char="■"/>
              <a:tabLst>
                <a:tab pos="630413" algn="l"/>
              </a:tabLst>
              <a:defRPr/>
            </a:pPr>
            <a:r>
              <a:rPr lang="en-US" sz="2000" b="1" dirty="0">
                <a:cs typeface="Calibri"/>
              </a:rPr>
              <a:t>They </a:t>
            </a:r>
            <a:r>
              <a:rPr lang="en-US" sz="2000" b="1" spc="-4" dirty="0">
                <a:cs typeface="Calibri"/>
              </a:rPr>
              <a:t>appear </a:t>
            </a:r>
            <a:r>
              <a:rPr lang="en-US" sz="2000" b="1" dirty="0">
                <a:cs typeface="Calibri"/>
              </a:rPr>
              <a:t>arrogant with a “me-f</a:t>
            </a:r>
            <a:r>
              <a:rPr lang="en-US" sz="2000" b="1" spc="-4" dirty="0">
                <a:cs typeface="Calibri"/>
              </a:rPr>
              <a:t>ocused”</a:t>
            </a:r>
            <a:r>
              <a:rPr lang="en-US" sz="2000" b="1" spc="-77" dirty="0">
                <a:cs typeface="Calibri"/>
              </a:rPr>
              <a:t> </a:t>
            </a:r>
            <a:r>
              <a:rPr lang="en-US" sz="2000" b="1" dirty="0">
                <a:cs typeface="Calibri"/>
              </a:rPr>
              <a:t>agenda</a:t>
            </a:r>
          </a:p>
          <a:p>
            <a:pPr marL="599173" indent="-342900">
              <a:spcBef>
                <a:spcPts val="453"/>
              </a:spcBef>
              <a:buClr>
                <a:srgbClr val="000066"/>
              </a:buClr>
              <a:buSzPct val="80000"/>
              <a:buFont typeface="Arial" panose="020B0604020202020204" pitchFamily="34" charset="0"/>
              <a:buChar char="■"/>
              <a:tabLst>
                <a:tab pos="630413" algn="l"/>
              </a:tabLst>
              <a:defRPr/>
            </a:pPr>
            <a:r>
              <a:rPr lang="en-US" sz="2000" b="1" spc="-4" dirty="0">
                <a:cs typeface="Calibri"/>
              </a:rPr>
              <a:t>They fail </a:t>
            </a:r>
            <a:r>
              <a:rPr lang="en-US" sz="2000" b="1" dirty="0">
                <a:cs typeface="Calibri"/>
              </a:rPr>
              <a:t>to </a:t>
            </a:r>
            <a:r>
              <a:rPr lang="en-US" sz="2000" b="1" spc="-4" dirty="0">
                <a:cs typeface="Calibri"/>
              </a:rPr>
              <a:t>hear or </a:t>
            </a:r>
            <a:r>
              <a:rPr lang="en-US" sz="2000" b="1" dirty="0">
                <a:cs typeface="Calibri"/>
              </a:rPr>
              <a:t>value </a:t>
            </a:r>
            <a:r>
              <a:rPr lang="en-US" sz="2000" b="1" spc="-4" dirty="0">
                <a:cs typeface="Calibri"/>
              </a:rPr>
              <a:t>all of </a:t>
            </a:r>
            <a:r>
              <a:rPr lang="en-US" sz="2000" b="1" dirty="0">
                <a:cs typeface="Calibri"/>
              </a:rPr>
              <a:t>the 5</a:t>
            </a:r>
            <a:r>
              <a:rPr lang="en-US" sz="2000" b="1" spc="-56" dirty="0">
                <a:cs typeface="Calibri"/>
              </a:rPr>
              <a:t> </a:t>
            </a:r>
            <a:r>
              <a:rPr lang="en-US" sz="2000" b="1" spc="-4" dirty="0">
                <a:cs typeface="Calibri"/>
              </a:rPr>
              <a:t>Voices</a:t>
            </a:r>
            <a:endParaRPr lang="en-US" sz="2000" b="1" dirty="0">
              <a:cs typeface="Calibri"/>
            </a:endParaRPr>
          </a:p>
          <a:p>
            <a:pPr marL="599173" indent="-342900">
              <a:spcBef>
                <a:spcPts val="446"/>
              </a:spcBef>
              <a:buClr>
                <a:srgbClr val="000066"/>
              </a:buClr>
              <a:buSzPct val="80000"/>
              <a:buFont typeface="Arial" panose="020B0604020202020204" pitchFamily="34" charset="0"/>
              <a:buChar char="■"/>
              <a:tabLst>
                <a:tab pos="630413" algn="l"/>
              </a:tabLst>
              <a:defRPr/>
            </a:pPr>
            <a:r>
              <a:rPr lang="en-US" sz="2000" b="1" spc="-4" dirty="0">
                <a:cs typeface="Calibri"/>
              </a:rPr>
              <a:t>Quickly </a:t>
            </a:r>
            <a:r>
              <a:rPr lang="en-US" sz="2000" b="1" dirty="0">
                <a:cs typeface="Calibri"/>
              </a:rPr>
              <a:t>get </a:t>
            </a:r>
            <a:r>
              <a:rPr lang="en-US" sz="2000" b="1" spc="-4" dirty="0">
                <a:cs typeface="Calibri"/>
              </a:rPr>
              <a:t>frustrated with </a:t>
            </a:r>
            <a:r>
              <a:rPr lang="en-US" sz="2000" b="1" dirty="0">
                <a:cs typeface="Calibri"/>
              </a:rPr>
              <a:t>those </a:t>
            </a:r>
            <a:r>
              <a:rPr lang="en-US" sz="2000" b="1" spc="-4" dirty="0">
                <a:cs typeface="Calibri"/>
              </a:rPr>
              <a:t>who don’t </a:t>
            </a:r>
            <a:r>
              <a:rPr lang="en-US" sz="2000" b="1" dirty="0">
                <a:cs typeface="Calibri"/>
              </a:rPr>
              <a:t>“get</a:t>
            </a:r>
            <a:r>
              <a:rPr lang="en-US" sz="2000" b="1" spc="-25" dirty="0">
                <a:cs typeface="Calibri"/>
              </a:rPr>
              <a:t> </a:t>
            </a:r>
            <a:r>
              <a:rPr lang="en-US" sz="2000" b="1" dirty="0">
                <a:cs typeface="Calibri"/>
              </a:rPr>
              <a:t>it”</a:t>
            </a:r>
          </a:p>
          <a:p>
            <a:pPr marL="599173" indent="-342900">
              <a:spcBef>
                <a:spcPts val="446"/>
              </a:spcBef>
              <a:buClr>
                <a:srgbClr val="000066"/>
              </a:buClr>
              <a:buSzPct val="80000"/>
              <a:buFont typeface="Arial" panose="020B0604020202020204" pitchFamily="34" charset="0"/>
              <a:buChar char="■"/>
              <a:tabLst>
                <a:tab pos="630413" algn="l"/>
              </a:tabLst>
              <a:defRPr/>
            </a:pPr>
            <a:r>
              <a:rPr lang="en-US" sz="2000" b="1" dirty="0">
                <a:cs typeface="Calibri"/>
              </a:rPr>
              <a:t>“Back me or </a:t>
            </a:r>
            <a:r>
              <a:rPr lang="en-US" sz="2000" b="1" spc="-4" dirty="0">
                <a:cs typeface="Calibri"/>
              </a:rPr>
              <a:t>fight me!” </a:t>
            </a:r>
            <a:r>
              <a:rPr lang="en-US" sz="2000" b="1" dirty="0">
                <a:cs typeface="Calibri"/>
              </a:rPr>
              <a:t>when </a:t>
            </a:r>
            <a:r>
              <a:rPr lang="en-US" sz="2000" b="1" spc="-4" dirty="0">
                <a:cs typeface="Calibri"/>
              </a:rPr>
              <a:t>they present their</a:t>
            </a:r>
            <a:r>
              <a:rPr lang="en-US" sz="2000" b="1" spc="-49" dirty="0">
                <a:cs typeface="Calibri"/>
              </a:rPr>
              <a:t> </a:t>
            </a:r>
            <a:r>
              <a:rPr lang="en-US" sz="2000" b="1" spc="-4" dirty="0">
                <a:cs typeface="Calibri"/>
              </a:rPr>
              <a:t>ideas</a:t>
            </a:r>
            <a:endParaRPr lang="en-US" sz="2000" b="1" dirty="0">
              <a:cs typeface="Calibri"/>
            </a:endParaRPr>
          </a:p>
          <a:p>
            <a:pPr marL="599173" indent="-342900">
              <a:spcBef>
                <a:spcPts val="457"/>
              </a:spcBef>
              <a:buClr>
                <a:srgbClr val="000066"/>
              </a:buClr>
              <a:buSzPct val="80000"/>
              <a:buFont typeface="Arial" panose="020B0604020202020204" pitchFamily="34" charset="0"/>
              <a:buChar char="■"/>
              <a:tabLst>
                <a:tab pos="630413" algn="l"/>
              </a:tabLst>
              <a:defRPr/>
            </a:pPr>
            <a:r>
              <a:rPr lang="en-US" sz="2000" b="1" spc="-4" dirty="0">
                <a:cs typeface="Calibri"/>
              </a:rPr>
              <a:t>Driving </a:t>
            </a:r>
            <a:r>
              <a:rPr lang="en-US" sz="2000" b="1" dirty="0">
                <a:cs typeface="Calibri"/>
              </a:rPr>
              <a:t>too </a:t>
            </a:r>
            <a:r>
              <a:rPr lang="en-US" sz="2000" b="1" spc="-4" dirty="0">
                <a:cs typeface="Calibri"/>
              </a:rPr>
              <a:t>hard </a:t>
            </a:r>
            <a:r>
              <a:rPr lang="en-US" sz="2000" b="1" dirty="0">
                <a:cs typeface="Calibri"/>
              </a:rPr>
              <a:t>with an </a:t>
            </a:r>
            <a:r>
              <a:rPr lang="en-US" sz="2000" b="1" spc="-7" dirty="0">
                <a:cs typeface="Calibri"/>
              </a:rPr>
              <a:t>insensitivity </a:t>
            </a:r>
            <a:r>
              <a:rPr lang="en-US" sz="2000" b="1" dirty="0">
                <a:cs typeface="Calibri"/>
              </a:rPr>
              <a:t>to the </a:t>
            </a:r>
            <a:r>
              <a:rPr lang="en-US" sz="2000" b="1" spc="-7" dirty="0">
                <a:cs typeface="Calibri"/>
              </a:rPr>
              <a:t>needs </a:t>
            </a:r>
            <a:r>
              <a:rPr lang="en-US" sz="2000" b="1" spc="-4" dirty="0">
                <a:cs typeface="Calibri"/>
              </a:rPr>
              <a:t>of</a:t>
            </a:r>
            <a:r>
              <a:rPr lang="en-US" sz="2000" b="1" spc="-18" dirty="0">
                <a:cs typeface="Calibri"/>
              </a:rPr>
              <a:t> </a:t>
            </a:r>
            <a:r>
              <a:rPr lang="en-US" sz="2000" b="1" spc="-4" dirty="0">
                <a:cs typeface="Calibri"/>
              </a:rPr>
              <a:t>others</a:t>
            </a:r>
            <a:endParaRPr lang="en-US" sz="2000" b="1" dirty="0">
              <a:cs typeface="Calibri"/>
            </a:endParaRPr>
          </a:p>
          <a:p>
            <a:pPr marL="351829" indent="-342900">
              <a:buClr>
                <a:srgbClr val="000066"/>
              </a:buClr>
              <a:buSzPct val="80000"/>
              <a:buFont typeface="Arial" panose="020B0604020202020204" pitchFamily="34" charset="0"/>
              <a:buChar char="■"/>
              <a:defRPr/>
            </a:pPr>
            <a:endParaRPr lang="en-US" sz="2000" b="1" spc="-7" dirty="0">
              <a:latin typeface="+mn-lt"/>
              <a:cs typeface="Calibri"/>
            </a:endParaRPr>
          </a:p>
          <a:p>
            <a:pPr marL="351829" indent="-342900">
              <a:buClr>
                <a:srgbClr val="000066"/>
              </a:buClr>
              <a:buSzPct val="80000"/>
              <a:buFont typeface="Arial" panose="020B0604020202020204" pitchFamily="34" charset="0"/>
              <a:buChar char="■"/>
              <a:defRPr/>
            </a:pPr>
            <a:r>
              <a:rPr sz="2000" b="1" spc="-7" dirty="0">
                <a:latin typeface="+mn-lt"/>
                <a:cs typeface="Calibri"/>
              </a:rPr>
              <a:t>WHAT</a:t>
            </a:r>
            <a:r>
              <a:rPr sz="2000" b="1" spc="-7" dirty="0">
                <a:solidFill>
                  <a:srgbClr val="000066"/>
                </a:solidFill>
                <a:latin typeface="+mn-lt"/>
                <a:cs typeface="Calibri"/>
              </a:rPr>
              <a:t> </a:t>
            </a:r>
            <a:r>
              <a:rPr sz="2000" b="1" spc="-7" dirty="0">
                <a:solidFill>
                  <a:srgbClr val="C41B00"/>
                </a:solidFill>
                <a:latin typeface="+mn-lt"/>
                <a:cs typeface="Calibri"/>
              </a:rPr>
              <a:t>QUESTIONS </a:t>
            </a:r>
            <a:r>
              <a:rPr sz="2000" b="1" spc="-7" dirty="0">
                <a:latin typeface="+mn-lt"/>
                <a:cs typeface="Calibri"/>
              </a:rPr>
              <a:t>ARE </a:t>
            </a:r>
            <a:r>
              <a:rPr sz="2000" b="1" spc="-4" dirty="0">
                <a:latin typeface="+mn-lt"/>
                <a:cs typeface="Calibri"/>
              </a:rPr>
              <a:t>THEY REALLY ASKING</a:t>
            </a:r>
            <a:r>
              <a:rPr sz="2000" b="1" spc="95" dirty="0">
                <a:latin typeface="+mn-lt"/>
                <a:cs typeface="Calibri"/>
              </a:rPr>
              <a:t> </a:t>
            </a:r>
            <a:r>
              <a:rPr sz="2000" b="1" spc="-4" dirty="0">
                <a:latin typeface="+mn-lt"/>
                <a:cs typeface="Calibri"/>
              </a:rPr>
              <a:t>INSIDE?</a:t>
            </a:r>
            <a:endParaRPr sz="2000" b="1" dirty="0">
              <a:latin typeface="+mn-lt"/>
              <a:cs typeface="Calibri"/>
            </a:endParaRPr>
          </a:p>
          <a:p>
            <a:pPr marL="573278" indent="-342900">
              <a:spcBef>
                <a:spcPts val="468"/>
              </a:spcBef>
              <a:buClr>
                <a:srgbClr val="000066"/>
              </a:buClr>
              <a:buSzPct val="80000"/>
              <a:buFont typeface="Arial" panose="020B0604020202020204" pitchFamily="34" charset="0"/>
              <a:buChar char="■"/>
              <a:tabLst>
                <a:tab pos="604518" algn="l"/>
              </a:tabLst>
              <a:defRPr/>
            </a:pPr>
            <a:r>
              <a:rPr sz="2000" b="1" spc="-4" dirty="0">
                <a:latin typeface="+mn-lt"/>
                <a:cs typeface="Calibri"/>
              </a:rPr>
              <a:t>Who </a:t>
            </a:r>
            <a:r>
              <a:rPr sz="2000" b="1" dirty="0">
                <a:latin typeface="+mn-lt"/>
                <a:cs typeface="Calibri"/>
              </a:rPr>
              <a:t>says we</a:t>
            </a:r>
            <a:r>
              <a:rPr sz="2000" b="1" spc="-60" dirty="0">
                <a:latin typeface="+mn-lt"/>
                <a:cs typeface="Calibri"/>
              </a:rPr>
              <a:t> </a:t>
            </a:r>
            <a:r>
              <a:rPr sz="2000" b="1" dirty="0">
                <a:latin typeface="+mn-lt"/>
                <a:cs typeface="Calibri"/>
              </a:rPr>
              <a:t>can’t?</a:t>
            </a:r>
          </a:p>
          <a:p>
            <a:pPr marL="573278" indent="-342900">
              <a:spcBef>
                <a:spcPts val="453"/>
              </a:spcBef>
              <a:buClr>
                <a:srgbClr val="000066"/>
              </a:buClr>
              <a:buSzPct val="80000"/>
              <a:buFont typeface="Arial" panose="020B0604020202020204" pitchFamily="34" charset="0"/>
              <a:buChar char="■"/>
              <a:tabLst>
                <a:tab pos="604518" algn="l"/>
              </a:tabLst>
              <a:defRPr/>
            </a:pPr>
            <a:r>
              <a:rPr sz="2000" b="1" spc="-4" dirty="0">
                <a:latin typeface="+mn-lt"/>
                <a:cs typeface="Calibri"/>
              </a:rPr>
              <a:t>Do you really not </a:t>
            </a:r>
            <a:r>
              <a:rPr sz="2000" b="1" dirty="0">
                <a:latin typeface="+mn-lt"/>
                <a:cs typeface="Calibri"/>
              </a:rPr>
              <a:t>“get</a:t>
            </a:r>
            <a:r>
              <a:rPr sz="2000" b="1" spc="-21" dirty="0">
                <a:latin typeface="+mn-lt"/>
                <a:cs typeface="Calibri"/>
              </a:rPr>
              <a:t> </a:t>
            </a:r>
            <a:r>
              <a:rPr sz="2000" b="1" spc="-4" dirty="0">
                <a:latin typeface="+mn-lt"/>
                <a:cs typeface="Calibri"/>
              </a:rPr>
              <a:t>it”?</a:t>
            </a:r>
            <a:endParaRPr sz="2000" b="1" dirty="0">
              <a:latin typeface="+mn-lt"/>
              <a:cs typeface="Calibri"/>
            </a:endParaRPr>
          </a:p>
          <a:p>
            <a:pPr marL="573278" indent="-342900">
              <a:spcBef>
                <a:spcPts val="446"/>
              </a:spcBef>
              <a:buClr>
                <a:srgbClr val="000066"/>
              </a:buClr>
              <a:buSzPct val="80000"/>
              <a:buFont typeface="Arial" panose="020B0604020202020204" pitchFamily="34" charset="0"/>
              <a:buChar char="■"/>
              <a:tabLst>
                <a:tab pos="604518" algn="l"/>
              </a:tabLst>
              <a:defRPr/>
            </a:pPr>
            <a:r>
              <a:rPr sz="2000" b="1" dirty="0">
                <a:latin typeface="+mn-lt"/>
                <a:cs typeface="Calibri"/>
              </a:rPr>
              <a:t>Are you</a:t>
            </a:r>
            <a:r>
              <a:rPr sz="2000" b="1" spc="-77" dirty="0">
                <a:latin typeface="+mn-lt"/>
                <a:cs typeface="Calibri"/>
              </a:rPr>
              <a:t> </a:t>
            </a:r>
            <a:r>
              <a:rPr sz="2000" b="1" dirty="0">
                <a:latin typeface="+mn-lt"/>
                <a:cs typeface="Calibri"/>
              </a:rPr>
              <a:t>competent?</a:t>
            </a:r>
          </a:p>
          <a:p>
            <a:pPr marL="573278" indent="-342900">
              <a:spcBef>
                <a:spcPts val="446"/>
              </a:spcBef>
              <a:buClr>
                <a:srgbClr val="000066"/>
              </a:buClr>
              <a:buSzPct val="80000"/>
              <a:buFont typeface="Arial" panose="020B0604020202020204" pitchFamily="34" charset="0"/>
              <a:buChar char="■"/>
              <a:tabLst>
                <a:tab pos="604518" algn="l"/>
              </a:tabLst>
              <a:defRPr/>
            </a:pPr>
            <a:r>
              <a:rPr sz="2000" b="1" spc="-4" dirty="0">
                <a:latin typeface="+mn-lt"/>
                <a:cs typeface="Calibri"/>
              </a:rPr>
              <a:t>Have </a:t>
            </a:r>
            <a:r>
              <a:rPr sz="2000" b="1" dirty="0">
                <a:latin typeface="+mn-lt"/>
                <a:cs typeface="Calibri"/>
              </a:rPr>
              <a:t>you got a </a:t>
            </a:r>
            <a:r>
              <a:rPr sz="2000" b="1" spc="-4" dirty="0">
                <a:latin typeface="+mn-lt"/>
                <a:cs typeface="Calibri"/>
              </a:rPr>
              <a:t>proven </a:t>
            </a:r>
            <a:r>
              <a:rPr sz="2000" b="1" dirty="0">
                <a:latin typeface="+mn-lt"/>
                <a:cs typeface="Calibri"/>
              </a:rPr>
              <a:t>track</a:t>
            </a:r>
            <a:r>
              <a:rPr sz="2000" b="1" spc="-60" dirty="0">
                <a:latin typeface="+mn-lt"/>
                <a:cs typeface="Calibri"/>
              </a:rPr>
              <a:t> </a:t>
            </a:r>
            <a:r>
              <a:rPr sz="2000" b="1" spc="-4" dirty="0">
                <a:latin typeface="+mn-lt"/>
                <a:cs typeface="Calibri"/>
              </a:rPr>
              <a:t>record?</a:t>
            </a:r>
            <a:endParaRPr sz="2000" b="1" dirty="0">
              <a:latin typeface="+mn-lt"/>
              <a:cs typeface="Calibri"/>
            </a:endParaRPr>
          </a:p>
          <a:p>
            <a:pPr marL="342900" indent="-342900">
              <a:buClr>
                <a:srgbClr val="000066"/>
              </a:buClr>
              <a:buSzPct val="80000"/>
              <a:buFont typeface="Arial" panose="020B0604020202020204" pitchFamily="34" charset="0"/>
              <a:buChar char="■"/>
              <a:defRPr/>
            </a:pPr>
            <a:endParaRPr sz="2000" b="1" dirty="0">
              <a:latin typeface="+mn-lt"/>
              <a:cs typeface="Times New Roman"/>
            </a:endParaRPr>
          </a:p>
        </p:txBody>
      </p:sp>
      <p:sp>
        <p:nvSpPr>
          <p:cNvPr id="84995" name="Title 6"/>
          <p:cNvSpPr>
            <a:spLocks noGrp="1"/>
          </p:cNvSpPr>
          <p:nvPr>
            <p:ph type="title"/>
          </p:nvPr>
        </p:nvSpPr>
        <p:spPr>
          <a:xfrm>
            <a:off x="1819275" y="55563"/>
            <a:ext cx="6867525" cy="1143000"/>
          </a:xfrm>
        </p:spPr>
        <p:txBody>
          <a:bodyPr/>
          <a:lstStyle/>
          <a:p>
            <a:r>
              <a:rPr lang="en-US" altLang="en-US"/>
              <a:t>Pioneer</a:t>
            </a:r>
          </a:p>
        </p:txBody>
      </p:sp>
      <p:pic>
        <p:nvPicPr>
          <p:cNvPr id="7" name="Picture 6"/>
          <p:cNvPicPr>
            <a:picLocks noChangeAspect="1"/>
          </p:cNvPicPr>
          <p:nvPr/>
        </p:nvPicPr>
        <p:blipFill>
          <a:blip r:embed="rId3"/>
          <a:stretch>
            <a:fillRect/>
          </a:stretch>
        </p:blipFill>
        <p:spPr>
          <a:xfrm>
            <a:off x="8016622" y="1283385"/>
            <a:ext cx="719391" cy="216427"/>
          </a:xfrm>
          <a:prstGeom prst="rect">
            <a:avLst/>
          </a:prstGeom>
        </p:spPr>
      </p:pic>
    </p:spTree>
    <p:extLst>
      <p:ext uri="{BB962C8B-B14F-4D97-AF65-F5344CB8AC3E}">
        <p14:creationId xmlns:p14="http://schemas.microsoft.com/office/powerpoint/2010/main" val="3309503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object 2"/>
          <p:cNvSpPr>
            <a:spLocks noGrp="1"/>
          </p:cNvSpPr>
          <p:nvPr>
            <p:ph type="subTitle" idx="4"/>
          </p:nvPr>
        </p:nvSpPr>
        <p:spPr>
          <a:xfrm>
            <a:off x="2055813" y="3979863"/>
            <a:ext cx="5032375" cy="1860550"/>
          </a:xfrm>
        </p:spPr>
        <p:txBody>
          <a:bodyPr/>
          <a:lstStyle/>
          <a:p>
            <a:pPr marL="7938" indent="0" algn="ctr">
              <a:buFont typeface="Wingdings" panose="05000000000000000000" pitchFamily="2" charset="2"/>
              <a:buNone/>
            </a:pPr>
            <a:r>
              <a:rPr lang="en-US" altLang="en-US" sz="3000" dirty="0">
                <a:latin typeface="Calibri" panose="020F0502020204030204" pitchFamily="34" charset="0"/>
                <a:cs typeface="Calibri" panose="020F0502020204030204" pitchFamily="34" charset="0"/>
              </a:rPr>
              <a:t>Turn to the person next to you: tell them what color you have rated your Pioneer Voice and why</a:t>
            </a:r>
          </a:p>
        </p:txBody>
      </p:sp>
      <p:sp>
        <p:nvSpPr>
          <p:cNvPr id="3" name="object 3"/>
          <p:cNvSpPr/>
          <p:nvPr/>
        </p:nvSpPr>
        <p:spPr>
          <a:xfrm>
            <a:off x="2620963" y="3429000"/>
            <a:ext cx="3905250" cy="0"/>
          </a:xfrm>
          <a:custGeom>
            <a:avLst/>
            <a:gdLst/>
            <a:ahLst/>
            <a:cxnLst/>
            <a:rect l="l" t="t" r="r" b="b"/>
            <a:pathLst>
              <a:path w="5553709">
                <a:moveTo>
                  <a:pt x="0" y="0"/>
                </a:moveTo>
                <a:lnTo>
                  <a:pt x="5553456" y="0"/>
                </a:lnTo>
              </a:path>
            </a:pathLst>
          </a:custGeom>
          <a:ln w="38100">
            <a:solidFill>
              <a:srgbClr val="FFFFFF"/>
            </a:solidFill>
          </a:ln>
        </p:spPr>
        <p:txBody>
          <a:bodyPr lIns="0" tIns="0" rIns="0" bIns="0"/>
          <a:lstStyle/>
          <a:p>
            <a:pPr>
              <a:defRPr/>
            </a:pPr>
            <a:endParaRPr sz="984"/>
          </a:p>
        </p:txBody>
      </p:sp>
      <p:sp>
        <p:nvSpPr>
          <p:cNvPr id="4" name="object 4"/>
          <p:cNvSpPr/>
          <p:nvPr/>
        </p:nvSpPr>
        <p:spPr>
          <a:xfrm>
            <a:off x="3165475" y="3594100"/>
            <a:ext cx="2813050" cy="0"/>
          </a:xfrm>
          <a:custGeom>
            <a:avLst/>
            <a:gdLst/>
            <a:ahLst/>
            <a:cxnLst/>
            <a:rect l="l" t="t" r="r" b="b"/>
            <a:pathLst>
              <a:path w="4000500">
                <a:moveTo>
                  <a:pt x="0" y="0"/>
                </a:moveTo>
                <a:lnTo>
                  <a:pt x="4000499" y="0"/>
                </a:lnTo>
              </a:path>
            </a:pathLst>
          </a:custGeom>
          <a:ln w="38100">
            <a:solidFill>
              <a:srgbClr val="FFFFFF"/>
            </a:solidFill>
          </a:ln>
        </p:spPr>
        <p:txBody>
          <a:bodyPr lIns="0" tIns="0" rIns="0" bIns="0"/>
          <a:lstStyle/>
          <a:p>
            <a:pPr>
              <a:defRPr/>
            </a:pPr>
            <a:endParaRPr sz="984"/>
          </a:p>
        </p:txBody>
      </p:sp>
      <p:sp>
        <p:nvSpPr>
          <p:cNvPr id="5" name="object 5"/>
          <p:cNvSpPr/>
          <p:nvPr/>
        </p:nvSpPr>
        <p:spPr>
          <a:xfrm>
            <a:off x="3516313" y="674688"/>
            <a:ext cx="1339850" cy="1339850"/>
          </a:xfrm>
          <a:prstGeom prst="rect">
            <a:avLst/>
          </a:prstGeom>
          <a:blipFill>
            <a:blip r:embed="rId3" cstate="print"/>
            <a:stretch>
              <a:fillRect/>
            </a:stretch>
          </a:blipFill>
        </p:spPr>
        <p:txBody>
          <a:bodyPr lIns="0" tIns="0" rIns="0" bIns="0"/>
          <a:lstStyle/>
          <a:p>
            <a:pPr>
              <a:defRPr/>
            </a:pPr>
            <a:endParaRPr sz="984"/>
          </a:p>
        </p:txBody>
      </p:sp>
      <p:sp>
        <p:nvSpPr>
          <p:cNvPr id="6" name="object 6"/>
          <p:cNvSpPr txBox="1">
            <a:spLocks noGrp="1"/>
          </p:cNvSpPr>
          <p:nvPr>
            <p:ph type="ctrTitle"/>
          </p:nvPr>
        </p:nvSpPr>
        <p:spPr>
          <a:xfrm>
            <a:off x="465138" y="2062163"/>
            <a:ext cx="8213725" cy="1198562"/>
          </a:xfrm>
        </p:spPr>
        <p:txBody>
          <a:bodyPr rtlCol="0"/>
          <a:lstStyle/>
          <a:p>
            <a:pPr marL="12055">
              <a:defRPr/>
            </a:pPr>
            <a:r>
              <a:rPr dirty="0"/>
              <a:t>PAIRS</a:t>
            </a:r>
            <a:r>
              <a:rPr spc="-39" dirty="0"/>
              <a:t> </a:t>
            </a:r>
            <a:r>
              <a:rPr dirty="0"/>
              <a:t>EXERCISE</a:t>
            </a:r>
          </a:p>
        </p:txBody>
      </p:sp>
      <p:sp>
        <p:nvSpPr>
          <p:cNvPr id="7" name="object 7"/>
          <p:cNvSpPr/>
          <p:nvPr/>
        </p:nvSpPr>
        <p:spPr>
          <a:xfrm>
            <a:off x="4287838" y="674688"/>
            <a:ext cx="1338262" cy="1339850"/>
          </a:xfrm>
          <a:prstGeom prst="rect">
            <a:avLst/>
          </a:prstGeom>
          <a:blipFill>
            <a:blip r:embed="rId4" cstate="print"/>
            <a:stretch>
              <a:fillRect/>
            </a:stretch>
          </a:blipFill>
        </p:spPr>
        <p:txBody>
          <a:bodyPr lIns="0" tIns="0" rIns="0" bIns="0"/>
          <a:lstStyle/>
          <a:p>
            <a:pPr>
              <a:defRPr/>
            </a:pPr>
            <a:endParaRPr sz="984"/>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object 5"/>
          <p:cNvSpPr txBox="1">
            <a:spLocks noChangeArrowheads="1"/>
          </p:cNvSpPr>
          <p:nvPr/>
        </p:nvSpPr>
        <p:spPr bwMode="auto">
          <a:xfrm>
            <a:off x="515938" y="1350963"/>
            <a:ext cx="7735887" cy="307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7938">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120000"/>
              </a:lnSpc>
              <a:spcBef>
                <a:spcPct val="0"/>
              </a:spcBef>
              <a:buNone/>
              <a:defRPr/>
            </a:pPr>
            <a:r>
              <a:rPr lang="en-US" altLang="en-US" dirty="0">
                <a:latin typeface="+mn-lt"/>
                <a:cs typeface="Calibri" panose="020F0502020204030204" pitchFamily="34" charset="0"/>
              </a:rPr>
              <a:t>Order your natural voices from 1 to 5 in </a:t>
            </a:r>
            <a:r>
              <a:rPr lang="en-US" altLang="en-US" u="sng" dirty="0">
                <a:latin typeface="+mn-lt"/>
                <a:cs typeface="Calibri" panose="020F0502020204030204" pitchFamily="34" charset="0"/>
              </a:rPr>
              <a:t>workbook</a:t>
            </a:r>
            <a:r>
              <a:rPr lang="en-US" altLang="en-US" dirty="0">
                <a:latin typeface="+mn-lt"/>
                <a:cs typeface="Calibri" panose="020F0502020204030204" pitchFamily="34" charset="0"/>
              </a:rPr>
              <a:t> based on which one you believe is most natural to you (#1) to which is most  unnatural (#5)</a:t>
            </a:r>
          </a:p>
          <a:p>
            <a:pPr>
              <a:spcBef>
                <a:spcPts val="1338"/>
              </a:spcBef>
              <a:buClrTx/>
              <a:buSzTx/>
              <a:buFontTx/>
              <a:buNone/>
              <a:defRPr/>
            </a:pPr>
            <a:r>
              <a:rPr lang="en-US" altLang="en-US" dirty="0">
                <a:latin typeface="+mn-lt"/>
                <a:cs typeface="Calibri" panose="020F0502020204030204" pitchFamily="34" charset="0"/>
              </a:rPr>
              <a:t>1. </a:t>
            </a:r>
            <a:r>
              <a:rPr lang="en-US" altLang="en-US" u="sng" dirty="0">
                <a:latin typeface="+mn-lt"/>
                <a:cs typeface="Calibri" panose="020F0502020204030204" pitchFamily="34" charset="0"/>
              </a:rPr>
              <a:t> 		</a:t>
            </a:r>
            <a:endParaRPr lang="en-US" altLang="en-US" dirty="0">
              <a:latin typeface="+mn-lt"/>
              <a:cs typeface="Calibri" panose="020F0502020204030204" pitchFamily="34" charset="0"/>
            </a:endParaRPr>
          </a:p>
          <a:p>
            <a:pPr>
              <a:spcBef>
                <a:spcPts val="500"/>
              </a:spcBef>
              <a:buClrTx/>
              <a:buSzTx/>
              <a:buFontTx/>
              <a:buNone/>
              <a:defRPr/>
            </a:pPr>
            <a:r>
              <a:rPr lang="en-US" altLang="en-US" dirty="0">
                <a:latin typeface="+mn-lt"/>
                <a:cs typeface="Calibri" panose="020F0502020204030204" pitchFamily="34" charset="0"/>
              </a:rPr>
              <a:t>2. </a:t>
            </a:r>
            <a:r>
              <a:rPr lang="en-US" altLang="en-US" u="sng" dirty="0">
                <a:latin typeface="+mn-lt"/>
                <a:cs typeface="Calibri" panose="020F0502020204030204" pitchFamily="34" charset="0"/>
              </a:rPr>
              <a:t> 		</a:t>
            </a:r>
            <a:endParaRPr lang="en-US" altLang="en-US" dirty="0">
              <a:latin typeface="+mn-lt"/>
              <a:cs typeface="Calibri" panose="020F0502020204030204" pitchFamily="34" charset="0"/>
            </a:endParaRPr>
          </a:p>
          <a:p>
            <a:pPr>
              <a:spcBef>
                <a:spcPts val="500"/>
              </a:spcBef>
              <a:buClrTx/>
              <a:buSzTx/>
              <a:buFontTx/>
              <a:buNone/>
              <a:defRPr/>
            </a:pPr>
            <a:r>
              <a:rPr lang="en-US" altLang="en-US" dirty="0">
                <a:latin typeface="+mn-lt"/>
                <a:cs typeface="Calibri" panose="020F0502020204030204" pitchFamily="34" charset="0"/>
              </a:rPr>
              <a:t>3. </a:t>
            </a:r>
            <a:r>
              <a:rPr lang="en-US" altLang="en-US" u="sng" dirty="0">
                <a:latin typeface="+mn-lt"/>
                <a:cs typeface="Calibri" panose="020F0502020204030204" pitchFamily="34" charset="0"/>
              </a:rPr>
              <a:t> 		</a:t>
            </a:r>
            <a:endParaRPr lang="en-US" altLang="en-US" dirty="0">
              <a:latin typeface="+mn-lt"/>
              <a:cs typeface="Calibri" panose="020F0502020204030204" pitchFamily="34" charset="0"/>
            </a:endParaRPr>
          </a:p>
          <a:p>
            <a:pPr>
              <a:spcBef>
                <a:spcPts val="500"/>
              </a:spcBef>
              <a:buClrTx/>
              <a:buSzTx/>
              <a:buFontTx/>
              <a:buNone/>
              <a:defRPr/>
            </a:pPr>
            <a:r>
              <a:rPr lang="en-US" altLang="en-US" dirty="0">
                <a:latin typeface="+mn-lt"/>
                <a:cs typeface="Calibri" panose="020F0502020204030204" pitchFamily="34" charset="0"/>
              </a:rPr>
              <a:t>4. </a:t>
            </a:r>
            <a:r>
              <a:rPr lang="en-US" altLang="en-US" u="sng" dirty="0">
                <a:latin typeface="+mn-lt"/>
                <a:cs typeface="Calibri" panose="020F0502020204030204" pitchFamily="34" charset="0"/>
              </a:rPr>
              <a:t> 		</a:t>
            </a:r>
            <a:endParaRPr lang="en-US" altLang="en-US" dirty="0">
              <a:latin typeface="+mn-lt"/>
              <a:cs typeface="Calibri" panose="020F0502020204030204" pitchFamily="34" charset="0"/>
            </a:endParaRPr>
          </a:p>
          <a:p>
            <a:pPr>
              <a:spcBef>
                <a:spcPts val="500"/>
              </a:spcBef>
              <a:buClrTx/>
              <a:buSzTx/>
              <a:buFontTx/>
              <a:buNone/>
              <a:defRPr/>
            </a:pPr>
            <a:r>
              <a:rPr lang="en-US" altLang="en-US" dirty="0">
                <a:latin typeface="+mn-lt"/>
                <a:cs typeface="Calibri" panose="020F0502020204030204" pitchFamily="34" charset="0"/>
              </a:rPr>
              <a:t>5. </a:t>
            </a:r>
            <a:r>
              <a:rPr lang="en-US" altLang="en-US" u="sng" dirty="0">
                <a:latin typeface="+mn-lt"/>
                <a:cs typeface="Calibri" panose="020F0502020204030204" pitchFamily="34" charset="0"/>
              </a:rPr>
              <a:t> 		</a:t>
            </a:r>
            <a:endParaRPr lang="en-US" altLang="en-US" dirty="0">
              <a:latin typeface="+mn-lt"/>
              <a:cs typeface="Calibri" panose="020F0502020204030204" pitchFamily="34" charset="0"/>
            </a:endParaRPr>
          </a:p>
        </p:txBody>
      </p:sp>
      <p:sp>
        <p:nvSpPr>
          <p:cNvPr id="93188" name="Title 7"/>
          <p:cNvSpPr>
            <a:spLocks noGrp="1"/>
          </p:cNvSpPr>
          <p:nvPr>
            <p:ph type="title"/>
          </p:nvPr>
        </p:nvSpPr>
        <p:spPr>
          <a:xfrm>
            <a:off x="1819275" y="55563"/>
            <a:ext cx="6867525" cy="1143000"/>
          </a:xfrm>
        </p:spPr>
        <p:txBody>
          <a:bodyPr/>
          <a:lstStyle/>
          <a:p>
            <a:r>
              <a:rPr lang="en-US" altLang="en-US"/>
              <a:t>Your Voices</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8B658173-1B49-4744-B9FB-3DC761826969}" type="slidenum">
              <a:rPr lang="en-US" altLang="en-US" smtClean="0"/>
              <a:pPr>
                <a:defRPr/>
              </a:pPr>
              <a:t>39</a:t>
            </a:fld>
            <a:endParaRPr lang="en-US" altLang="en-US">
              <a:solidFill>
                <a:schemeClr val="bg2"/>
              </a:solidFill>
            </a:endParaRPr>
          </a:p>
        </p:txBody>
      </p:sp>
      <p:pic>
        <p:nvPicPr>
          <p:cNvPr id="5" name="Picture 4"/>
          <p:cNvPicPr>
            <a:picLocks noChangeAspect="1"/>
          </p:cNvPicPr>
          <p:nvPr/>
        </p:nvPicPr>
        <p:blipFill>
          <a:blip r:embed="rId2"/>
          <a:stretch>
            <a:fillRect/>
          </a:stretch>
        </p:blipFill>
        <p:spPr>
          <a:xfrm>
            <a:off x="1" y="1385614"/>
            <a:ext cx="9137650" cy="5456511"/>
          </a:xfrm>
          <a:prstGeom prst="rect">
            <a:avLst/>
          </a:prstGeom>
        </p:spPr>
      </p:pic>
      <p:sp>
        <p:nvSpPr>
          <p:cNvPr id="6" name="Title 1"/>
          <p:cNvSpPr>
            <a:spLocks noGrp="1"/>
          </p:cNvSpPr>
          <p:nvPr>
            <p:ph type="title"/>
          </p:nvPr>
        </p:nvSpPr>
        <p:spPr>
          <a:xfrm>
            <a:off x="1819275" y="55563"/>
            <a:ext cx="6867525" cy="1143000"/>
          </a:xfrm>
        </p:spPr>
        <p:txBody>
          <a:bodyPr/>
          <a:lstStyle/>
          <a:p>
            <a:r>
              <a:rPr lang="en-US" altLang="en-US" dirty="0"/>
              <a:t>Nature Predications </a:t>
            </a:r>
            <a:br>
              <a:rPr lang="en-US" altLang="en-US" dirty="0"/>
            </a:br>
            <a:r>
              <a:rPr lang="en-US" altLang="en-US" dirty="0"/>
              <a:t>of Voice Order</a:t>
            </a:r>
          </a:p>
        </p:txBody>
      </p:sp>
    </p:spTree>
    <p:extLst>
      <p:ext uri="{BB962C8B-B14F-4D97-AF65-F5344CB8AC3E}">
        <p14:creationId xmlns:p14="http://schemas.microsoft.com/office/powerpoint/2010/main" val="2687786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819275" y="55563"/>
            <a:ext cx="6867525" cy="1143000"/>
          </a:xfrm>
        </p:spPr>
        <p:txBody>
          <a:bodyPr/>
          <a:lstStyle/>
          <a:p>
            <a:r>
              <a:rPr lang="en-US" altLang="en-US" dirty="0"/>
              <a:t>Communication:</a:t>
            </a:r>
            <a:br>
              <a:rPr lang="en-US" altLang="en-US" dirty="0"/>
            </a:br>
            <a:r>
              <a:rPr lang="en-US" altLang="en-US" dirty="0"/>
              <a:t>It’s Important</a:t>
            </a:r>
          </a:p>
        </p:txBody>
      </p:sp>
      <p:sp>
        <p:nvSpPr>
          <p:cNvPr id="1741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spcBef>
                <a:spcPct val="0"/>
              </a:spcBef>
              <a:buClrTx/>
              <a:buSzTx/>
              <a:buFontTx/>
              <a:buNone/>
            </a:pPr>
            <a:fld id="{2F754294-257D-49B7-8D00-A23AE8447941}" type="slidenum">
              <a:rPr lang="en-US" altLang="en-US" sz="1400" smtClean="0">
                <a:solidFill>
                  <a:schemeClr val="bg1"/>
                </a:solidFill>
              </a:rPr>
              <a:pPr>
                <a:spcBef>
                  <a:spcPct val="0"/>
                </a:spcBef>
                <a:buClrTx/>
                <a:buSzTx/>
                <a:buFontTx/>
                <a:buNone/>
              </a:pPr>
              <a:t>4</a:t>
            </a:fld>
            <a:endParaRPr lang="en-US" altLang="en-US" sz="1400">
              <a:solidFill>
                <a:schemeClr val="bg2"/>
              </a:solidFill>
            </a:endParaRPr>
          </a:p>
        </p:txBody>
      </p:sp>
      <p:pic>
        <p:nvPicPr>
          <p:cNvPr id="3" name="Leeroy Jenkins HD 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7657" y="1593420"/>
            <a:ext cx="8329143" cy="4685143"/>
          </a:xfrm>
          <a:prstGeom prst="rect">
            <a:avLst/>
          </a:prstGeom>
        </p:spPr>
      </p:pic>
    </p:spTree>
    <p:extLst>
      <p:ext uri="{BB962C8B-B14F-4D97-AF65-F5344CB8AC3E}">
        <p14:creationId xmlns:p14="http://schemas.microsoft.com/office/powerpoint/2010/main" val="146798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1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Title 1"/>
          <p:cNvSpPr>
            <a:spLocks noGrp="1"/>
          </p:cNvSpPr>
          <p:nvPr>
            <p:ph type="title"/>
          </p:nvPr>
        </p:nvSpPr>
        <p:spPr>
          <a:xfrm>
            <a:off x="1819275" y="55563"/>
            <a:ext cx="6867525" cy="1143000"/>
          </a:xfrm>
        </p:spPr>
        <p:txBody>
          <a:bodyPr/>
          <a:lstStyle/>
          <a:p>
            <a:r>
              <a:rPr lang="en-US" altLang="en-US" dirty="0"/>
              <a:t>Nature Foundational Voice</a:t>
            </a:r>
          </a:p>
        </p:txBody>
      </p:sp>
      <p:sp>
        <p:nvSpPr>
          <p:cNvPr id="10138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spcBef>
                <a:spcPct val="0"/>
              </a:spcBef>
              <a:buClrTx/>
              <a:buSzTx/>
              <a:buFontTx/>
              <a:buNone/>
            </a:pPr>
            <a:fld id="{B539E12E-9599-48E4-BED0-7710049C1C0D}" type="slidenum">
              <a:rPr lang="en-US" altLang="en-US" sz="1400" smtClean="0">
                <a:solidFill>
                  <a:schemeClr val="bg1"/>
                </a:solidFill>
              </a:rPr>
              <a:pPr>
                <a:spcBef>
                  <a:spcPct val="0"/>
                </a:spcBef>
                <a:buClrTx/>
                <a:buSzTx/>
                <a:buFontTx/>
                <a:buNone/>
              </a:pPr>
              <a:t>40</a:t>
            </a:fld>
            <a:endParaRPr lang="en-US" altLang="en-US" sz="1400">
              <a:solidFill>
                <a:schemeClr val="bg2"/>
              </a:solidFill>
            </a:endParaRPr>
          </a:p>
        </p:txBody>
      </p:sp>
      <p:graphicFrame>
        <p:nvGraphicFramePr>
          <p:cNvPr id="6" name="object 3"/>
          <p:cNvGraphicFramePr>
            <a:graphicFrameLocks noGrp="1"/>
          </p:cNvGraphicFramePr>
          <p:nvPr>
            <p:extLst>
              <p:ext uri="{D42A27DB-BD31-4B8C-83A1-F6EECF244321}">
                <p14:modId xmlns:p14="http://schemas.microsoft.com/office/powerpoint/2010/main" val="3885585841"/>
              </p:ext>
            </p:extLst>
          </p:nvPr>
        </p:nvGraphicFramePr>
        <p:xfrm>
          <a:off x="820738" y="1628775"/>
          <a:ext cx="7539036" cy="4529437"/>
        </p:xfrm>
        <a:graphic>
          <a:graphicData uri="http://schemas.openxmlformats.org/drawingml/2006/table">
            <a:tbl>
              <a:tblPr firstRow="1" bandRow="1">
                <a:tableStyleId>{2D5ABB26-0587-4C30-8999-92F81FD0307C}</a:tableStyleId>
              </a:tblPr>
              <a:tblGrid>
                <a:gridCol w="1884759">
                  <a:extLst>
                    <a:ext uri="{9D8B030D-6E8A-4147-A177-3AD203B41FA5}">
                      <a16:colId xmlns:a16="http://schemas.microsoft.com/office/drawing/2014/main" val="20000"/>
                    </a:ext>
                  </a:extLst>
                </a:gridCol>
                <a:gridCol w="1884759">
                  <a:extLst>
                    <a:ext uri="{9D8B030D-6E8A-4147-A177-3AD203B41FA5}">
                      <a16:colId xmlns:a16="http://schemas.microsoft.com/office/drawing/2014/main" val="20001"/>
                    </a:ext>
                  </a:extLst>
                </a:gridCol>
                <a:gridCol w="1897289">
                  <a:extLst>
                    <a:ext uri="{9D8B030D-6E8A-4147-A177-3AD203B41FA5}">
                      <a16:colId xmlns:a16="http://schemas.microsoft.com/office/drawing/2014/main" val="20002"/>
                    </a:ext>
                  </a:extLst>
                </a:gridCol>
                <a:gridCol w="1872229">
                  <a:extLst>
                    <a:ext uri="{9D8B030D-6E8A-4147-A177-3AD203B41FA5}">
                      <a16:colId xmlns:a16="http://schemas.microsoft.com/office/drawing/2014/main" val="20003"/>
                    </a:ext>
                  </a:extLst>
                </a:gridCol>
              </a:tblGrid>
              <a:tr h="1105297">
                <a:tc>
                  <a:txBody>
                    <a:bodyPr/>
                    <a:lstStyle/>
                    <a:p>
                      <a:pPr marL="635" algn="ctr">
                        <a:lnSpc>
                          <a:spcPct val="100000"/>
                        </a:lnSpc>
                        <a:spcBef>
                          <a:spcPts val="2440"/>
                        </a:spcBef>
                      </a:pPr>
                      <a:r>
                        <a:rPr sz="3200" dirty="0">
                          <a:latin typeface="Calibri"/>
                          <a:cs typeface="Calibri"/>
                        </a:rPr>
                        <a:t>ISTJ</a:t>
                      </a:r>
                      <a:endParaRPr sz="3200">
                        <a:latin typeface="Calibri"/>
                        <a:cs typeface="Calibri"/>
                      </a:endParaRPr>
                    </a:p>
                    <a:p>
                      <a:pPr marL="1270" algn="ctr">
                        <a:lnSpc>
                          <a:spcPct val="100000"/>
                        </a:lnSpc>
                        <a:spcBef>
                          <a:spcPts val="120"/>
                        </a:spcBef>
                      </a:pPr>
                      <a:r>
                        <a:rPr sz="1800" dirty="0">
                          <a:solidFill>
                            <a:srgbClr val="00872B"/>
                          </a:solidFill>
                          <a:latin typeface="Calibri"/>
                          <a:cs typeface="Calibri"/>
                        </a:rPr>
                        <a:t>GUARDIAN</a:t>
                      </a:r>
                      <a:endParaRPr sz="1800">
                        <a:latin typeface="Calibri"/>
                        <a:cs typeface="Calibri"/>
                      </a:endParaRPr>
                    </a:p>
                  </a:txBody>
                  <a:tcPr marL="0" marR="0" marT="217926" marB="0">
                    <a:lnL w="50800">
                      <a:solidFill>
                        <a:srgbClr val="525252"/>
                      </a:solidFill>
                      <a:prstDash val="solid"/>
                    </a:lnL>
                    <a:lnR w="50800">
                      <a:solidFill>
                        <a:srgbClr val="525252"/>
                      </a:solidFill>
                      <a:prstDash val="solid"/>
                    </a:lnR>
                    <a:lnT w="50800">
                      <a:solidFill>
                        <a:srgbClr val="525252"/>
                      </a:solidFill>
                      <a:prstDash val="solid"/>
                    </a:lnT>
                    <a:lnB w="50800">
                      <a:solidFill>
                        <a:srgbClr val="525252"/>
                      </a:solidFill>
                      <a:prstDash val="solid"/>
                    </a:lnB>
                    <a:solidFill>
                      <a:srgbClr val="EFEFF1"/>
                    </a:solidFill>
                  </a:tcPr>
                </a:tc>
                <a:tc>
                  <a:txBody>
                    <a:bodyPr/>
                    <a:lstStyle/>
                    <a:p>
                      <a:pPr marL="635" algn="ctr">
                        <a:lnSpc>
                          <a:spcPct val="100000"/>
                        </a:lnSpc>
                        <a:spcBef>
                          <a:spcPts val="2440"/>
                        </a:spcBef>
                      </a:pPr>
                      <a:r>
                        <a:rPr sz="3200" dirty="0">
                          <a:latin typeface="Calibri"/>
                          <a:cs typeface="Calibri"/>
                        </a:rPr>
                        <a:t>ISFJ</a:t>
                      </a:r>
                    </a:p>
                    <a:p>
                      <a:pPr marL="635" algn="ctr">
                        <a:lnSpc>
                          <a:spcPct val="100000"/>
                        </a:lnSpc>
                        <a:spcBef>
                          <a:spcPts val="120"/>
                        </a:spcBef>
                      </a:pPr>
                      <a:r>
                        <a:rPr sz="1800" dirty="0">
                          <a:solidFill>
                            <a:srgbClr val="00872B"/>
                          </a:solidFill>
                          <a:latin typeface="Calibri"/>
                          <a:cs typeface="Calibri"/>
                        </a:rPr>
                        <a:t>NURTURER</a:t>
                      </a:r>
                      <a:endParaRPr sz="1800" dirty="0">
                        <a:latin typeface="Calibri"/>
                        <a:cs typeface="Calibri"/>
                      </a:endParaRPr>
                    </a:p>
                  </a:txBody>
                  <a:tcPr marL="0" marR="0" marT="217926" marB="0">
                    <a:lnL w="50800">
                      <a:solidFill>
                        <a:srgbClr val="525252"/>
                      </a:solidFill>
                      <a:prstDash val="solid"/>
                    </a:lnL>
                    <a:lnR w="50800">
                      <a:solidFill>
                        <a:srgbClr val="525252"/>
                      </a:solidFill>
                      <a:prstDash val="solid"/>
                    </a:lnR>
                    <a:lnT w="50800">
                      <a:solidFill>
                        <a:srgbClr val="525252"/>
                      </a:solidFill>
                      <a:prstDash val="solid"/>
                    </a:lnT>
                    <a:lnB w="50800">
                      <a:solidFill>
                        <a:srgbClr val="525252"/>
                      </a:solidFill>
                      <a:prstDash val="solid"/>
                    </a:lnB>
                    <a:solidFill>
                      <a:srgbClr val="EFEFF1"/>
                    </a:solidFill>
                  </a:tcPr>
                </a:tc>
                <a:tc>
                  <a:txBody>
                    <a:bodyPr/>
                    <a:lstStyle/>
                    <a:p>
                      <a:pPr marL="635" algn="ctr">
                        <a:lnSpc>
                          <a:spcPct val="100000"/>
                        </a:lnSpc>
                        <a:spcBef>
                          <a:spcPts val="2440"/>
                        </a:spcBef>
                      </a:pPr>
                      <a:r>
                        <a:rPr sz="3200" dirty="0">
                          <a:latin typeface="Calibri"/>
                          <a:cs typeface="Calibri"/>
                        </a:rPr>
                        <a:t>INFJ</a:t>
                      </a:r>
                      <a:endParaRPr sz="3200">
                        <a:latin typeface="Calibri"/>
                        <a:cs typeface="Calibri"/>
                      </a:endParaRPr>
                    </a:p>
                    <a:p>
                      <a:pPr algn="ctr">
                        <a:lnSpc>
                          <a:spcPct val="100000"/>
                        </a:lnSpc>
                        <a:spcBef>
                          <a:spcPts val="120"/>
                        </a:spcBef>
                      </a:pPr>
                      <a:r>
                        <a:rPr sz="1800" spc="-5" dirty="0">
                          <a:solidFill>
                            <a:srgbClr val="00872B"/>
                          </a:solidFill>
                          <a:latin typeface="Calibri"/>
                          <a:cs typeface="Calibri"/>
                        </a:rPr>
                        <a:t>CREATIVE</a:t>
                      </a:r>
                      <a:endParaRPr sz="1800">
                        <a:latin typeface="Calibri"/>
                        <a:cs typeface="Calibri"/>
                      </a:endParaRPr>
                    </a:p>
                  </a:txBody>
                  <a:tcPr marL="0" marR="0" marT="217926" marB="0">
                    <a:lnL w="50800">
                      <a:solidFill>
                        <a:srgbClr val="525252"/>
                      </a:solidFill>
                      <a:prstDash val="solid"/>
                    </a:lnL>
                    <a:lnR w="50800">
                      <a:solidFill>
                        <a:srgbClr val="525252"/>
                      </a:solidFill>
                      <a:prstDash val="solid"/>
                    </a:lnR>
                    <a:lnT w="50800">
                      <a:solidFill>
                        <a:srgbClr val="525252"/>
                      </a:solidFill>
                      <a:prstDash val="solid"/>
                    </a:lnT>
                    <a:lnB w="50800">
                      <a:solidFill>
                        <a:srgbClr val="525252"/>
                      </a:solidFill>
                      <a:prstDash val="solid"/>
                    </a:lnB>
                    <a:solidFill>
                      <a:srgbClr val="EFEFF1"/>
                    </a:solidFill>
                  </a:tcPr>
                </a:tc>
                <a:tc>
                  <a:txBody>
                    <a:bodyPr/>
                    <a:lstStyle/>
                    <a:p>
                      <a:pPr marL="1270" algn="ctr">
                        <a:lnSpc>
                          <a:spcPct val="100000"/>
                        </a:lnSpc>
                        <a:spcBef>
                          <a:spcPts val="2440"/>
                        </a:spcBef>
                      </a:pPr>
                      <a:r>
                        <a:rPr sz="3200" dirty="0">
                          <a:latin typeface="Calibri"/>
                          <a:cs typeface="Calibri"/>
                        </a:rPr>
                        <a:t>INTJ</a:t>
                      </a:r>
                      <a:endParaRPr sz="3200">
                        <a:latin typeface="Calibri"/>
                        <a:cs typeface="Calibri"/>
                      </a:endParaRPr>
                    </a:p>
                    <a:p>
                      <a:pPr marL="1905" algn="ctr">
                        <a:lnSpc>
                          <a:spcPct val="100000"/>
                        </a:lnSpc>
                        <a:spcBef>
                          <a:spcPts val="120"/>
                        </a:spcBef>
                      </a:pPr>
                      <a:r>
                        <a:rPr sz="1800" dirty="0">
                          <a:solidFill>
                            <a:srgbClr val="00872B"/>
                          </a:solidFill>
                          <a:latin typeface="Calibri"/>
                          <a:cs typeface="Calibri"/>
                        </a:rPr>
                        <a:t>PIONEER</a:t>
                      </a:r>
                      <a:endParaRPr sz="1800">
                        <a:latin typeface="Calibri"/>
                        <a:cs typeface="Calibri"/>
                      </a:endParaRPr>
                    </a:p>
                  </a:txBody>
                  <a:tcPr marL="0" marR="0" marT="217926" marB="0">
                    <a:lnL w="50800">
                      <a:solidFill>
                        <a:srgbClr val="525252"/>
                      </a:solidFill>
                      <a:prstDash val="solid"/>
                    </a:lnL>
                    <a:lnR w="50800">
                      <a:solidFill>
                        <a:srgbClr val="525252"/>
                      </a:solidFill>
                      <a:prstDash val="solid"/>
                    </a:lnR>
                    <a:lnT w="50800">
                      <a:solidFill>
                        <a:srgbClr val="525252"/>
                      </a:solidFill>
                      <a:prstDash val="solid"/>
                    </a:lnT>
                    <a:lnB w="50800">
                      <a:solidFill>
                        <a:srgbClr val="525252"/>
                      </a:solidFill>
                      <a:prstDash val="solid"/>
                    </a:lnB>
                    <a:solidFill>
                      <a:srgbClr val="EFEFF1"/>
                    </a:solidFill>
                  </a:tcPr>
                </a:tc>
                <a:extLst>
                  <a:ext uri="{0D108BD9-81ED-4DB2-BD59-A6C34878D82A}">
                    <a16:rowId xmlns:a16="http://schemas.microsoft.com/office/drawing/2014/main" val="10000"/>
                  </a:ext>
                </a:extLst>
              </a:tr>
              <a:tr h="1105297">
                <a:tc>
                  <a:txBody>
                    <a:bodyPr/>
                    <a:lstStyle/>
                    <a:p>
                      <a:pPr marL="635" algn="ctr" defTabSz="914400" rtl="0" eaLnBrk="1" latinLnBrk="0" hangingPunct="1">
                        <a:lnSpc>
                          <a:spcPct val="100000"/>
                        </a:lnSpc>
                        <a:spcBef>
                          <a:spcPts val="0"/>
                        </a:spcBef>
                      </a:pPr>
                      <a:r>
                        <a:rPr sz="3200" kern="1200" dirty="0">
                          <a:solidFill>
                            <a:schemeClr val="tx1"/>
                          </a:solidFill>
                          <a:latin typeface="Calibri"/>
                          <a:ea typeface="+mn-ea"/>
                          <a:cs typeface="Calibri"/>
                        </a:rPr>
                        <a:t>ISTP</a:t>
                      </a:r>
                      <a:endParaRPr lang="en-US" sz="3200" kern="1200" dirty="0">
                        <a:solidFill>
                          <a:schemeClr val="tx1"/>
                        </a:solidFill>
                        <a:latin typeface="Calibri"/>
                        <a:ea typeface="+mn-ea"/>
                        <a:cs typeface="Calibri"/>
                      </a:endParaRPr>
                    </a:p>
                    <a:p>
                      <a:pPr marL="635" algn="ctr" defTabSz="914400" rtl="0" eaLnBrk="1" latinLnBrk="0" hangingPunct="1">
                        <a:lnSpc>
                          <a:spcPct val="100000"/>
                        </a:lnSpc>
                        <a:spcBef>
                          <a:spcPts val="0"/>
                        </a:spcBef>
                      </a:pPr>
                      <a:r>
                        <a:rPr lang="en-US" sz="1800" dirty="0">
                          <a:solidFill>
                            <a:srgbClr val="00872B"/>
                          </a:solidFill>
                          <a:latin typeface="Calibri"/>
                          <a:cs typeface="Calibri"/>
                        </a:rPr>
                        <a:t>G</a:t>
                      </a:r>
                      <a:r>
                        <a:rPr sz="1800" dirty="0">
                          <a:solidFill>
                            <a:srgbClr val="00872B"/>
                          </a:solidFill>
                          <a:latin typeface="Calibri"/>
                          <a:cs typeface="Calibri"/>
                        </a:rPr>
                        <a:t>UARDIAN</a:t>
                      </a:r>
                      <a:endParaRPr lang="en-US" sz="1800" dirty="0">
                        <a:solidFill>
                          <a:srgbClr val="00872B"/>
                        </a:solidFill>
                        <a:latin typeface="Calibri"/>
                        <a:cs typeface="Calibri"/>
                      </a:endParaRPr>
                    </a:p>
                    <a:p>
                      <a:pPr marL="635" algn="ctr" defTabSz="914400" rtl="0" eaLnBrk="1" latinLnBrk="0" hangingPunct="1">
                        <a:lnSpc>
                          <a:spcPct val="100000"/>
                        </a:lnSpc>
                        <a:spcBef>
                          <a:spcPts val="0"/>
                        </a:spcBef>
                      </a:pPr>
                      <a:endParaRPr sz="900" dirty="0">
                        <a:latin typeface="Calibri"/>
                        <a:cs typeface="Calibri"/>
                      </a:endParaRPr>
                    </a:p>
                  </a:txBody>
                  <a:tcPr marL="0" marR="0" marT="314386" marB="0">
                    <a:lnL w="50800">
                      <a:solidFill>
                        <a:srgbClr val="525252"/>
                      </a:solidFill>
                      <a:prstDash val="solid"/>
                    </a:lnL>
                    <a:lnR w="50800">
                      <a:solidFill>
                        <a:srgbClr val="525252"/>
                      </a:solidFill>
                      <a:prstDash val="solid"/>
                    </a:lnR>
                    <a:lnT w="50800">
                      <a:solidFill>
                        <a:srgbClr val="525252"/>
                      </a:solidFill>
                      <a:prstDash val="solid"/>
                    </a:lnT>
                    <a:lnB w="50800">
                      <a:solidFill>
                        <a:srgbClr val="525252"/>
                      </a:solidFill>
                      <a:prstDash val="solid"/>
                    </a:lnB>
                    <a:solidFill>
                      <a:srgbClr val="EFEFF1"/>
                    </a:solidFill>
                  </a:tcPr>
                </a:tc>
                <a:tc>
                  <a:txBody>
                    <a:bodyPr/>
                    <a:lstStyle/>
                    <a:p>
                      <a:pPr marL="635" algn="ctr">
                        <a:lnSpc>
                          <a:spcPct val="100000"/>
                        </a:lnSpc>
                        <a:spcBef>
                          <a:spcPts val="2445"/>
                        </a:spcBef>
                      </a:pPr>
                      <a:r>
                        <a:rPr sz="3200" dirty="0">
                          <a:latin typeface="Calibri"/>
                          <a:cs typeface="Calibri"/>
                        </a:rPr>
                        <a:t>ISFP</a:t>
                      </a:r>
                    </a:p>
                    <a:p>
                      <a:pPr marL="635" algn="ctr">
                        <a:lnSpc>
                          <a:spcPct val="100000"/>
                        </a:lnSpc>
                        <a:spcBef>
                          <a:spcPts val="125"/>
                        </a:spcBef>
                      </a:pPr>
                      <a:r>
                        <a:rPr sz="1800" dirty="0">
                          <a:solidFill>
                            <a:srgbClr val="00872B"/>
                          </a:solidFill>
                          <a:latin typeface="Calibri"/>
                          <a:cs typeface="Calibri"/>
                        </a:rPr>
                        <a:t>NURTURER</a:t>
                      </a:r>
                      <a:endParaRPr sz="1800" dirty="0">
                        <a:latin typeface="Calibri"/>
                        <a:cs typeface="Calibri"/>
                      </a:endParaRPr>
                    </a:p>
                  </a:txBody>
                  <a:tcPr marL="0" marR="0" marT="218373" marB="0">
                    <a:lnL w="50800">
                      <a:solidFill>
                        <a:srgbClr val="525252"/>
                      </a:solidFill>
                      <a:prstDash val="solid"/>
                    </a:lnL>
                    <a:lnR w="50800">
                      <a:solidFill>
                        <a:srgbClr val="525252"/>
                      </a:solidFill>
                      <a:prstDash val="solid"/>
                    </a:lnR>
                    <a:lnT w="50800">
                      <a:solidFill>
                        <a:srgbClr val="525252"/>
                      </a:solidFill>
                      <a:prstDash val="solid"/>
                    </a:lnT>
                    <a:lnB w="50800">
                      <a:solidFill>
                        <a:srgbClr val="525252"/>
                      </a:solidFill>
                      <a:prstDash val="solid"/>
                    </a:lnB>
                    <a:solidFill>
                      <a:srgbClr val="EFEFF1"/>
                    </a:solidFill>
                  </a:tcPr>
                </a:tc>
                <a:tc>
                  <a:txBody>
                    <a:bodyPr/>
                    <a:lstStyle/>
                    <a:p>
                      <a:pPr marL="1270" algn="ctr">
                        <a:lnSpc>
                          <a:spcPct val="100000"/>
                        </a:lnSpc>
                        <a:spcBef>
                          <a:spcPts val="2445"/>
                        </a:spcBef>
                      </a:pPr>
                      <a:r>
                        <a:rPr sz="3200" dirty="0">
                          <a:latin typeface="Calibri"/>
                          <a:cs typeface="Calibri"/>
                        </a:rPr>
                        <a:t>INFP</a:t>
                      </a:r>
                      <a:endParaRPr sz="3200">
                        <a:latin typeface="Calibri"/>
                        <a:cs typeface="Calibri"/>
                      </a:endParaRPr>
                    </a:p>
                    <a:p>
                      <a:pPr algn="ctr">
                        <a:lnSpc>
                          <a:spcPct val="100000"/>
                        </a:lnSpc>
                        <a:spcBef>
                          <a:spcPts val="125"/>
                        </a:spcBef>
                      </a:pPr>
                      <a:r>
                        <a:rPr sz="1800" spc="-5" dirty="0">
                          <a:solidFill>
                            <a:srgbClr val="00872B"/>
                          </a:solidFill>
                          <a:latin typeface="Calibri"/>
                          <a:cs typeface="Calibri"/>
                        </a:rPr>
                        <a:t>CREATIVE</a:t>
                      </a:r>
                      <a:endParaRPr sz="1800">
                        <a:latin typeface="Calibri"/>
                        <a:cs typeface="Calibri"/>
                      </a:endParaRPr>
                    </a:p>
                  </a:txBody>
                  <a:tcPr marL="0" marR="0" marT="218373" marB="0">
                    <a:lnL w="50800">
                      <a:solidFill>
                        <a:srgbClr val="525252"/>
                      </a:solidFill>
                      <a:prstDash val="solid"/>
                    </a:lnL>
                    <a:lnR w="50800">
                      <a:solidFill>
                        <a:srgbClr val="525252"/>
                      </a:solidFill>
                      <a:prstDash val="solid"/>
                    </a:lnR>
                    <a:lnT w="50800">
                      <a:solidFill>
                        <a:srgbClr val="525252"/>
                      </a:solidFill>
                      <a:prstDash val="solid"/>
                    </a:lnT>
                    <a:lnB w="50800">
                      <a:solidFill>
                        <a:srgbClr val="525252"/>
                      </a:solidFill>
                      <a:prstDash val="solid"/>
                    </a:lnB>
                    <a:solidFill>
                      <a:srgbClr val="EFEFF1"/>
                    </a:solidFill>
                  </a:tcPr>
                </a:tc>
                <a:tc>
                  <a:txBody>
                    <a:bodyPr/>
                    <a:lstStyle/>
                    <a:p>
                      <a:pPr marL="2540" algn="ctr">
                        <a:lnSpc>
                          <a:spcPct val="100000"/>
                        </a:lnSpc>
                        <a:spcBef>
                          <a:spcPts val="2445"/>
                        </a:spcBef>
                      </a:pPr>
                      <a:r>
                        <a:rPr sz="3200" dirty="0">
                          <a:latin typeface="Calibri"/>
                          <a:cs typeface="Calibri"/>
                        </a:rPr>
                        <a:t>INTP</a:t>
                      </a:r>
                    </a:p>
                    <a:p>
                      <a:pPr algn="ctr">
                        <a:lnSpc>
                          <a:spcPct val="100000"/>
                        </a:lnSpc>
                        <a:spcBef>
                          <a:spcPts val="125"/>
                        </a:spcBef>
                      </a:pPr>
                      <a:r>
                        <a:rPr sz="1800" spc="-5" dirty="0">
                          <a:solidFill>
                            <a:srgbClr val="00872B"/>
                          </a:solidFill>
                          <a:latin typeface="Calibri"/>
                          <a:cs typeface="Calibri"/>
                        </a:rPr>
                        <a:t>CREATIVE</a:t>
                      </a:r>
                      <a:endParaRPr sz="1800" dirty="0">
                        <a:latin typeface="Calibri"/>
                        <a:cs typeface="Calibri"/>
                      </a:endParaRPr>
                    </a:p>
                  </a:txBody>
                  <a:tcPr marL="0" marR="0" marT="218373" marB="0">
                    <a:lnL w="50800">
                      <a:solidFill>
                        <a:srgbClr val="525252"/>
                      </a:solidFill>
                      <a:prstDash val="solid"/>
                    </a:lnL>
                    <a:lnR w="50800">
                      <a:solidFill>
                        <a:srgbClr val="525252"/>
                      </a:solidFill>
                      <a:prstDash val="solid"/>
                    </a:lnR>
                    <a:lnT w="50800">
                      <a:solidFill>
                        <a:srgbClr val="525252"/>
                      </a:solidFill>
                      <a:prstDash val="solid"/>
                    </a:lnT>
                    <a:lnB w="50800">
                      <a:solidFill>
                        <a:srgbClr val="525252"/>
                      </a:solidFill>
                      <a:prstDash val="solid"/>
                    </a:lnB>
                    <a:solidFill>
                      <a:srgbClr val="EFEFF1"/>
                    </a:solidFill>
                  </a:tcPr>
                </a:tc>
                <a:extLst>
                  <a:ext uri="{0D108BD9-81ED-4DB2-BD59-A6C34878D82A}">
                    <a16:rowId xmlns:a16="http://schemas.microsoft.com/office/drawing/2014/main" val="10001"/>
                  </a:ext>
                </a:extLst>
              </a:tr>
              <a:tr h="1105297">
                <a:tc>
                  <a:txBody>
                    <a:bodyPr/>
                    <a:lstStyle/>
                    <a:p>
                      <a:pPr algn="ctr">
                        <a:lnSpc>
                          <a:spcPct val="100000"/>
                        </a:lnSpc>
                        <a:spcBef>
                          <a:spcPts val="2445"/>
                        </a:spcBef>
                      </a:pPr>
                      <a:r>
                        <a:rPr sz="3200" spc="-5" dirty="0">
                          <a:latin typeface="Calibri"/>
                          <a:cs typeface="Calibri"/>
                        </a:rPr>
                        <a:t>ESTP</a:t>
                      </a:r>
                      <a:endParaRPr sz="3200" dirty="0">
                        <a:latin typeface="Calibri"/>
                        <a:cs typeface="Calibri"/>
                      </a:endParaRPr>
                    </a:p>
                    <a:p>
                      <a:pPr marL="1270" algn="ctr">
                        <a:lnSpc>
                          <a:spcPct val="100000"/>
                        </a:lnSpc>
                        <a:spcBef>
                          <a:spcPts val="120"/>
                        </a:spcBef>
                      </a:pPr>
                      <a:r>
                        <a:rPr sz="1800" dirty="0">
                          <a:solidFill>
                            <a:srgbClr val="00872B"/>
                          </a:solidFill>
                          <a:latin typeface="Calibri"/>
                          <a:cs typeface="Calibri"/>
                        </a:rPr>
                        <a:t>GUARDIAN</a:t>
                      </a:r>
                      <a:endParaRPr sz="1800" dirty="0">
                        <a:latin typeface="Calibri"/>
                        <a:cs typeface="Calibri"/>
                      </a:endParaRPr>
                    </a:p>
                  </a:txBody>
                  <a:tcPr marL="0" marR="0" marT="218373" marB="0">
                    <a:lnL w="50800">
                      <a:solidFill>
                        <a:srgbClr val="525252"/>
                      </a:solidFill>
                      <a:prstDash val="solid"/>
                    </a:lnL>
                    <a:lnR w="50800">
                      <a:solidFill>
                        <a:srgbClr val="525252"/>
                      </a:solidFill>
                      <a:prstDash val="solid"/>
                    </a:lnR>
                    <a:lnT w="50800">
                      <a:solidFill>
                        <a:srgbClr val="525252"/>
                      </a:solidFill>
                      <a:prstDash val="solid"/>
                    </a:lnT>
                    <a:lnB w="50800">
                      <a:solidFill>
                        <a:srgbClr val="525252"/>
                      </a:solidFill>
                      <a:prstDash val="solid"/>
                    </a:lnB>
                    <a:solidFill>
                      <a:srgbClr val="EFEFF1"/>
                    </a:solidFill>
                  </a:tcPr>
                </a:tc>
                <a:tc>
                  <a:txBody>
                    <a:bodyPr/>
                    <a:lstStyle/>
                    <a:p>
                      <a:pPr marL="1270" algn="ctr">
                        <a:lnSpc>
                          <a:spcPct val="100000"/>
                        </a:lnSpc>
                        <a:spcBef>
                          <a:spcPts val="2445"/>
                        </a:spcBef>
                      </a:pPr>
                      <a:r>
                        <a:rPr sz="3200" spc="-5" dirty="0">
                          <a:latin typeface="Calibri"/>
                          <a:cs typeface="Calibri"/>
                        </a:rPr>
                        <a:t>ESFP</a:t>
                      </a:r>
                      <a:endParaRPr sz="3200" dirty="0">
                        <a:latin typeface="Calibri"/>
                        <a:cs typeface="Calibri"/>
                      </a:endParaRPr>
                    </a:p>
                    <a:p>
                      <a:pPr marL="635" algn="ctr">
                        <a:lnSpc>
                          <a:spcPct val="100000"/>
                        </a:lnSpc>
                        <a:spcBef>
                          <a:spcPts val="120"/>
                        </a:spcBef>
                      </a:pPr>
                      <a:r>
                        <a:rPr sz="1800" dirty="0">
                          <a:solidFill>
                            <a:srgbClr val="00872B"/>
                          </a:solidFill>
                          <a:latin typeface="Calibri"/>
                          <a:cs typeface="Calibri"/>
                        </a:rPr>
                        <a:t>NURTURER</a:t>
                      </a:r>
                      <a:endParaRPr sz="1800" dirty="0">
                        <a:latin typeface="Calibri"/>
                        <a:cs typeface="Calibri"/>
                      </a:endParaRPr>
                    </a:p>
                  </a:txBody>
                  <a:tcPr marL="0" marR="0" marT="218373" marB="0">
                    <a:lnL w="50800">
                      <a:solidFill>
                        <a:srgbClr val="525252"/>
                      </a:solidFill>
                      <a:prstDash val="solid"/>
                    </a:lnL>
                    <a:lnR w="50800">
                      <a:solidFill>
                        <a:srgbClr val="525252"/>
                      </a:solidFill>
                      <a:prstDash val="solid"/>
                    </a:lnR>
                    <a:lnT w="50800">
                      <a:solidFill>
                        <a:srgbClr val="525252"/>
                      </a:solidFill>
                      <a:prstDash val="solid"/>
                    </a:lnT>
                    <a:lnB w="50800">
                      <a:solidFill>
                        <a:srgbClr val="525252"/>
                      </a:solidFill>
                      <a:prstDash val="solid"/>
                    </a:lnB>
                    <a:solidFill>
                      <a:srgbClr val="EFEFF1"/>
                    </a:solidFill>
                  </a:tcPr>
                </a:tc>
                <a:tc>
                  <a:txBody>
                    <a:bodyPr/>
                    <a:lstStyle/>
                    <a:p>
                      <a:pPr marL="1270" algn="ctr">
                        <a:lnSpc>
                          <a:spcPct val="100000"/>
                        </a:lnSpc>
                        <a:spcBef>
                          <a:spcPts val="2445"/>
                        </a:spcBef>
                      </a:pPr>
                      <a:r>
                        <a:rPr sz="3200" spc="-5" dirty="0">
                          <a:latin typeface="Calibri"/>
                          <a:cs typeface="Calibri"/>
                        </a:rPr>
                        <a:t>ENFP</a:t>
                      </a:r>
                      <a:endParaRPr sz="3200" dirty="0">
                        <a:latin typeface="Calibri"/>
                        <a:cs typeface="Calibri"/>
                      </a:endParaRPr>
                    </a:p>
                    <a:p>
                      <a:pPr algn="ctr">
                        <a:lnSpc>
                          <a:spcPct val="100000"/>
                        </a:lnSpc>
                        <a:spcBef>
                          <a:spcPts val="120"/>
                        </a:spcBef>
                      </a:pPr>
                      <a:r>
                        <a:rPr sz="1800" dirty="0">
                          <a:solidFill>
                            <a:srgbClr val="00872B"/>
                          </a:solidFill>
                          <a:latin typeface="Calibri"/>
                          <a:cs typeface="Calibri"/>
                        </a:rPr>
                        <a:t>CONNECTOR</a:t>
                      </a:r>
                      <a:endParaRPr sz="1800" dirty="0">
                        <a:latin typeface="Calibri"/>
                        <a:cs typeface="Calibri"/>
                      </a:endParaRPr>
                    </a:p>
                  </a:txBody>
                  <a:tcPr marL="0" marR="0" marT="218373" marB="0">
                    <a:lnL w="50800">
                      <a:solidFill>
                        <a:srgbClr val="525252"/>
                      </a:solidFill>
                      <a:prstDash val="solid"/>
                    </a:lnL>
                    <a:lnR w="50800">
                      <a:solidFill>
                        <a:srgbClr val="525252"/>
                      </a:solidFill>
                      <a:prstDash val="solid"/>
                    </a:lnR>
                    <a:lnT w="50800">
                      <a:solidFill>
                        <a:srgbClr val="525252"/>
                      </a:solidFill>
                      <a:prstDash val="solid"/>
                    </a:lnT>
                    <a:lnB w="50800">
                      <a:solidFill>
                        <a:srgbClr val="525252"/>
                      </a:solidFill>
                      <a:prstDash val="solid"/>
                    </a:lnB>
                    <a:solidFill>
                      <a:srgbClr val="EFEFF1"/>
                    </a:solidFill>
                  </a:tcPr>
                </a:tc>
                <a:tc>
                  <a:txBody>
                    <a:bodyPr/>
                    <a:lstStyle/>
                    <a:p>
                      <a:pPr marL="61913" indent="0" algn="ctr">
                        <a:lnSpc>
                          <a:spcPct val="100000"/>
                        </a:lnSpc>
                        <a:spcBef>
                          <a:spcPts val="2445"/>
                        </a:spcBef>
                      </a:pPr>
                      <a:r>
                        <a:rPr sz="3200" spc="-5" dirty="0">
                          <a:latin typeface="Calibri"/>
                          <a:cs typeface="Calibri"/>
                        </a:rPr>
                        <a:t>ENTP</a:t>
                      </a:r>
                      <a:endParaRPr sz="3200" dirty="0">
                        <a:latin typeface="Calibri"/>
                        <a:cs typeface="Calibri"/>
                      </a:endParaRPr>
                    </a:p>
                    <a:p>
                      <a:pPr marL="61913" indent="0" algn="ctr">
                        <a:lnSpc>
                          <a:spcPct val="100000"/>
                        </a:lnSpc>
                        <a:spcBef>
                          <a:spcPts val="120"/>
                        </a:spcBef>
                      </a:pPr>
                      <a:r>
                        <a:rPr sz="1800" dirty="0">
                          <a:solidFill>
                            <a:srgbClr val="00872B"/>
                          </a:solidFill>
                          <a:latin typeface="Calibri"/>
                          <a:cs typeface="Calibri"/>
                        </a:rPr>
                        <a:t>PIONEER</a:t>
                      </a:r>
                      <a:endParaRPr sz="1800" dirty="0">
                        <a:latin typeface="Calibri"/>
                        <a:cs typeface="Calibri"/>
                      </a:endParaRPr>
                    </a:p>
                  </a:txBody>
                  <a:tcPr marL="0" marR="0" marT="218373" marB="0">
                    <a:lnL w="50800">
                      <a:solidFill>
                        <a:srgbClr val="525252"/>
                      </a:solidFill>
                      <a:prstDash val="solid"/>
                    </a:lnL>
                    <a:lnR w="50800">
                      <a:solidFill>
                        <a:srgbClr val="525252"/>
                      </a:solidFill>
                      <a:prstDash val="solid"/>
                    </a:lnR>
                    <a:lnT w="50800">
                      <a:solidFill>
                        <a:srgbClr val="525252"/>
                      </a:solidFill>
                      <a:prstDash val="solid"/>
                    </a:lnT>
                    <a:lnB w="50800">
                      <a:solidFill>
                        <a:srgbClr val="525252"/>
                      </a:solidFill>
                      <a:prstDash val="solid"/>
                    </a:lnB>
                    <a:solidFill>
                      <a:srgbClr val="EFEFF1"/>
                    </a:solidFill>
                  </a:tcPr>
                </a:tc>
                <a:extLst>
                  <a:ext uri="{0D108BD9-81ED-4DB2-BD59-A6C34878D82A}">
                    <a16:rowId xmlns:a16="http://schemas.microsoft.com/office/drawing/2014/main" val="10002"/>
                  </a:ext>
                </a:extLst>
              </a:tr>
              <a:tr h="1105297">
                <a:tc>
                  <a:txBody>
                    <a:bodyPr/>
                    <a:lstStyle/>
                    <a:p>
                      <a:pPr algn="ctr">
                        <a:lnSpc>
                          <a:spcPct val="100000"/>
                        </a:lnSpc>
                        <a:spcBef>
                          <a:spcPts val="2450"/>
                        </a:spcBef>
                      </a:pPr>
                      <a:r>
                        <a:rPr sz="3200" spc="-5" dirty="0">
                          <a:latin typeface="Calibri"/>
                          <a:cs typeface="Calibri"/>
                        </a:rPr>
                        <a:t>ESTJ</a:t>
                      </a:r>
                      <a:endParaRPr sz="3200" dirty="0">
                        <a:latin typeface="Calibri"/>
                        <a:cs typeface="Calibri"/>
                      </a:endParaRPr>
                    </a:p>
                    <a:p>
                      <a:pPr marL="1270" algn="ctr">
                        <a:lnSpc>
                          <a:spcPct val="100000"/>
                        </a:lnSpc>
                        <a:spcBef>
                          <a:spcPts val="125"/>
                        </a:spcBef>
                      </a:pPr>
                      <a:r>
                        <a:rPr sz="1800" dirty="0">
                          <a:solidFill>
                            <a:srgbClr val="00872B"/>
                          </a:solidFill>
                          <a:latin typeface="Calibri"/>
                          <a:cs typeface="Calibri"/>
                        </a:rPr>
                        <a:t>GUARDIAN</a:t>
                      </a:r>
                      <a:endParaRPr sz="1800" dirty="0">
                        <a:latin typeface="Calibri"/>
                        <a:cs typeface="Calibri"/>
                      </a:endParaRPr>
                    </a:p>
                  </a:txBody>
                  <a:tcPr marL="0" marR="0" marT="218819" marB="0">
                    <a:lnL w="50800">
                      <a:solidFill>
                        <a:srgbClr val="525252"/>
                      </a:solidFill>
                      <a:prstDash val="solid"/>
                    </a:lnL>
                    <a:lnR w="50800">
                      <a:solidFill>
                        <a:srgbClr val="525252"/>
                      </a:solidFill>
                      <a:prstDash val="solid"/>
                    </a:lnR>
                    <a:lnT w="50800">
                      <a:solidFill>
                        <a:srgbClr val="525252"/>
                      </a:solidFill>
                      <a:prstDash val="solid"/>
                    </a:lnT>
                    <a:lnB w="50800">
                      <a:solidFill>
                        <a:srgbClr val="525252"/>
                      </a:solidFill>
                      <a:prstDash val="solid"/>
                    </a:lnB>
                    <a:solidFill>
                      <a:srgbClr val="EFEFF1"/>
                    </a:solidFill>
                  </a:tcPr>
                </a:tc>
                <a:tc>
                  <a:txBody>
                    <a:bodyPr/>
                    <a:lstStyle/>
                    <a:p>
                      <a:pPr marL="635" algn="ctr">
                        <a:lnSpc>
                          <a:spcPct val="100000"/>
                        </a:lnSpc>
                        <a:spcBef>
                          <a:spcPts val="2450"/>
                        </a:spcBef>
                      </a:pPr>
                      <a:r>
                        <a:rPr sz="3200" spc="-5" dirty="0">
                          <a:latin typeface="Calibri"/>
                          <a:cs typeface="Calibri"/>
                        </a:rPr>
                        <a:t>ESFJ</a:t>
                      </a:r>
                      <a:endParaRPr sz="3200" dirty="0">
                        <a:latin typeface="Calibri"/>
                        <a:cs typeface="Calibri"/>
                      </a:endParaRPr>
                    </a:p>
                    <a:p>
                      <a:pPr marL="635" algn="ctr">
                        <a:lnSpc>
                          <a:spcPct val="100000"/>
                        </a:lnSpc>
                        <a:spcBef>
                          <a:spcPts val="125"/>
                        </a:spcBef>
                      </a:pPr>
                      <a:r>
                        <a:rPr sz="1800" dirty="0">
                          <a:solidFill>
                            <a:srgbClr val="00872B"/>
                          </a:solidFill>
                          <a:latin typeface="Calibri"/>
                          <a:cs typeface="Calibri"/>
                        </a:rPr>
                        <a:t>NURTURER</a:t>
                      </a:r>
                      <a:endParaRPr sz="1800" dirty="0">
                        <a:latin typeface="Calibri"/>
                        <a:cs typeface="Calibri"/>
                      </a:endParaRPr>
                    </a:p>
                  </a:txBody>
                  <a:tcPr marL="0" marR="0" marT="218819" marB="0">
                    <a:lnL w="50800">
                      <a:solidFill>
                        <a:srgbClr val="525252"/>
                      </a:solidFill>
                      <a:prstDash val="solid"/>
                    </a:lnL>
                    <a:lnR w="50800">
                      <a:solidFill>
                        <a:srgbClr val="525252"/>
                      </a:solidFill>
                      <a:prstDash val="solid"/>
                    </a:lnR>
                    <a:lnT w="50800">
                      <a:solidFill>
                        <a:srgbClr val="525252"/>
                      </a:solidFill>
                      <a:prstDash val="solid"/>
                    </a:lnT>
                    <a:lnB w="50800">
                      <a:solidFill>
                        <a:srgbClr val="525252"/>
                      </a:solidFill>
                      <a:prstDash val="solid"/>
                    </a:lnB>
                    <a:solidFill>
                      <a:srgbClr val="EFEFF1"/>
                    </a:solidFill>
                  </a:tcPr>
                </a:tc>
                <a:tc>
                  <a:txBody>
                    <a:bodyPr/>
                    <a:lstStyle/>
                    <a:p>
                      <a:pPr marL="1270" algn="ctr">
                        <a:lnSpc>
                          <a:spcPct val="100000"/>
                        </a:lnSpc>
                        <a:spcBef>
                          <a:spcPts val="2450"/>
                        </a:spcBef>
                      </a:pPr>
                      <a:r>
                        <a:rPr sz="3200" spc="-5" dirty="0">
                          <a:latin typeface="Calibri"/>
                          <a:cs typeface="Calibri"/>
                        </a:rPr>
                        <a:t>ENFJ</a:t>
                      </a:r>
                      <a:endParaRPr sz="3200">
                        <a:latin typeface="Calibri"/>
                        <a:cs typeface="Calibri"/>
                      </a:endParaRPr>
                    </a:p>
                    <a:p>
                      <a:pPr algn="ctr">
                        <a:lnSpc>
                          <a:spcPct val="100000"/>
                        </a:lnSpc>
                        <a:spcBef>
                          <a:spcPts val="125"/>
                        </a:spcBef>
                      </a:pPr>
                      <a:r>
                        <a:rPr sz="1800" dirty="0">
                          <a:solidFill>
                            <a:srgbClr val="00872B"/>
                          </a:solidFill>
                          <a:latin typeface="Calibri"/>
                          <a:cs typeface="Calibri"/>
                        </a:rPr>
                        <a:t>CONNECTOR</a:t>
                      </a:r>
                      <a:endParaRPr sz="1800">
                        <a:latin typeface="Calibri"/>
                        <a:cs typeface="Calibri"/>
                      </a:endParaRPr>
                    </a:p>
                  </a:txBody>
                  <a:tcPr marL="0" marR="0" marT="218819" marB="0">
                    <a:lnL w="50800">
                      <a:solidFill>
                        <a:srgbClr val="525252"/>
                      </a:solidFill>
                      <a:prstDash val="solid"/>
                    </a:lnL>
                    <a:lnR w="50800">
                      <a:solidFill>
                        <a:srgbClr val="525252"/>
                      </a:solidFill>
                      <a:prstDash val="solid"/>
                    </a:lnR>
                    <a:lnT w="50800">
                      <a:solidFill>
                        <a:srgbClr val="525252"/>
                      </a:solidFill>
                      <a:prstDash val="solid"/>
                    </a:lnT>
                    <a:lnB w="50800">
                      <a:solidFill>
                        <a:srgbClr val="525252"/>
                      </a:solidFill>
                      <a:prstDash val="solid"/>
                    </a:lnB>
                    <a:solidFill>
                      <a:srgbClr val="EFEFF1"/>
                    </a:solidFill>
                  </a:tcPr>
                </a:tc>
                <a:tc>
                  <a:txBody>
                    <a:bodyPr/>
                    <a:lstStyle/>
                    <a:p>
                      <a:pPr marL="61913" indent="0" algn="ctr">
                        <a:lnSpc>
                          <a:spcPct val="100000"/>
                        </a:lnSpc>
                        <a:spcBef>
                          <a:spcPts val="2450"/>
                        </a:spcBef>
                      </a:pPr>
                      <a:r>
                        <a:rPr sz="3200" spc="-5" dirty="0">
                          <a:latin typeface="Calibri"/>
                          <a:cs typeface="Calibri"/>
                        </a:rPr>
                        <a:t>ENTJ</a:t>
                      </a:r>
                      <a:endParaRPr sz="3200" dirty="0">
                        <a:latin typeface="Calibri"/>
                        <a:cs typeface="Calibri"/>
                      </a:endParaRPr>
                    </a:p>
                    <a:p>
                      <a:pPr marL="61913" indent="0" algn="ctr">
                        <a:lnSpc>
                          <a:spcPct val="100000"/>
                        </a:lnSpc>
                        <a:spcBef>
                          <a:spcPts val="125"/>
                        </a:spcBef>
                      </a:pPr>
                      <a:r>
                        <a:rPr sz="1800" dirty="0">
                          <a:solidFill>
                            <a:srgbClr val="00872B"/>
                          </a:solidFill>
                          <a:latin typeface="Calibri"/>
                          <a:cs typeface="Calibri"/>
                        </a:rPr>
                        <a:t>PIONEER</a:t>
                      </a:r>
                      <a:endParaRPr sz="1800" dirty="0">
                        <a:latin typeface="Calibri"/>
                        <a:cs typeface="Calibri"/>
                      </a:endParaRPr>
                    </a:p>
                  </a:txBody>
                  <a:tcPr marL="0" marR="0" marT="218819" marB="0">
                    <a:lnL w="50800">
                      <a:solidFill>
                        <a:srgbClr val="525252"/>
                      </a:solidFill>
                      <a:prstDash val="solid"/>
                    </a:lnL>
                    <a:lnR w="50800">
                      <a:solidFill>
                        <a:srgbClr val="525252"/>
                      </a:solidFill>
                      <a:prstDash val="solid"/>
                    </a:lnR>
                    <a:lnT w="50800">
                      <a:solidFill>
                        <a:srgbClr val="525252"/>
                      </a:solidFill>
                      <a:prstDash val="solid"/>
                    </a:lnT>
                    <a:lnB w="50800">
                      <a:solidFill>
                        <a:srgbClr val="525252"/>
                      </a:solidFill>
                      <a:prstDash val="solid"/>
                    </a:lnB>
                    <a:solidFill>
                      <a:srgbClr val="EFEFF1"/>
                    </a:solidFill>
                  </a:tcPr>
                </a:tc>
                <a:extLst>
                  <a:ext uri="{0D108BD9-81ED-4DB2-BD59-A6C34878D82A}">
                    <a16:rowId xmlns:a16="http://schemas.microsoft.com/office/drawing/2014/main" val="10003"/>
                  </a:ext>
                </a:extLst>
              </a:tr>
            </a:tbl>
          </a:graphicData>
        </a:graphic>
      </p:graphicFrame>
      <p:pic>
        <p:nvPicPr>
          <p:cNvPr id="7" name="Picture 6"/>
          <p:cNvPicPr>
            <a:picLocks noChangeAspect="1"/>
          </p:cNvPicPr>
          <p:nvPr/>
        </p:nvPicPr>
        <p:blipFill>
          <a:blip r:embed="rId3"/>
          <a:stretch>
            <a:fillRect/>
          </a:stretch>
        </p:blipFill>
        <p:spPr>
          <a:xfrm>
            <a:off x="8016622" y="1283385"/>
            <a:ext cx="719391" cy="216427"/>
          </a:xfrm>
          <a:prstGeom prst="rect">
            <a:avLst/>
          </a:prstGeom>
        </p:spPr>
      </p:pic>
    </p:spTree>
    <p:extLst>
      <p:ext uri="{BB962C8B-B14F-4D97-AF65-F5344CB8AC3E}">
        <p14:creationId xmlns:p14="http://schemas.microsoft.com/office/powerpoint/2010/main" val="41793522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Title 1"/>
          <p:cNvSpPr>
            <a:spLocks noGrp="1"/>
          </p:cNvSpPr>
          <p:nvPr>
            <p:ph type="title"/>
          </p:nvPr>
        </p:nvSpPr>
        <p:spPr>
          <a:xfrm>
            <a:off x="1819275" y="55563"/>
            <a:ext cx="6867525" cy="1143000"/>
          </a:xfrm>
        </p:spPr>
        <p:txBody>
          <a:bodyPr/>
          <a:lstStyle/>
          <a:p>
            <a:r>
              <a:rPr lang="en-US" altLang="en-US" dirty="0"/>
              <a:t>Nature Predications </a:t>
            </a:r>
            <a:br>
              <a:rPr lang="en-US" altLang="en-US" dirty="0"/>
            </a:br>
            <a:r>
              <a:rPr lang="en-US" altLang="en-US" dirty="0"/>
              <a:t>of Voice Order</a:t>
            </a:r>
          </a:p>
        </p:txBody>
      </p:sp>
      <p:sp>
        <p:nvSpPr>
          <p:cNvPr id="10138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spcBef>
                <a:spcPct val="0"/>
              </a:spcBef>
              <a:buClrTx/>
              <a:buSzTx/>
              <a:buFontTx/>
              <a:buNone/>
            </a:pPr>
            <a:fld id="{B539E12E-9599-48E4-BED0-7710049C1C0D}" type="slidenum">
              <a:rPr lang="en-US" altLang="en-US" sz="1400" smtClean="0">
                <a:solidFill>
                  <a:schemeClr val="bg1"/>
                </a:solidFill>
              </a:rPr>
              <a:pPr>
                <a:spcBef>
                  <a:spcPct val="0"/>
                </a:spcBef>
                <a:buClrTx/>
                <a:buSzTx/>
                <a:buFontTx/>
                <a:buNone/>
              </a:pPr>
              <a:t>41</a:t>
            </a:fld>
            <a:endParaRPr lang="en-US" altLang="en-US" sz="1400">
              <a:solidFill>
                <a:schemeClr val="bg2"/>
              </a:solidFill>
            </a:endParaRPr>
          </a:p>
        </p:txBody>
      </p:sp>
      <p:sp>
        <p:nvSpPr>
          <p:cNvPr id="5" name="object 6"/>
          <p:cNvSpPr txBox="1"/>
          <p:nvPr/>
        </p:nvSpPr>
        <p:spPr>
          <a:xfrm>
            <a:off x="1498600" y="1500188"/>
            <a:ext cx="6735763" cy="323850"/>
          </a:xfrm>
          <a:prstGeom prst="rect">
            <a:avLst/>
          </a:prstGeom>
        </p:spPr>
        <p:txBody>
          <a:bodyPr lIns="0" tIns="0" rIns="0" bIns="0">
            <a:spAutoFit/>
          </a:bodyPr>
          <a:lstStyle/>
          <a:p>
            <a:pPr marL="8929">
              <a:defRPr/>
            </a:pPr>
            <a:r>
              <a:rPr sz="2109" dirty="0">
                <a:latin typeface="Calibri"/>
                <a:cs typeface="Calibri"/>
              </a:rPr>
              <a:t>If </a:t>
            </a:r>
            <a:r>
              <a:rPr sz="2109" spc="-4" dirty="0">
                <a:latin typeface="Calibri"/>
                <a:cs typeface="Calibri"/>
              </a:rPr>
              <a:t>left </a:t>
            </a:r>
            <a:r>
              <a:rPr sz="2109" dirty="0">
                <a:latin typeface="Calibri"/>
                <a:cs typeface="Calibri"/>
              </a:rPr>
              <a:t>to </a:t>
            </a:r>
            <a:r>
              <a:rPr sz="2109" spc="-4" dirty="0">
                <a:latin typeface="Calibri"/>
                <a:cs typeface="Calibri"/>
              </a:rPr>
              <a:t>NATURE </a:t>
            </a:r>
            <a:r>
              <a:rPr sz="2109" u="sng" dirty="0">
                <a:latin typeface="Calibri"/>
                <a:cs typeface="Calibri"/>
              </a:rPr>
              <a:t>alone</a:t>
            </a:r>
            <a:r>
              <a:rPr sz="2109" dirty="0">
                <a:latin typeface="Calibri"/>
                <a:cs typeface="Calibri"/>
              </a:rPr>
              <a:t> </a:t>
            </a:r>
            <a:r>
              <a:rPr sz="2109" spc="-4" dirty="0">
                <a:latin typeface="Calibri"/>
                <a:cs typeface="Calibri"/>
              </a:rPr>
              <a:t>this </a:t>
            </a:r>
            <a:r>
              <a:rPr sz="2109" dirty="0">
                <a:latin typeface="Calibri"/>
                <a:cs typeface="Calibri"/>
              </a:rPr>
              <a:t>is the rank </a:t>
            </a:r>
            <a:r>
              <a:rPr sz="2109" spc="-4" dirty="0">
                <a:latin typeface="Calibri"/>
                <a:cs typeface="Calibri"/>
              </a:rPr>
              <a:t>order </a:t>
            </a:r>
            <a:r>
              <a:rPr sz="2109" dirty="0">
                <a:latin typeface="Calibri"/>
                <a:cs typeface="Calibri"/>
              </a:rPr>
              <a:t>we </a:t>
            </a:r>
            <a:r>
              <a:rPr sz="2109" spc="-4" dirty="0">
                <a:latin typeface="Calibri"/>
                <a:cs typeface="Calibri"/>
              </a:rPr>
              <a:t>would</a:t>
            </a:r>
            <a:r>
              <a:rPr sz="2109" spc="-63" dirty="0">
                <a:latin typeface="Calibri"/>
                <a:cs typeface="Calibri"/>
              </a:rPr>
              <a:t> </a:t>
            </a:r>
            <a:r>
              <a:rPr sz="2109" spc="-4" dirty="0">
                <a:latin typeface="Calibri"/>
                <a:cs typeface="Calibri"/>
              </a:rPr>
              <a:t>expect</a:t>
            </a:r>
            <a:endParaRPr sz="2109" dirty="0">
              <a:latin typeface="Calibri"/>
              <a:cs typeface="Calibri"/>
            </a:endParaRPr>
          </a:p>
        </p:txBody>
      </p:sp>
      <p:graphicFrame>
        <p:nvGraphicFramePr>
          <p:cNvPr id="7" name="object 7"/>
          <p:cNvGraphicFramePr>
            <a:graphicFrameLocks noGrp="1"/>
          </p:cNvGraphicFramePr>
          <p:nvPr/>
        </p:nvGraphicFramePr>
        <p:xfrm>
          <a:off x="1419225" y="1993900"/>
          <a:ext cx="6894512" cy="4068762"/>
        </p:xfrm>
        <a:graphic>
          <a:graphicData uri="http://schemas.openxmlformats.org/drawingml/2006/table">
            <a:tbl>
              <a:tblPr firstRow="1" bandRow="1">
                <a:tableStyleId>{2D5ABB26-0587-4C30-8999-92F81FD0307C}</a:tableStyleId>
              </a:tblPr>
              <a:tblGrid>
                <a:gridCol w="1008046">
                  <a:extLst>
                    <a:ext uri="{9D8B030D-6E8A-4147-A177-3AD203B41FA5}">
                      <a16:colId xmlns:a16="http://schemas.microsoft.com/office/drawing/2014/main" val="20000"/>
                    </a:ext>
                  </a:extLst>
                </a:gridCol>
                <a:gridCol w="1124995">
                  <a:extLst>
                    <a:ext uri="{9D8B030D-6E8A-4147-A177-3AD203B41FA5}">
                      <a16:colId xmlns:a16="http://schemas.microsoft.com/office/drawing/2014/main" val="20001"/>
                    </a:ext>
                  </a:extLst>
                </a:gridCol>
                <a:gridCol w="1129518">
                  <a:extLst>
                    <a:ext uri="{9D8B030D-6E8A-4147-A177-3AD203B41FA5}">
                      <a16:colId xmlns:a16="http://schemas.microsoft.com/office/drawing/2014/main" val="20002"/>
                    </a:ext>
                  </a:extLst>
                </a:gridCol>
                <a:gridCol w="1205662">
                  <a:extLst>
                    <a:ext uri="{9D8B030D-6E8A-4147-A177-3AD203B41FA5}">
                      <a16:colId xmlns:a16="http://schemas.microsoft.com/office/drawing/2014/main" val="20003"/>
                    </a:ext>
                  </a:extLst>
                </a:gridCol>
                <a:gridCol w="1225727">
                  <a:extLst>
                    <a:ext uri="{9D8B030D-6E8A-4147-A177-3AD203B41FA5}">
                      <a16:colId xmlns:a16="http://schemas.microsoft.com/office/drawing/2014/main" val="20004"/>
                    </a:ext>
                  </a:extLst>
                </a:gridCol>
                <a:gridCol w="1200564">
                  <a:extLst>
                    <a:ext uri="{9D8B030D-6E8A-4147-A177-3AD203B41FA5}">
                      <a16:colId xmlns:a16="http://schemas.microsoft.com/office/drawing/2014/main" val="20005"/>
                    </a:ext>
                  </a:extLst>
                </a:gridCol>
              </a:tblGrid>
              <a:tr h="269060">
                <a:tc>
                  <a:txBody>
                    <a:bodyPr/>
                    <a:lstStyle/>
                    <a:p>
                      <a:pPr algn="ctr">
                        <a:lnSpc>
                          <a:spcPct val="100000"/>
                        </a:lnSpc>
                        <a:spcBef>
                          <a:spcPts val="375"/>
                        </a:spcBef>
                      </a:pPr>
                      <a:r>
                        <a:rPr sz="1400" b="1" spc="-5" dirty="0">
                          <a:latin typeface="Calibri"/>
                          <a:cs typeface="Calibri"/>
                        </a:rPr>
                        <a:t>GBFE</a:t>
                      </a:r>
                      <a:r>
                        <a:rPr sz="1400" b="1" spc="-90" dirty="0">
                          <a:latin typeface="Calibri"/>
                          <a:cs typeface="Calibri"/>
                        </a:rPr>
                        <a:t> </a:t>
                      </a:r>
                      <a:r>
                        <a:rPr sz="1400" b="1" spc="-5" dirty="0">
                          <a:latin typeface="Calibri"/>
                          <a:cs typeface="Calibri"/>
                        </a:rPr>
                        <a:t>Type</a:t>
                      </a:r>
                      <a:endParaRPr sz="1400" dirty="0">
                        <a:latin typeface="Calibri"/>
                        <a:cs typeface="Calibri"/>
                      </a:endParaRPr>
                    </a:p>
                  </a:txBody>
                  <a:tcPr marL="0" marR="0" marT="33492" marB="0">
                    <a:lnL w="4444">
                      <a:solidFill>
                        <a:srgbClr val="000000"/>
                      </a:solidFill>
                      <a:prstDash val="solid"/>
                    </a:lnL>
                    <a:lnR w="4445">
                      <a:solidFill>
                        <a:srgbClr val="000000"/>
                      </a:solidFill>
                      <a:prstDash val="solid"/>
                    </a:lnR>
                    <a:lnT w="4444">
                      <a:solidFill>
                        <a:srgbClr val="000000"/>
                      </a:solidFill>
                      <a:prstDash val="solid"/>
                    </a:lnT>
                    <a:lnB w="9525">
                      <a:solidFill>
                        <a:srgbClr val="000000"/>
                      </a:solidFill>
                      <a:prstDash val="solid"/>
                    </a:lnB>
                    <a:solidFill>
                      <a:srgbClr val="BDC0BE"/>
                    </a:solidFill>
                  </a:tcPr>
                </a:tc>
                <a:tc>
                  <a:txBody>
                    <a:bodyPr/>
                    <a:lstStyle/>
                    <a:p>
                      <a:pPr marL="1905" algn="ctr">
                        <a:lnSpc>
                          <a:spcPct val="100000"/>
                        </a:lnSpc>
                        <a:spcBef>
                          <a:spcPts val="375"/>
                        </a:spcBef>
                      </a:pPr>
                      <a:r>
                        <a:rPr sz="1400" b="1" dirty="0">
                          <a:latin typeface="Calibri"/>
                          <a:cs typeface="Calibri"/>
                        </a:rPr>
                        <a:t>Nurturer</a:t>
                      </a:r>
                      <a:endParaRPr sz="1400" dirty="0">
                        <a:latin typeface="Calibri"/>
                        <a:cs typeface="Calibri"/>
                      </a:endParaRPr>
                    </a:p>
                  </a:txBody>
                  <a:tcPr marL="0" marR="0" marT="33492" marB="0">
                    <a:lnL w="4445">
                      <a:solidFill>
                        <a:srgbClr val="000000"/>
                      </a:solidFill>
                      <a:prstDash val="solid"/>
                    </a:lnL>
                    <a:lnR w="4445">
                      <a:solidFill>
                        <a:srgbClr val="000000"/>
                      </a:solidFill>
                      <a:prstDash val="solid"/>
                    </a:lnR>
                    <a:lnT w="4444">
                      <a:solidFill>
                        <a:srgbClr val="000000"/>
                      </a:solidFill>
                      <a:prstDash val="solid"/>
                    </a:lnT>
                    <a:lnB w="9525">
                      <a:solidFill>
                        <a:srgbClr val="000000"/>
                      </a:solidFill>
                      <a:prstDash val="solid"/>
                    </a:lnB>
                    <a:solidFill>
                      <a:srgbClr val="BDC0BE"/>
                    </a:solidFill>
                  </a:tcPr>
                </a:tc>
                <a:tc>
                  <a:txBody>
                    <a:bodyPr/>
                    <a:lstStyle/>
                    <a:p>
                      <a:pPr algn="ctr">
                        <a:lnSpc>
                          <a:spcPct val="100000"/>
                        </a:lnSpc>
                        <a:spcBef>
                          <a:spcPts val="375"/>
                        </a:spcBef>
                      </a:pPr>
                      <a:r>
                        <a:rPr sz="1400" b="1" spc="-5" dirty="0">
                          <a:latin typeface="Calibri"/>
                          <a:cs typeface="Calibri"/>
                        </a:rPr>
                        <a:t>Guardian</a:t>
                      </a:r>
                      <a:endParaRPr sz="1400">
                        <a:latin typeface="Calibri"/>
                        <a:cs typeface="Calibri"/>
                      </a:endParaRPr>
                    </a:p>
                  </a:txBody>
                  <a:tcPr marL="0" marR="0" marT="33492" marB="0">
                    <a:lnL w="4445">
                      <a:solidFill>
                        <a:srgbClr val="000000"/>
                      </a:solidFill>
                      <a:prstDash val="solid"/>
                    </a:lnL>
                    <a:lnR w="4445">
                      <a:solidFill>
                        <a:srgbClr val="000000"/>
                      </a:solidFill>
                      <a:prstDash val="solid"/>
                    </a:lnR>
                    <a:lnT w="4444">
                      <a:solidFill>
                        <a:srgbClr val="000000"/>
                      </a:solidFill>
                      <a:prstDash val="solid"/>
                    </a:lnT>
                    <a:lnB w="9525">
                      <a:solidFill>
                        <a:srgbClr val="000000"/>
                      </a:solidFill>
                      <a:prstDash val="solid"/>
                    </a:lnB>
                    <a:solidFill>
                      <a:srgbClr val="BDC0BE"/>
                    </a:solidFill>
                  </a:tcPr>
                </a:tc>
                <a:tc>
                  <a:txBody>
                    <a:bodyPr/>
                    <a:lstStyle/>
                    <a:p>
                      <a:pPr algn="ctr">
                        <a:lnSpc>
                          <a:spcPct val="100000"/>
                        </a:lnSpc>
                        <a:spcBef>
                          <a:spcPts val="375"/>
                        </a:spcBef>
                      </a:pPr>
                      <a:r>
                        <a:rPr sz="1400" b="1" spc="-5" dirty="0">
                          <a:latin typeface="Calibri"/>
                          <a:cs typeface="Calibri"/>
                        </a:rPr>
                        <a:t>Creative</a:t>
                      </a:r>
                      <a:endParaRPr sz="1400">
                        <a:latin typeface="Calibri"/>
                        <a:cs typeface="Calibri"/>
                      </a:endParaRPr>
                    </a:p>
                  </a:txBody>
                  <a:tcPr marL="0" marR="0" marT="33492" marB="0">
                    <a:lnL w="4445">
                      <a:solidFill>
                        <a:srgbClr val="000000"/>
                      </a:solidFill>
                      <a:prstDash val="solid"/>
                    </a:lnL>
                    <a:lnR w="4444">
                      <a:solidFill>
                        <a:srgbClr val="000000"/>
                      </a:solidFill>
                      <a:prstDash val="solid"/>
                    </a:lnR>
                    <a:lnT w="4444">
                      <a:solidFill>
                        <a:srgbClr val="000000"/>
                      </a:solidFill>
                      <a:prstDash val="solid"/>
                    </a:lnT>
                    <a:lnB w="9525">
                      <a:solidFill>
                        <a:srgbClr val="000000"/>
                      </a:solidFill>
                      <a:prstDash val="solid"/>
                    </a:lnB>
                    <a:solidFill>
                      <a:srgbClr val="BDC0BE"/>
                    </a:solidFill>
                  </a:tcPr>
                </a:tc>
                <a:tc>
                  <a:txBody>
                    <a:bodyPr/>
                    <a:lstStyle/>
                    <a:p>
                      <a:pPr marL="1905" algn="ctr">
                        <a:lnSpc>
                          <a:spcPct val="100000"/>
                        </a:lnSpc>
                        <a:spcBef>
                          <a:spcPts val="375"/>
                        </a:spcBef>
                      </a:pPr>
                      <a:r>
                        <a:rPr sz="1400" b="1" spc="-5" dirty="0">
                          <a:latin typeface="Calibri"/>
                          <a:cs typeface="Calibri"/>
                        </a:rPr>
                        <a:t>Connector</a:t>
                      </a:r>
                      <a:endParaRPr sz="1400">
                        <a:latin typeface="Calibri"/>
                        <a:cs typeface="Calibri"/>
                      </a:endParaRPr>
                    </a:p>
                  </a:txBody>
                  <a:tcPr marL="0" marR="0" marT="33492" marB="0">
                    <a:lnL w="4444">
                      <a:solidFill>
                        <a:srgbClr val="000000"/>
                      </a:solidFill>
                      <a:prstDash val="solid"/>
                    </a:lnL>
                    <a:lnR w="4444">
                      <a:solidFill>
                        <a:srgbClr val="000000"/>
                      </a:solidFill>
                      <a:prstDash val="solid"/>
                    </a:lnR>
                    <a:lnT w="4444">
                      <a:solidFill>
                        <a:srgbClr val="000000"/>
                      </a:solidFill>
                      <a:prstDash val="solid"/>
                    </a:lnT>
                    <a:lnB w="9525">
                      <a:solidFill>
                        <a:srgbClr val="000000"/>
                      </a:solidFill>
                      <a:prstDash val="solid"/>
                    </a:lnB>
                    <a:solidFill>
                      <a:srgbClr val="BDC0BE"/>
                    </a:solidFill>
                  </a:tcPr>
                </a:tc>
                <a:tc>
                  <a:txBody>
                    <a:bodyPr/>
                    <a:lstStyle/>
                    <a:p>
                      <a:pPr marL="1905" algn="ctr">
                        <a:lnSpc>
                          <a:spcPct val="100000"/>
                        </a:lnSpc>
                        <a:spcBef>
                          <a:spcPts val="375"/>
                        </a:spcBef>
                      </a:pPr>
                      <a:r>
                        <a:rPr sz="1400" b="1" spc="-5" dirty="0">
                          <a:latin typeface="Calibri"/>
                          <a:cs typeface="Calibri"/>
                        </a:rPr>
                        <a:t>Pioneer</a:t>
                      </a:r>
                      <a:endParaRPr sz="1400">
                        <a:latin typeface="Calibri"/>
                        <a:cs typeface="Calibri"/>
                      </a:endParaRPr>
                    </a:p>
                  </a:txBody>
                  <a:tcPr marL="0" marR="0" marT="33492" marB="0">
                    <a:lnL w="4444">
                      <a:solidFill>
                        <a:srgbClr val="000000"/>
                      </a:solidFill>
                      <a:prstDash val="solid"/>
                    </a:lnL>
                    <a:lnR w="4444">
                      <a:solidFill>
                        <a:srgbClr val="000000"/>
                      </a:solidFill>
                      <a:prstDash val="solid"/>
                    </a:lnR>
                    <a:lnT w="4444">
                      <a:solidFill>
                        <a:srgbClr val="000000"/>
                      </a:solidFill>
                      <a:prstDash val="solid"/>
                    </a:lnT>
                    <a:lnB w="9525">
                      <a:solidFill>
                        <a:srgbClr val="000000"/>
                      </a:solidFill>
                      <a:prstDash val="solid"/>
                    </a:lnB>
                    <a:solidFill>
                      <a:srgbClr val="BDC0BE"/>
                    </a:solidFill>
                  </a:tcPr>
                </a:tc>
                <a:extLst>
                  <a:ext uri="{0D108BD9-81ED-4DB2-BD59-A6C34878D82A}">
                    <a16:rowId xmlns:a16="http://schemas.microsoft.com/office/drawing/2014/main" val="10000"/>
                  </a:ext>
                </a:extLst>
              </a:tr>
              <a:tr h="238956">
                <a:tc>
                  <a:txBody>
                    <a:bodyPr/>
                    <a:lstStyle/>
                    <a:p>
                      <a:pPr marL="635" algn="ctr">
                        <a:lnSpc>
                          <a:spcPts val="1695"/>
                        </a:lnSpc>
                      </a:pPr>
                      <a:r>
                        <a:rPr sz="1300" b="1" dirty="0">
                          <a:latin typeface="Calibri"/>
                          <a:cs typeface="Calibri"/>
                        </a:rPr>
                        <a:t>ISTJ</a:t>
                      </a:r>
                      <a:endParaRPr sz="1300" dirty="0">
                        <a:latin typeface="Calibri"/>
                        <a:cs typeface="Calibri"/>
                      </a:endParaRPr>
                    </a:p>
                  </a:txBody>
                  <a:tcPr marL="0" marR="0" marT="0" marB="0">
                    <a:lnL w="4444">
                      <a:solidFill>
                        <a:srgbClr val="000000"/>
                      </a:solidFill>
                      <a:prstDash val="solid"/>
                    </a:lnL>
                    <a:lnR w="9525">
                      <a:solidFill>
                        <a:srgbClr val="000000"/>
                      </a:solidFill>
                      <a:prstDash val="solid"/>
                    </a:lnR>
                    <a:lnT w="9525">
                      <a:solidFill>
                        <a:srgbClr val="000000"/>
                      </a:solidFill>
                      <a:prstDash val="solid"/>
                    </a:lnT>
                    <a:lnB w="4444">
                      <a:solidFill>
                        <a:srgbClr val="000000"/>
                      </a:solidFill>
                      <a:prstDash val="solid"/>
                    </a:lnB>
                    <a:solidFill>
                      <a:srgbClr val="DCDCDC"/>
                    </a:solidFill>
                  </a:tcPr>
                </a:tc>
                <a:tc>
                  <a:txBody>
                    <a:bodyPr/>
                    <a:lstStyle/>
                    <a:p>
                      <a:pPr algn="ctr">
                        <a:lnSpc>
                          <a:spcPts val="1545"/>
                        </a:lnSpc>
                      </a:pPr>
                      <a:r>
                        <a:rPr sz="1400" b="1" dirty="0">
                          <a:latin typeface="Calibri"/>
                          <a:cs typeface="Calibri"/>
                        </a:rPr>
                        <a:t>2</a:t>
                      </a:r>
                      <a:endParaRPr sz="1400">
                        <a:latin typeface="Calibri"/>
                        <a:cs typeface="Calibri"/>
                      </a:endParaRPr>
                    </a:p>
                  </a:txBody>
                  <a:tcPr marL="0" marR="0" marT="0" marB="0">
                    <a:lnL w="9525">
                      <a:solidFill>
                        <a:srgbClr val="000000"/>
                      </a:solidFill>
                      <a:prstDash val="solid"/>
                    </a:lnL>
                    <a:lnR w="4445">
                      <a:solidFill>
                        <a:srgbClr val="000000"/>
                      </a:solidFill>
                      <a:prstDash val="solid"/>
                    </a:lnR>
                    <a:lnT w="9525">
                      <a:solidFill>
                        <a:srgbClr val="000000"/>
                      </a:solidFill>
                      <a:prstDash val="solid"/>
                    </a:lnT>
                    <a:lnB w="4444">
                      <a:solidFill>
                        <a:srgbClr val="000000"/>
                      </a:solidFill>
                      <a:prstDash val="solid"/>
                    </a:lnB>
                    <a:solidFill>
                      <a:srgbClr val="FFAA00"/>
                    </a:solidFill>
                  </a:tcPr>
                </a:tc>
                <a:tc>
                  <a:txBody>
                    <a:bodyPr/>
                    <a:lstStyle/>
                    <a:p>
                      <a:pPr algn="ctr">
                        <a:lnSpc>
                          <a:spcPts val="1545"/>
                        </a:lnSpc>
                      </a:pPr>
                      <a:r>
                        <a:rPr sz="1400" b="1" dirty="0">
                          <a:latin typeface="Calibri"/>
                          <a:cs typeface="Calibri"/>
                        </a:rPr>
                        <a:t>1</a:t>
                      </a:r>
                      <a:endParaRPr sz="1400">
                        <a:latin typeface="Calibri"/>
                        <a:cs typeface="Calibri"/>
                      </a:endParaRPr>
                    </a:p>
                  </a:txBody>
                  <a:tcPr marL="0" marR="0" marT="0" marB="0">
                    <a:lnL w="4445">
                      <a:solidFill>
                        <a:srgbClr val="000000"/>
                      </a:solidFill>
                      <a:prstDash val="solid"/>
                    </a:lnL>
                    <a:lnR w="4445">
                      <a:solidFill>
                        <a:srgbClr val="000000"/>
                      </a:solidFill>
                      <a:prstDash val="solid"/>
                    </a:lnR>
                    <a:lnT w="9525">
                      <a:solidFill>
                        <a:srgbClr val="000000"/>
                      </a:solidFill>
                      <a:prstDash val="solid"/>
                    </a:lnT>
                    <a:lnB w="4444">
                      <a:solidFill>
                        <a:srgbClr val="000000"/>
                      </a:solidFill>
                      <a:prstDash val="solid"/>
                    </a:lnB>
                    <a:solidFill>
                      <a:srgbClr val="77BA41"/>
                    </a:solidFill>
                  </a:tcPr>
                </a:tc>
                <a:tc>
                  <a:txBody>
                    <a:bodyPr/>
                    <a:lstStyle/>
                    <a:p>
                      <a:pPr algn="ctr">
                        <a:lnSpc>
                          <a:spcPts val="1545"/>
                        </a:lnSpc>
                      </a:pPr>
                      <a:r>
                        <a:rPr sz="1400" b="1" dirty="0">
                          <a:latin typeface="Calibri"/>
                          <a:cs typeface="Calibri"/>
                        </a:rPr>
                        <a:t>4</a:t>
                      </a:r>
                      <a:endParaRPr sz="1400" dirty="0">
                        <a:latin typeface="Calibri"/>
                        <a:cs typeface="Calibri"/>
                      </a:endParaRPr>
                    </a:p>
                  </a:txBody>
                  <a:tcPr marL="0" marR="0" marT="0" marB="0">
                    <a:lnL w="4445">
                      <a:solidFill>
                        <a:srgbClr val="000000"/>
                      </a:solidFill>
                      <a:prstDash val="solid"/>
                    </a:lnL>
                    <a:lnR w="4444">
                      <a:solidFill>
                        <a:srgbClr val="000000"/>
                      </a:solidFill>
                      <a:prstDash val="solid"/>
                    </a:lnR>
                    <a:lnT w="9525">
                      <a:solidFill>
                        <a:srgbClr val="000000"/>
                      </a:solidFill>
                      <a:prstDash val="solid"/>
                    </a:lnT>
                    <a:lnB w="4444">
                      <a:solidFill>
                        <a:srgbClr val="000000"/>
                      </a:solidFill>
                      <a:prstDash val="solid"/>
                    </a:lnB>
                    <a:solidFill>
                      <a:srgbClr val="E22300"/>
                    </a:solidFill>
                  </a:tcPr>
                </a:tc>
                <a:tc>
                  <a:txBody>
                    <a:bodyPr/>
                    <a:lstStyle/>
                    <a:p>
                      <a:pPr marL="1270" algn="ctr">
                        <a:lnSpc>
                          <a:spcPts val="1545"/>
                        </a:lnSpc>
                      </a:pPr>
                      <a:r>
                        <a:rPr sz="1400" b="1" dirty="0">
                          <a:latin typeface="Calibri"/>
                          <a:cs typeface="Calibri"/>
                        </a:rPr>
                        <a:t>5</a:t>
                      </a:r>
                      <a:endParaRPr sz="1400">
                        <a:latin typeface="Calibri"/>
                        <a:cs typeface="Calibri"/>
                      </a:endParaRPr>
                    </a:p>
                  </a:txBody>
                  <a:tcPr marL="0" marR="0" marT="0" marB="0">
                    <a:lnL w="4444">
                      <a:solidFill>
                        <a:srgbClr val="000000"/>
                      </a:solidFill>
                      <a:prstDash val="solid"/>
                    </a:lnL>
                    <a:lnR w="4444">
                      <a:solidFill>
                        <a:srgbClr val="000000"/>
                      </a:solidFill>
                      <a:prstDash val="solid"/>
                    </a:lnR>
                    <a:lnT w="9525">
                      <a:solidFill>
                        <a:srgbClr val="000000"/>
                      </a:solidFill>
                      <a:prstDash val="solid"/>
                    </a:lnT>
                    <a:lnB w="4444">
                      <a:solidFill>
                        <a:srgbClr val="000000"/>
                      </a:solidFill>
                      <a:prstDash val="solid"/>
                    </a:lnB>
                    <a:solidFill>
                      <a:srgbClr val="E22300"/>
                    </a:solidFill>
                  </a:tcPr>
                </a:tc>
                <a:tc>
                  <a:txBody>
                    <a:bodyPr/>
                    <a:lstStyle/>
                    <a:p>
                      <a:pPr marL="1270" algn="ctr">
                        <a:lnSpc>
                          <a:spcPts val="1545"/>
                        </a:lnSpc>
                      </a:pPr>
                      <a:r>
                        <a:rPr sz="1400" b="1" dirty="0">
                          <a:latin typeface="Calibri"/>
                          <a:cs typeface="Calibri"/>
                        </a:rPr>
                        <a:t>3</a:t>
                      </a:r>
                      <a:endParaRPr sz="1400">
                        <a:latin typeface="Calibri"/>
                        <a:cs typeface="Calibri"/>
                      </a:endParaRPr>
                    </a:p>
                  </a:txBody>
                  <a:tcPr marL="0" marR="0" marT="0" marB="0">
                    <a:lnL w="4444">
                      <a:solidFill>
                        <a:srgbClr val="000000"/>
                      </a:solidFill>
                      <a:prstDash val="solid"/>
                    </a:lnL>
                    <a:lnR w="4444">
                      <a:solidFill>
                        <a:srgbClr val="000000"/>
                      </a:solidFill>
                      <a:prstDash val="solid"/>
                    </a:lnR>
                    <a:lnT w="9525">
                      <a:solidFill>
                        <a:srgbClr val="000000"/>
                      </a:solidFill>
                      <a:prstDash val="solid"/>
                    </a:lnT>
                    <a:lnB w="4444">
                      <a:solidFill>
                        <a:srgbClr val="000000"/>
                      </a:solidFill>
                      <a:prstDash val="solid"/>
                    </a:lnB>
                    <a:solidFill>
                      <a:srgbClr val="FFAA00"/>
                    </a:solidFill>
                  </a:tcPr>
                </a:tc>
                <a:extLst>
                  <a:ext uri="{0D108BD9-81ED-4DB2-BD59-A6C34878D82A}">
                    <a16:rowId xmlns:a16="http://schemas.microsoft.com/office/drawing/2014/main" val="10001"/>
                  </a:ext>
                </a:extLst>
              </a:tr>
              <a:tr h="237392">
                <a:tc>
                  <a:txBody>
                    <a:bodyPr/>
                    <a:lstStyle/>
                    <a:p>
                      <a:pPr marL="1905" algn="ctr">
                        <a:lnSpc>
                          <a:spcPts val="1720"/>
                        </a:lnSpc>
                      </a:pPr>
                      <a:r>
                        <a:rPr sz="1300" b="1" dirty="0">
                          <a:latin typeface="Calibri"/>
                          <a:cs typeface="Calibri"/>
                        </a:rPr>
                        <a:t>ISFJ</a:t>
                      </a:r>
                      <a:endParaRPr sz="1300">
                        <a:latin typeface="Calibri"/>
                        <a:cs typeface="Calibri"/>
                      </a:endParaRPr>
                    </a:p>
                  </a:txBody>
                  <a:tcPr marL="0" marR="0" marT="0" marB="0">
                    <a:lnL w="4444">
                      <a:solidFill>
                        <a:srgbClr val="000000"/>
                      </a:solidFill>
                      <a:prstDash val="solid"/>
                    </a:lnL>
                    <a:lnR w="9525">
                      <a:solidFill>
                        <a:srgbClr val="000000"/>
                      </a:solidFill>
                      <a:prstDash val="solid"/>
                    </a:lnR>
                    <a:lnT w="4444">
                      <a:solidFill>
                        <a:srgbClr val="000000"/>
                      </a:solidFill>
                      <a:prstDash val="solid"/>
                    </a:lnT>
                    <a:lnB w="4445">
                      <a:solidFill>
                        <a:srgbClr val="000000"/>
                      </a:solidFill>
                      <a:prstDash val="solid"/>
                    </a:lnB>
                    <a:solidFill>
                      <a:srgbClr val="DCDCDC"/>
                    </a:solidFill>
                  </a:tcPr>
                </a:tc>
                <a:tc>
                  <a:txBody>
                    <a:bodyPr/>
                    <a:lstStyle/>
                    <a:p>
                      <a:pPr algn="ctr">
                        <a:lnSpc>
                          <a:spcPts val="1570"/>
                        </a:lnSpc>
                      </a:pPr>
                      <a:r>
                        <a:rPr sz="1400" b="1" dirty="0">
                          <a:latin typeface="Calibri"/>
                          <a:cs typeface="Calibri"/>
                        </a:rPr>
                        <a:t>1</a:t>
                      </a:r>
                      <a:endParaRPr sz="1400">
                        <a:latin typeface="Calibri"/>
                        <a:cs typeface="Calibri"/>
                      </a:endParaRPr>
                    </a:p>
                  </a:txBody>
                  <a:tcPr marL="0" marR="0" marT="0" marB="0">
                    <a:lnL w="9525">
                      <a:solidFill>
                        <a:srgbClr val="000000"/>
                      </a:solidFill>
                      <a:prstDash val="solid"/>
                    </a:lnL>
                    <a:lnR w="4445">
                      <a:solidFill>
                        <a:srgbClr val="000000"/>
                      </a:solidFill>
                      <a:prstDash val="solid"/>
                    </a:lnR>
                    <a:lnT w="4444">
                      <a:solidFill>
                        <a:srgbClr val="000000"/>
                      </a:solidFill>
                      <a:prstDash val="solid"/>
                    </a:lnT>
                    <a:lnB w="4445">
                      <a:solidFill>
                        <a:srgbClr val="000000"/>
                      </a:solidFill>
                      <a:prstDash val="solid"/>
                    </a:lnB>
                    <a:solidFill>
                      <a:srgbClr val="77BA41"/>
                    </a:solidFill>
                  </a:tcPr>
                </a:tc>
                <a:tc>
                  <a:txBody>
                    <a:bodyPr/>
                    <a:lstStyle/>
                    <a:p>
                      <a:pPr algn="ctr">
                        <a:lnSpc>
                          <a:spcPts val="1570"/>
                        </a:lnSpc>
                      </a:pPr>
                      <a:r>
                        <a:rPr sz="1400" b="1" dirty="0">
                          <a:latin typeface="Calibri"/>
                          <a:cs typeface="Calibri"/>
                        </a:rPr>
                        <a:t>2</a:t>
                      </a:r>
                      <a:endParaRPr sz="1400">
                        <a:latin typeface="Calibri"/>
                        <a:cs typeface="Calibri"/>
                      </a:endParaRPr>
                    </a:p>
                  </a:txBody>
                  <a:tcPr marL="0" marR="0" marT="0" marB="0">
                    <a:lnL w="4445">
                      <a:solidFill>
                        <a:srgbClr val="000000"/>
                      </a:solidFill>
                      <a:prstDash val="solid"/>
                    </a:lnL>
                    <a:lnR w="4445">
                      <a:solidFill>
                        <a:srgbClr val="000000"/>
                      </a:solidFill>
                      <a:prstDash val="solid"/>
                    </a:lnR>
                    <a:lnT w="4444">
                      <a:solidFill>
                        <a:srgbClr val="000000"/>
                      </a:solidFill>
                      <a:prstDash val="solid"/>
                    </a:lnT>
                    <a:lnB w="4445">
                      <a:solidFill>
                        <a:srgbClr val="000000"/>
                      </a:solidFill>
                      <a:prstDash val="solid"/>
                    </a:lnB>
                    <a:solidFill>
                      <a:srgbClr val="FFAA00"/>
                    </a:solidFill>
                  </a:tcPr>
                </a:tc>
                <a:tc>
                  <a:txBody>
                    <a:bodyPr/>
                    <a:lstStyle/>
                    <a:p>
                      <a:pPr algn="ctr">
                        <a:lnSpc>
                          <a:spcPts val="1570"/>
                        </a:lnSpc>
                      </a:pPr>
                      <a:r>
                        <a:rPr sz="1400" b="1" dirty="0">
                          <a:latin typeface="Calibri"/>
                          <a:cs typeface="Calibri"/>
                        </a:rPr>
                        <a:t>4</a:t>
                      </a:r>
                      <a:endParaRPr sz="1400" dirty="0">
                        <a:latin typeface="Calibri"/>
                        <a:cs typeface="Calibri"/>
                      </a:endParaRPr>
                    </a:p>
                  </a:txBody>
                  <a:tcPr marL="0" marR="0" marT="0" marB="0">
                    <a:lnL w="4445">
                      <a:solidFill>
                        <a:srgbClr val="000000"/>
                      </a:solidFill>
                      <a:prstDash val="solid"/>
                    </a:lnL>
                    <a:lnR w="4444">
                      <a:solidFill>
                        <a:srgbClr val="000000"/>
                      </a:solidFill>
                      <a:prstDash val="solid"/>
                    </a:lnR>
                    <a:lnT w="4444">
                      <a:solidFill>
                        <a:srgbClr val="000000"/>
                      </a:solidFill>
                      <a:prstDash val="solid"/>
                    </a:lnT>
                    <a:lnB w="4445">
                      <a:solidFill>
                        <a:srgbClr val="000000"/>
                      </a:solidFill>
                      <a:prstDash val="solid"/>
                    </a:lnB>
                    <a:solidFill>
                      <a:srgbClr val="FFAA00"/>
                    </a:solidFill>
                  </a:tcPr>
                </a:tc>
                <a:tc>
                  <a:txBody>
                    <a:bodyPr/>
                    <a:lstStyle/>
                    <a:p>
                      <a:pPr marL="1270" algn="ctr">
                        <a:lnSpc>
                          <a:spcPts val="1570"/>
                        </a:lnSpc>
                      </a:pPr>
                      <a:r>
                        <a:rPr sz="1400" b="1" dirty="0">
                          <a:latin typeface="Calibri"/>
                          <a:cs typeface="Calibri"/>
                        </a:rPr>
                        <a:t>3</a:t>
                      </a:r>
                      <a:endParaRPr sz="1400">
                        <a:latin typeface="Calibri"/>
                        <a:cs typeface="Calibri"/>
                      </a:endParaRPr>
                    </a:p>
                  </a:txBody>
                  <a:tcPr marL="0" marR="0" marT="0" marB="0">
                    <a:lnL w="4444">
                      <a:solidFill>
                        <a:srgbClr val="000000"/>
                      </a:solidFill>
                      <a:prstDash val="solid"/>
                    </a:lnL>
                    <a:lnR w="4444">
                      <a:solidFill>
                        <a:srgbClr val="000000"/>
                      </a:solidFill>
                      <a:prstDash val="solid"/>
                    </a:lnR>
                    <a:lnT w="4444">
                      <a:solidFill>
                        <a:srgbClr val="000000"/>
                      </a:solidFill>
                      <a:prstDash val="solid"/>
                    </a:lnT>
                    <a:lnB w="4445">
                      <a:solidFill>
                        <a:srgbClr val="000000"/>
                      </a:solidFill>
                      <a:prstDash val="solid"/>
                    </a:lnB>
                    <a:solidFill>
                      <a:srgbClr val="FFAA00"/>
                    </a:solidFill>
                  </a:tcPr>
                </a:tc>
                <a:tc>
                  <a:txBody>
                    <a:bodyPr/>
                    <a:lstStyle/>
                    <a:p>
                      <a:pPr marL="1270" algn="ctr">
                        <a:lnSpc>
                          <a:spcPts val="1570"/>
                        </a:lnSpc>
                      </a:pPr>
                      <a:r>
                        <a:rPr sz="1400" b="1" dirty="0">
                          <a:latin typeface="Calibri"/>
                          <a:cs typeface="Calibri"/>
                        </a:rPr>
                        <a:t>5</a:t>
                      </a:r>
                      <a:endParaRPr sz="1400">
                        <a:latin typeface="Calibri"/>
                        <a:cs typeface="Calibri"/>
                      </a:endParaRPr>
                    </a:p>
                  </a:txBody>
                  <a:tcPr marL="0" marR="0" marT="0" marB="0">
                    <a:lnL w="4444">
                      <a:solidFill>
                        <a:srgbClr val="000000"/>
                      </a:solidFill>
                      <a:prstDash val="solid"/>
                    </a:lnL>
                    <a:lnR w="4444">
                      <a:solidFill>
                        <a:srgbClr val="000000"/>
                      </a:solidFill>
                      <a:prstDash val="solid"/>
                    </a:lnR>
                    <a:lnT w="4444">
                      <a:solidFill>
                        <a:srgbClr val="000000"/>
                      </a:solidFill>
                      <a:prstDash val="solid"/>
                    </a:lnT>
                    <a:lnB w="4445">
                      <a:solidFill>
                        <a:srgbClr val="000000"/>
                      </a:solidFill>
                      <a:prstDash val="solid"/>
                    </a:lnB>
                    <a:solidFill>
                      <a:srgbClr val="E22300"/>
                    </a:solidFill>
                  </a:tcPr>
                </a:tc>
                <a:extLst>
                  <a:ext uri="{0D108BD9-81ED-4DB2-BD59-A6C34878D82A}">
                    <a16:rowId xmlns:a16="http://schemas.microsoft.com/office/drawing/2014/main" val="10002"/>
                  </a:ext>
                </a:extLst>
              </a:tr>
              <a:tr h="237392">
                <a:tc>
                  <a:txBody>
                    <a:bodyPr/>
                    <a:lstStyle/>
                    <a:p>
                      <a:pPr marL="1270" algn="ctr">
                        <a:lnSpc>
                          <a:spcPts val="1720"/>
                        </a:lnSpc>
                      </a:pPr>
                      <a:r>
                        <a:rPr sz="1300" b="1" dirty="0">
                          <a:latin typeface="Calibri"/>
                          <a:cs typeface="Calibri"/>
                        </a:rPr>
                        <a:t>ISTP</a:t>
                      </a:r>
                      <a:endParaRPr sz="1300">
                        <a:latin typeface="Calibri"/>
                        <a:cs typeface="Calibri"/>
                      </a:endParaRPr>
                    </a:p>
                  </a:txBody>
                  <a:tcPr marL="0" marR="0" marT="0" marB="0">
                    <a:lnL w="4444">
                      <a:solidFill>
                        <a:srgbClr val="000000"/>
                      </a:solidFill>
                      <a:prstDash val="solid"/>
                    </a:lnL>
                    <a:lnR w="9525">
                      <a:solidFill>
                        <a:srgbClr val="000000"/>
                      </a:solidFill>
                      <a:prstDash val="solid"/>
                    </a:lnR>
                    <a:lnT w="4445">
                      <a:solidFill>
                        <a:srgbClr val="000000"/>
                      </a:solidFill>
                      <a:prstDash val="solid"/>
                    </a:lnT>
                    <a:lnB w="4445">
                      <a:solidFill>
                        <a:srgbClr val="000000"/>
                      </a:solidFill>
                      <a:prstDash val="solid"/>
                    </a:lnB>
                    <a:solidFill>
                      <a:srgbClr val="DCDCDC"/>
                    </a:solidFill>
                  </a:tcPr>
                </a:tc>
                <a:tc>
                  <a:txBody>
                    <a:bodyPr/>
                    <a:lstStyle/>
                    <a:p>
                      <a:pPr algn="ctr">
                        <a:lnSpc>
                          <a:spcPts val="1565"/>
                        </a:lnSpc>
                      </a:pPr>
                      <a:r>
                        <a:rPr sz="1400" b="1" dirty="0">
                          <a:latin typeface="Calibri"/>
                          <a:cs typeface="Calibri"/>
                        </a:rPr>
                        <a:t>3</a:t>
                      </a:r>
                      <a:endParaRPr sz="1400" dirty="0">
                        <a:latin typeface="Calibri"/>
                        <a:cs typeface="Calibri"/>
                      </a:endParaRPr>
                    </a:p>
                  </a:txBody>
                  <a:tcPr marL="0" marR="0" marT="0" marB="0">
                    <a:lnL w="952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solidFill>
                      <a:srgbClr val="FFAA00"/>
                    </a:solidFill>
                  </a:tcPr>
                </a:tc>
                <a:tc>
                  <a:txBody>
                    <a:bodyPr/>
                    <a:lstStyle/>
                    <a:p>
                      <a:pPr algn="ctr">
                        <a:lnSpc>
                          <a:spcPts val="1565"/>
                        </a:lnSpc>
                      </a:pPr>
                      <a:r>
                        <a:rPr sz="1400" b="1" dirty="0">
                          <a:latin typeface="Calibri"/>
                          <a:cs typeface="Calibri"/>
                        </a:rPr>
                        <a:t>1</a:t>
                      </a:r>
                      <a:endParaRPr sz="1400" dirty="0">
                        <a:latin typeface="Calibri"/>
                        <a:cs typeface="Calibri"/>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solidFill>
                      <a:srgbClr val="77BA41"/>
                    </a:solidFill>
                  </a:tcPr>
                </a:tc>
                <a:tc>
                  <a:txBody>
                    <a:bodyPr/>
                    <a:lstStyle/>
                    <a:p>
                      <a:pPr algn="ctr">
                        <a:lnSpc>
                          <a:spcPts val="1565"/>
                        </a:lnSpc>
                      </a:pPr>
                      <a:r>
                        <a:rPr sz="1400" b="1" dirty="0">
                          <a:latin typeface="Calibri"/>
                          <a:cs typeface="Calibri"/>
                        </a:rPr>
                        <a:t>4</a:t>
                      </a:r>
                      <a:endParaRPr sz="1400" dirty="0">
                        <a:latin typeface="Calibri"/>
                        <a:cs typeface="Calibri"/>
                      </a:endParaRPr>
                    </a:p>
                  </a:txBody>
                  <a:tcPr marL="0" marR="0" marT="0" marB="0">
                    <a:lnL w="4445">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E22300"/>
                    </a:solidFill>
                  </a:tcPr>
                </a:tc>
                <a:tc>
                  <a:txBody>
                    <a:bodyPr/>
                    <a:lstStyle/>
                    <a:p>
                      <a:pPr marL="1270" algn="ctr">
                        <a:lnSpc>
                          <a:spcPts val="1565"/>
                        </a:lnSpc>
                      </a:pPr>
                      <a:r>
                        <a:rPr sz="1400" b="1" dirty="0">
                          <a:latin typeface="Calibri"/>
                          <a:cs typeface="Calibri"/>
                        </a:rPr>
                        <a:t>5</a:t>
                      </a:r>
                      <a:endParaRPr sz="1400" dirty="0">
                        <a:latin typeface="Calibri"/>
                        <a:cs typeface="Calibri"/>
                      </a:endParaRPr>
                    </a:p>
                  </a:txBody>
                  <a:tcPr marL="0" marR="0" marT="0" marB="0">
                    <a:lnL w="4444">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E22300"/>
                    </a:solidFill>
                  </a:tcPr>
                </a:tc>
                <a:tc>
                  <a:txBody>
                    <a:bodyPr/>
                    <a:lstStyle/>
                    <a:p>
                      <a:pPr marL="1270" algn="ctr">
                        <a:lnSpc>
                          <a:spcPts val="1565"/>
                        </a:lnSpc>
                      </a:pPr>
                      <a:r>
                        <a:rPr sz="1400" b="1" dirty="0">
                          <a:latin typeface="Calibri"/>
                          <a:cs typeface="Calibri"/>
                        </a:rPr>
                        <a:t>2</a:t>
                      </a:r>
                      <a:endParaRPr sz="1400">
                        <a:latin typeface="Calibri"/>
                        <a:cs typeface="Calibri"/>
                      </a:endParaRPr>
                    </a:p>
                  </a:txBody>
                  <a:tcPr marL="0" marR="0" marT="0" marB="0">
                    <a:lnL w="4444">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FFAA00"/>
                    </a:solidFill>
                  </a:tcPr>
                </a:tc>
                <a:extLst>
                  <a:ext uri="{0D108BD9-81ED-4DB2-BD59-A6C34878D82A}">
                    <a16:rowId xmlns:a16="http://schemas.microsoft.com/office/drawing/2014/main" val="10003"/>
                  </a:ext>
                </a:extLst>
              </a:tr>
              <a:tr h="237392">
                <a:tc>
                  <a:txBody>
                    <a:bodyPr/>
                    <a:lstStyle/>
                    <a:p>
                      <a:pPr marL="1905" algn="ctr">
                        <a:lnSpc>
                          <a:spcPts val="1720"/>
                        </a:lnSpc>
                      </a:pPr>
                      <a:r>
                        <a:rPr sz="1300" b="1" dirty="0">
                          <a:latin typeface="Calibri"/>
                          <a:cs typeface="Calibri"/>
                        </a:rPr>
                        <a:t>ISFP</a:t>
                      </a:r>
                      <a:endParaRPr sz="1300">
                        <a:latin typeface="Calibri"/>
                        <a:cs typeface="Calibri"/>
                      </a:endParaRPr>
                    </a:p>
                  </a:txBody>
                  <a:tcPr marL="0" marR="0" marT="0" marB="0">
                    <a:lnL w="4444">
                      <a:solidFill>
                        <a:srgbClr val="000000"/>
                      </a:solidFill>
                      <a:prstDash val="solid"/>
                    </a:lnL>
                    <a:lnR w="9525">
                      <a:solidFill>
                        <a:srgbClr val="000000"/>
                      </a:solidFill>
                      <a:prstDash val="solid"/>
                    </a:lnR>
                    <a:lnT w="4445">
                      <a:solidFill>
                        <a:srgbClr val="000000"/>
                      </a:solidFill>
                      <a:prstDash val="solid"/>
                    </a:lnT>
                    <a:lnB w="4445">
                      <a:solidFill>
                        <a:srgbClr val="000000"/>
                      </a:solidFill>
                      <a:prstDash val="solid"/>
                    </a:lnB>
                    <a:solidFill>
                      <a:srgbClr val="DCDCDC"/>
                    </a:solidFill>
                  </a:tcPr>
                </a:tc>
                <a:tc>
                  <a:txBody>
                    <a:bodyPr/>
                    <a:lstStyle/>
                    <a:p>
                      <a:pPr algn="ctr">
                        <a:lnSpc>
                          <a:spcPts val="1570"/>
                        </a:lnSpc>
                      </a:pPr>
                      <a:r>
                        <a:rPr sz="1400" b="1" dirty="0">
                          <a:latin typeface="Calibri"/>
                          <a:cs typeface="Calibri"/>
                        </a:rPr>
                        <a:t>1</a:t>
                      </a:r>
                      <a:endParaRPr sz="1400">
                        <a:latin typeface="Calibri"/>
                        <a:cs typeface="Calibri"/>
                      </a:endParaRPr>
                    </a:p>
                  </a:txBody>
                  <a:tcPr marL="0" marR="0" marT="0" marB="0">
                    <a:lnL w="952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solidFill>
                      <a:srgbClr val="77BA41"/>
                    </a:solidFill>
                  </a:tcPr>
                </a:tc>
                <a:tc>
                  <a:txBody>
                    <a:bodyPr/>
                    <a:lstStyle/>
                    <a:p>
                      <a:pPr algn="ctr">
                        <a:lnSpc>
                          <a:spcPts val="1570"/>
                        </a:lnSpc>
                      </a:pPr>
                      <a:r>
                        <a:rPr sz="1400" b="1" dirty="0">
                          <a:latin typeface="Calibri"/>
                          <a:cs typeface="Calibri"/>
                        </a:rPr>
                        <a:t>4</a:t>
                      </a:r>
                      <a:endParaRPr sz="1400">
                        <a:latin typeface="Calibri"/>
                        <a:cs typeface="Calibri"/>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solidFill>
                      <a:srgbClr val="FFAA00"/>
                    </a:solidFill>
                  </a:tcPr>
                </a:tc>
                <a:tc>
                  <a:txBody>
                    <a:bodyPr/>
                    <a:lstStyle/>
                    <a:p>
                      <a:pPr algn="ctr">
                        <a:lnSpc>
                          <a:spcPts val="1570"/>
                        </a:lnSpc>
                      </a:pPr>
                      <a:r>
                        <a:rPr sz="1400" b="1" dirty="0">
                          <a:latin typeface="Calibri"/>
                          <a:cs typeface="Calibri"/>
                        </a:rPr>
                        <a:t>2</a:t>
                      </a:r>
                      <a:endParaRPr sz="1400">
                        <a:latin typeface="Calibri"/>
                        <a:cs typeface="Calibri"/>
                      </a:endParaRPr>
                    </a:p>
                  </a:txBody>
                  <a:tcPr marL="0" marR="0" marT="0" marB="0">
                    <a:lnL w="4445">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FFAA00"/>
                    </a:solidFill>
                  </a:tcPr>
                </a:tc>
                <a:tc>
                  <a:txBody>
                    <a:bodyPr/>
                    <a:lstStyle/>
                    <a:p>
                      <a:pPr marL="1270" algn="ctr">
                        <a:lnSpc>
                          <a:spcPts val="1570"/>
                        </a:lnSpc>
                      </a:pPr>
                      <a:r>
                        <a:rPr sz="1400" b="1" dirty="0">
                          <a:latin typeface="Calibri"/>
                          <a:cs typeface="Calibri"/>
                        </a:rPr>
                        <a:t>3</a:t>
                      </a:r>
                      <a:endParaRPr sz="1400">
                        <a:latin typeface="Calibri"/>
                        <a:cs typeface="Calibri"/>
                      </a:endParaRPr>
                    </a:p>
                  </a:txBody>
                  <a:tcPr marL="0" marR="0" marT="0" marB="0">
                    <a:lnL w="4444">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FFAA00"/>
                    </a:solidFill>
                  </a:tcPr>
                </a:tc>
                <a:tc>
                  <a:txBody>
                    <a:bodyPr/>
                    <a:lstStyle/>
                    <a:p>
                      <a:pPr marL="1270" algn="ctr">
                        <a:lnSpc>
                          <a:spcPts val="1570"/>
                        </a:lnSpc>
                      </a:pPr>
                      <a:r>
                        <a:rPr sz="1400" b="1" dirty="0">
                          <a:latin typeface="Calibri"/>
                          <a:cs typeface="Calibri"/>
                        </a:rPr>
                        <a:t>5</a:t>
                      </a:r>
                      <a:endParaRPr sz="1400">
                        <a:latin typeface="Calibri"/>
                        <a:cs typeface="Calibri"/>
                      </a:endParaRPr>
                    </a:p>
                  </a:txBody>
                  <a:tcPr marL="0" marR="0" marT="0" marB="0">
                    <a:lnL w="4444">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E22300"/>
                    </a:solidFill>
                  </a:tcPr>
                </a:tc>
                <a:extLst>
                  <a:ext uri="{0D108BD9-81ED-4DB2-BD59-A6C34878D82A}">
                    <a16:rowId xmlns:a16="http://schemas.microsoft.com/office/drawing/2014/main" val="10004"/>
                  </a:ext>
                </a:extLst>
              </a:tr>
              <a:tr h="237392">
                <a:tc>
                  <a:txBody>
                    <a:bodyPr/>
                    <a:lstStyle/>
                    <a:p>
                      <a:pPr marL="2540" algn="ctr">
                        <a:lnSpc>
                          <a:spcPts val="1720"/>
                        </a:lnSpc>
                      </a:pPr>
                      <a:r>
                        <a:rPr sz="1300" b="1" dirty="0">
                          <a:latin typeface="Calibri"/>
                          <a:cs typeface="Calibri"/>
                        </a:rPr>
                        <a:t>ESTJ</a:t>
                      </a:r>
                      <a:endParaRPr sz="1300">
                        <a:latin typeface="Calibri"/>
                        <a:cs typeface="Calibri"/>
                      </a:endParaRPr>
                    </a:p>
                  </a:txBody>
                  <a:tcPr marL="0" marR="0" marT="0" marB="0">
                    <a:lnL w="4444">
                      <a:solidFill>
                        <a:srgbClr val="000000"/>
                      </a:solidFill>
                      <a:prstDash val="solid"/>
                    </a:lnL>
                    <a:lnR w="9525">
                      <a:solidFill>
                        <a:srgbClr val="000000"/>
                      </a:solidFill>
                      <a:prstDash val="solid"/>
                    </a:lnR>
                    <a:lnT w="4445">
                      <a:solidFill>
                        <a:srgbClr val="000000"/>
                      </a:solidFill>
                      <a:prstDash val="solid"/>
                    </a:lnT>
                    <a:lnB w="4445">
                      <a:solidFill>
                        <a:srgbClr val="000000"/>
                      </a:solidFill>
                      <a:prstDash val="solid"/>
                    </a:lnB>
                    <a:solidFill>
                      <a:srgbClr val="DCDCDC"/>
                    </a:solidFill>
                  </a:tcPr>
                </a:tc>
                <a:tc>
                  <a:txBody>
                    <a:bodyPr/>
                    <a:lstStyle/>
                    <a:p>
                      <a:pPr algn="ctr">
                        <a:lnSpc>
                          <a:spcPts val="1565"/>
                        </a:lnSpc>
                      </a:pPr>
                      <a:r>
                        <a:rPr sz="1400" b="1" dirty="0">
                          <a:latin typeface="Calibri"/>
                          <a:cs typeface="Calibri"/>
                        </a:rPr>
                        <a:t>3</a:t>
                      </a:r>
                      <a:endParaRPr sz="1400" dirty="0">
                        <a:latin typeface="Calibri"/>
                        <a:cs typeface="Calibri"/>
                      </a:endParaRPr>
                    </a:p>
                  </a:txBody>
                  <a:tcPr marL="0" marR="0" marT="0" marB="0">
                    <a:lnL w="952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solidFill>
                      <a:srgbClr val="FFAA00"/>
                    </a:solidFill>
                  </a:tcPr>
                </a:tc>
                <a:tc>
                  <a:txBody>
                    <a:bodyPr/>
                    <a:lstStyle/>
                    <a:p>
                      <a:pPr algn="ctr">
                        <a:lnSpc>
                          <a:spcPts val="1565"/>
                        </a:lnSpc>
                      </a:pPr>
                      <a:r>
                        <a:rPr sz="1400" b="1" dirty="0">
                          <a:latin typeface="Calibri"/>
                          <a:cs typeface="Calibri"/>
                        </a:rPr>
                        <a:t>1</a:t>
                      </a:r>
                      <a:endParaRPr sz="1400">
                        <a:latin typeface="Calibri"/>
                        <a:cs typeface="Calibri"/>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solidFill>
                      <a:srgbClr val="77BA41"/>
                    </a:solidFill>
                  </a:tcPr>
                </a:tc>
                <a:tc>
                  <a:txBody>
                    <a:bodyPr/>
                    <a:lstStyle/>
                    <a:p>
                      <a:pPr algn="ctr">
                        <a:lnSpc>
                          <a:spcPts val="1565"/>
                        </a:lnSpc>
                      </a:pPr>
                      <a:r>
                        <a:rPr sz="1400" b="1" dirty="0">
                          <a:latin typeface="Calibri"/>
                          <a:cs typeface="Calibri"/>
                        </a:rPr>
                        <a:t>5</a:t>
                      </a:r>
                      <a:endParaRPr sz="1400">
                        <a:latin typeface="Calibri"/>
                        <a:cs typeface="Calibri"/>
                      </a:endParaRPr>
                    </a:p>
                  </a:txBody>
                  <a:tcPr marL="0" marR="0" marT="0" marB="0">
                    <a:lnL w="4445">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E22300"/>
                    </a:solidFill>
                  </a:tcPr>
                </a:tc>
                <a:tc>
                  <a:txBody>
                    <a:bodyPr/>
                    <a:lstStyle/>
                    <a:p>
                      <a:pPr marL="1270" algn="ctr">
                        <a:lnSpc>
                          <a:spcPts val="1565"/>
                        </a:lnSpc>
                      </a:pPr>
                      <a:r>
                        <a:rPr sz="1400" b="1" dirty="0">
                          <a:latin typeface="Calibri"/>
                          <a:cs typeface="Calibri"/>
                        </a:rPr>
                        <a:t>4</a:t>
                      </a:r>
                      <a:endParaRPr sz="1400" dirty="0">
                        <a:latin typeface="Calibri"/>
                        <a:cs typeface="Calibri"/>
                      </a:endParaRPr>
                    </a:p>
                  </a:txBody>
                  <a:tcPr marL="0" marR="0" marT="0" marB="0">
                    <a:lnL w="4444">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E22300"/>
                    </a:solidFill>
                  </a:tcPr>
                </a:tc>
                <a:tc>
                  <a:txBody>
                    <a:bodyPr/>
                    <a:lstStyle/>
                    <a:p>
                      <a:pPr marL="1270" algn="ctr">
                        <a:lnSpc>
                          <a:spcPts val="1565"/>
                        </a:lnSpc>
                      </a:pPr>
                      <a:r>
                        <a:rPr sz="1400" b="1" dirty="0">
                          <a:latin typeface="Calibri"/>
                          <a:cs typeface="Calibri"/>
                        </a:rPr>
                        <a:t>2</a:t>
                      </a:r>
                      <a:endParaRPr sz="1400">
                        <a:latin typeface="Calibri"/>
                        <a:cs typeface="Calibri"/>
                      </a:endParaRPr>
                    </a:p>
                  </a:txBody>
                  <a:tcPr marL="0" marR="0" marT="0" marB="0">
                    <a:lnL w="4444">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FFAA00"/>
                    </a:solidFill>
                  </a:tcPr>
                </a:tc>
                <a:extLst>
                  <a:ext uri="{0D108BD9-81ED-4DB2-BD59-A6C34878D82A}">
                    <a16:rowId xmlns:a16="http://schemas.microsoft.com/office/drawing/2014/main" val="10005"/>
                  </a:ext>
                </a:extLst>
              </a:tr>
              <a:tr h="237313">
                <a:tc>
                  <a:txBody>
                    <a:bodyPr/>
                    <a:lstStyle/>
                    <a:p>
                      <a:pPr marL="635" algn="ctr">
                        <a:lnSpc>
                          <a:spcPts val="1720"/>
                        </a:lnSpc>
                      </a:pPr>
                      <a:r>
                        <a:rPr sz="1300" b="1" dirty="0">
                          <a:latin typeface="Calibri"/>
                          <a:cs typeface="Calibri"/>
                        </a:rPr>
                        <a:t>ESFJ</a:t>
                      </a:r>
                      <a:endParaRPr sz="1300">
                        <a:latin typeface="Calibri"/>
                        <a:cs typeface="Calibri"/>
                      </a:endParaRPr>
                    </a:p>
                  </a:txBody>
                  <a:tcPr marL="0" marR="0" marT="0" marB="0">
                    <a:lnL w="4444">
                      <a:solidFill>
                        <a:srgbClr val="000000"/>
                      </a:solidFill>
                      <a:prstDash val="solid"/>
                    </a:lnL>
                    <a:lnR w="9525">
                      <a:solidFill>
                        <a:srgbClr val="000000"/>
                      </a:solidFill>
                      <a:prstDash val="solid"/>
                    </a:lnR>
                    <a:lnT w="4445">
                      <a:solidFill>
                        <a:srgbClr val="000000"/>
                      </a:solidFill>
                      <a:prstDash val="solid"/>
                    </a:lnT>
                    <a:lnB w="4445">
                      <a:solidFill>
                        <a:srgbClr val="000000"/>
                      </a:solidFill>
                      <a:prstDash val="solid"/>
                    </a:lnB>
                    <a:solidFill>
                      <a:srgbClr val="DCDCDC"/>
                    </a:solidFill>
                  </a:tcPr>
                </a:tc>
                <a:tc>
                  <a:txBody>
                    <a:bodyPr/>
                    <a:lstStyle/>
                    <a:p>
                      <a:pPr algn="ctr">
                        <a:lnSpc>
                          <a:spcPts val="1570"/>
                        </a:lnSpc>
                      </a:pPr>
                      <a:r>
                        <a:rPr sz="1400" b="1" dirty="0">
                          <a:latin typeface="Calibri"/>
                          <a:cs typeface="Calibri"/>
                        </a:rPr>
                        <a:t>1</a:t>
                      </a:r>
                      <a:endParaRPr sz="1400">
                        <a:latin typeface="Calibri"/>
                        <a:cs typeface="Calibri"/>
                      </a:endParaRPr>
                    </a:p>
                  </a:txBody>
                  <a:tcPr marL="0" marR="0" marT="0" marB="0">
                    <a:lnL w="952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solidFill>
                      <a:srgbClr val="77BA41"/>
                    </a:solidFill>
                  </a:tcPr>
                </a:tc>
                <a:tc>
                  <a:txBody>
                    <a:bodyPr/>
                    <a:lstStyle/>
                    <a:p>
                      <a:pPr algn="ctr">
                        <a:lnSpc>
                          <a:spcPts val="1570"/>
                        </a:lnSpc>
                      </a:pPr>
                      <a:r>
                        <a:rPr sz="1400" b="1" dirty="0">
                          <a:latin typeface="Calibri"/>
                          <a:cs typeface="Calibri"/>
                        </a:rPr>
                        <a:t>3</a:t>
                      </a:r>
                      <a:endParaRPr sz="1400">
                        <a:latin typeface="Calibri"/>
                        <a:cs typeface="Calibri"/>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solidFill>
                      <a:srgbClr val="FFAA00"/>
                    </a:solidFill>
                  </a:tcPr>
                </a:tc>
                <a:tc>
                  <a:txBody>
                    <a:bodyPr/>
                    <a:lstStyle/>
                    <a:p>
                      <a:pPr algn="ctr">
                        <a:lnSpc>
                          <a:spcPts val="1570"/>
                        </a:lnSpc>
                      </a:pPr>
                      <a:r>
                        <a:rPr sz="1400" b="1" dirty="0">
                          <a:latin typeface="Calibri"/>
                          <a:cs typeface="Calibri"/>
                        </a:rPr>
                        <a:t>4</a:t>
                      </a:r>
                      <a:endParaRPr sz="1400">
                        <a:latin typeface="Calibri"/>
                        <a:cs typeface="Calibri"/>
                      </a:endParaRPr>
                    </a:p>
                  </a:txBody>
                  <a:tcPr marL="0" marR="0" marT="0" marB="0">
                    <a:lnL w="4445">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FFAA00"/>
                    </a:solidFill>
                  </a:tcPr>
                </a:tc>
                <a:tc>
                  <a:txBody>
                    <a:bodyPr/>
                    <a:lstStyle/>
                    <a:p>
                      <a:pPr marL="1270" algn="ctr">
                        <a:lnSpc>
                          <a:spcPts val="1570"/>
                        </a:lnSpc>
                      </a:pPr>
                      <a:r>
                        <a:rPr sz="1400" b="1" dirty="0">
                          <a:latin typeface="Calibri"/>
                          <a:cs typeface="Calibri"/>
                        </a:rPr>
                        <a:t>2</a:t>
                      </a:r>
                      <a:endParaRPr sz="1400">
                        <a:latin typeface="Calibri"/>
                        <a:cs typeface="Calibri"/>
                      </a:endParaRPr>
                    </a:p>
                  </a:txBody>
                  <a:tcPr marL="0" marR="0" marT="0" marB="0">
                    <a:lnL w="4444">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FFAA00"/>
                    </a:solidFill>
                  </a:tcPr>
                </a:tc>
                <a:tc>
                  <a:txBody>
                    <a:bodyPr/>
                    <a:lstStyle/>
                    <a:p>
                      <a:pPr marL="1270" algn="ctr">
                        <a:lnSpc>
                          <a:spcPts val="1570"/>
                        </a:lnSpc>
                      </a:pPr>
                      <a:r>
                        <a:rPr sz="1400" b="1" dirty="0">
                          <a:latin typeface="Calibri"/>
                          <a:cs typeface="Calibri"/>
                        </a:rPr>
                        <a:t>5</a:t>
                      </a:r>
                      <a:endParaRPr sz="1400">
                        <a:latin typeface="Calibri"/>
                        <a:cs typeface="Calibri"/>
                      </a:endParaRPr>
                    </a:p>
                  </a:txBody>
                  <a:tcPr marL="0" marR="0" marT="0" marB="0">
                    <a:lnL w="4444">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E22300"/>
                    </a:solidFill>
                  </a:tcPr>
                </a:tc>
                <a:extLst>
                  <a:ext uri="{0D108BD9-81ED-4DB2-BD59-A6C34878D82A}">
                    <a16:rowId xmlns:a16="http://schemas.microsoft.com/office/drawing/2014/main" val="10006"/>
                  </a:ext>
                </a:extLst>
              </a:tr>
              <a:tr h="237392">
                <a:tc>
                  <a:txBody>
                    <a:bodyPr/>
                    <a:lstStyle/>
                    <a:p>
                      <a:pPr marL="2540" algn="ctr">
                        <a:lnSpc>
                          <a:spcPts val="1720"/>
                        </a:lnSpc>
                      </a:pPr>
                      <a:r>
                        <a:rPr sz="1300" b="1" dirty="0">
                          <a:latin typeface="Calibri"/>
                          <a:cs typeface="Calibri"/>
                        </a:rPr>
                        <a:t>ESTP</a:t>
                      </a:r>
                      <a:endParaRPr sz="1300">
                        <a:latin typeface="Calibri"/>
                        <a:cs typeface="Calibri"/>
                      </a:endParaRPr>
                    </a:p>
                  </a:txBody>
                  <a:tcPr marL="0" marR="0" marT="0" marB="0">
                    <a:lnL w="4444">
                      <a:solidFill>
                        <a:srgbClr val="000000"/>
                      </a:solidFill>
                      <a:prstDash val="solid"/>
                    </a:lnL>
                    <a:lnR w="9525">
                      <a:solidFill>
                        <a:srgbClr val="000000"/>
                      </a:solidFill>
                      <a:prstDash val="solid"/>
                    </a:lnR>
                    <a:lnT w="4445">
                      <a:solidFill>
                        <a:srgbClr val="000000"/>
                      </a:solidFill>
                      <a:prstDash val="solid"/>
                    </a:lnT>
                    <a:lnB w="4445">
                      <a:solidFill>
                        <a:srgbClr val="000000"/>
                      </a:solidFill>
                      <a:prstDash val="solid"/>
                    </a:lnB>
                    <a:solidFill>
                      <a:srgbClr val="DCDCDC"/>
                    </a:solidFill>
                  </a:tcPr>
                </a:tc>
                <a:tc>
                  <a:txBody>
                    <a:bodyPr/>
                    <a:lstStyle/>
                    <a:p>
                      <a:pPr algn="ctr">
                        <a:lnSpc>
                          <a:spcPts val="1570"/>
                        </a:lnSpc>
                      </a:pPr>
                      <a:r>
                        <a:rPr sz="1400" b="1" dirty="0">
                          <a:latin typeface="Calibri"/>
                          <a:cs typeface="Calibri"/>
                        </a:rPr>
                        <a:t>2</a:t>
                      </a:r>
                      <a:endParaRPr sz="1400">
                        <a:latin typeface="Calibri"/>
                        <a:cs typeface="Calibri"/>
                      </a:endParaRPr>
                    </a:p>
                  </a:txBody>
                  <a:tcPr marL="0" marR="0" marT="0" marB="0">
                    <a:lnL w="952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solidFill>
                      <a:srgbClr val="FFAA00"/>
                    </a:solidFill>
                  </a:tcPr>
                </a:tc>
                <a:tc>
                  <a:txBody>
                    <a:bodyPr/>
                    <a:lstStyle/>
                    <a:p>
                      <a:pPr algn="ctr">
                        <a:lnSpc>
                          <a:spcPts val="1570"/>
                        </a:lnSpc>
                      </a:pPr>
                      <a:r>
                        <a:rPr sz="1400" b="1" dirty="0">
                          <a:latin typeface="Calibri"/>
                          <a:cs typeface="Calibri"/>
                        </a:rPr>
                        <a:t>1</a:t>
                      </a:r>
                      <a:endParaRPr sz="1400">
                        <a:latin typeface="Calibri"/>
                        <a:cs typeface="Calibri"/>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solidFill>
                      <a:srgbClr val="77BA41"/>
                    </a:solidFill>
                  </a:tcPr>
                </a:tc>
                <a:tc>
                  <a:txBody>
                    <a:bodyPr/>
                    <a:lstStyle/>
                    <a:p>
                      <a:pPr algn="ctr">
                        <a:lnSpc>
                          <a:spcPts val="1570"/>
                        </a:lnSpc>
                      </a:pPr>
                      <a:r>
                        <a:rPr sz="1400" b="1" dirty="0">
                          <a:latin typeface="Calibri"/>
                          <a:cs typeface="Calibri"/>
                        </a:rPr>
                        <a:t>5</a:t>
                      </a:r>
                      <a:endParaRPr sz="1400" dirty="0">
                        <a:latin typeface="Calibri"/>
                        <a:cs typeface="Calibri"/>
                      </a:endParaRPr>
                    </a:p>
                  </a:txBody>
                  <a:tcPr marL="0" marR="0" marT="0" marB="0">
                    <a:lnL w="4445">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E22300"/>
                    </a:solidFill>
                  </a:tcPr>
                </a:tc>
                <a:tc>
                  <a:txBody>
                    <a:bodyPr/>
                    <a:lstStyle/>
                    <a:p>
                      <a:pPr marL="1270" algn="ctr">
                        <a:lnSpc>
                          <a:spcPts val="1570"/>
                        </a:lnSpc>
                      </a:pPr>
                      <a:r>
                        <a:rPr sz="1400" b="1" dirty="0">
                          <a:latin typeface="Calibri"/>
                          <a:cs typeface="Calibri"/>
                        </a:rPr>
                        <a:t>4</a:t>
                      </a:r>
                      <a:endParaRPr sz="1400" dirty="0">
                        <a:latin typeface="Calibri"/>
                        <a:cs typeface="Calibri"/>
                      </a:endParaRPr>
                    </a:p>
                  </a:txBody>
                  <a:tcPr marL="0" marR="0" marT="0" marB="0">
                    <a:lnL w="4444">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E22300"/>
                    </a:solidFill>
                  </a:tcPr>
                </a:tc>
                <a:tc>
                  <a:txBody>
                    <a:bodyPr/>
                    <a:lstStyle/>
                    <a:p>
                      <a:pPr marL="1270" algn="ctr">
                        <a:lnSpc>
                          <a:spcPts val="1570"/>
                        </a:lnSpc>
                      </a:pPr>
                      <a:r>
                        <a:rPr sz="1400" b="1" dirty="0">
                          <a:latin typeface="Calibri"/>
                          <a:cs typeface="Calibri"/>
                        </a:rPr>
                        <a:t>3</a:t>
                      </a:r>
                      <a:endParaRPr sz="1400">
                        <a:latin typeface="Calibri"/>
                        <a:cs typeface="Calibri"/>
                      </a:endParaRPr>
                    </a:p>
                  </a:txBody>
                  <a:tcPr marL="0" marR="0" marT="0" marB="0">
                    <a:lnL w="4444">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FFAA00"/>
                    </a:solidFill>
                  </a:tcPr>
                </a:tc>
                <a:extLst>
                  <a:ext uri="{0D108BD9-81ED-4DB2-BD59-A6C34878D82A}">
                    <a16:rowId xmlns:a16="http://schemas.microsoft.com/office/drawing/2014/main" val="10007"/>
                  </a:ext>
                </a:extLst>
              </a:tr>
              <a:tr h="237392">
                <a:tc>
                  <a:txBody>
                    <a:bodyPr/>
                    <a:lstStyle/>
                    <a:p>
                      <a:pPr marL="635" algn="ctr">
                        <a:lnSpc>
                          <a:spcPts val="1720"/>
                        </a:lnSpc>
                      </a:pPr>
                      <a:r>
                        <a:rPr sz="1300" b="1" dirty="0">
                          <a:latin typeface="Calibri"/>
                          <a:cs typeface="Calibri"/>
                        </a:rPr>
                        <a:t>ESFP</a:t>
                      </a:r>
                      <a:endParaRPr sz="1300">
                        <a:latin typeface="Calibri"/>
                        <a:cs typeface="Calibri"/>
                      </a:endParaRPr>
                    </a:p>
                  </a:txBody>
                  <a:tcPr marL="0" marR="0" marT="0" marB="0">
                    <a:lnL w="4444">
                      <a:solidFill>
                        <a:srgbClr val="000000"/>
                      </a:solidFill>
                      <a:prstDash val="solid"/>
                    </a:lnL>
                    <a:lnR w="9525">
                      <a:solidFill>
                        <a:srgbClr val="000000"/>
                      </a:solidFill>
                      <a:prstDash val="solid"/>
                    </a:lnR>
                    <a:lnT w="4445">
                      <a:solidFill>
                        <a:srgbClr val="000000"/>
                      </a:solidFill>
                      <a:prstDash val="solid"/>
                    </a:lnT>
                    <a:lnB w="4445">
                      <a:solidFill>
                        <a:srgbClr val="000000"/>
                      </a:solidFill>
                      <a:prstDash val="solid"/>
                    </a:lnB>
                    <a:solidFill>
                      <a:srgbClr val="DCDCDC"/>
                    </a:solidFill>
                  </a:tcPr>
                </a:tc>
                <a:tc>
                  <a:txBody>
                    <a:bodyPr/>
                    <a:lstStyle/>
                    <a:p>
                      <a:pPr algn="ctr">
                        <a:lnSpc>
                          <a:spcPts val="1570"/>
                        </a:lnSpc>
                      </a:pPr>
                      <a:r>
                        <a:rPr sz="1400" b="1" dirty="0">
                          <a:latin typeface="Calibri"/>
                          <a:cs typeface="Calibri"/>
                        </a:rPr>
                        <a:t>1</a:t>
                      </a:r>
                      <a:endParaRPr sz="1400">
                        <a:latin typeface="Calibri"/>
                        <a:cs typeface="Calibri"/>
                      </a:endParaRPr>
                    </a:p>
                  </a:txBody>
                  <a:tcPr marL="0" marR="0" marT="0" marB="0">
                    <a:lnL w="952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solidFill>
                      <a:srgbClr val="77BA41"/>
                    </a:solidFill>
                  </a:tcPr>
                </a:tc>
                <a:tc>
                  <a:txBody>
                    <a:bodyPr/>
                    <a:lstStyle/>
                    <a:p>
                      <a:pPr algn="ctr">
                        <a:lnSpc>
                          <a:spcPts val="1570"/>
                        </a:lnSpc>
                      </a:pPr>
                      <a:r>
                        <a:rPr sz="1400" b="1" dirty="0">
                          <a:latin typeface="Calibri"/>
                          <a:cs typeface="Calibri"/>
                        </a:rPr>
                        <a:t>2</a:t>
                      </a:r>
                      <a:endParaRPr sz="1400">
                        <a:latin typeface="Calibri"/>
                        <a:cs typeface="Calibri"/>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solidFill>
                      <a:srgbClr val="FFAA00"/>
                    </a:solidFill>
                  </a:tcPr>
                </a:tc>
                <a:tc>
                  <a:txBody>
                    <a:bodyPr/>
                    <a:lstStyle/>
                    <a:p>
                      <a:pPr algn="ctr">
                        <a:lnSpc>
                          <a:spcPts val="1570"/>
                        </a:lnSpc>
                      </a:pPr>
                      <a:r>
                        <a:rPr sz="1400" b="1" dirty="0">
                          <a:latin typeface="Calibri"/>
                          <a:cs typeface="Calibri"/>
                        </a:rPr>
                        <a:t>3</a:t>
                      </a:r>
                      <a:endParaRPr sz="1400">
                        <a:latin typeface="Calibri"/>
                        <a:cs typeface="Calibri"/>
                      </a:endParaRPr>
                    </a:p>
                  </a:txBody>
                  <a:tcPr marL="0" marR="0" marT="0" marB="0">
                    <a:lnL w="4445">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FFAA00"/>
                    </a:solidFill>
                  </a:tcPr>
                </a:tc>
                <a:tc>
                  <a:txBody>
                    <a:bodyPr/>
                    <a:lstStyle/>
                    <a:p>
                      <a:pPr marL="1270" algn="ctr">
                        <a:lnSpc>
                          <a:spcPts val="1570"/>
                        </a:lnSpc>
                      </a:pPr>
                      <a:r>
                        <a:rPr sz="1400" b="1" dirty="0">
                          <a:latin typeface="Calibri"/>
                          <a:cs typeface="Calibri"/>
                        </a:rPr>
                        <a:t>4</a:t>
                      </a:r>
                      <a:endParaRPr sz="1400">
                        <a:latin typeface="Calibri"/>
                        <a:cs typeface="Calibri"/>
                      </a:endParaRPr>
                    </a:p>
                  </a:txBody>
                  <a:tcPr marL="0" marR="0" marT="0" marB="0">
                    <a:lnL w="4444">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FFAA00"/>
                    </a:solidFill>
                  </a:tcPr>
                </a:tc>
                <a:tc>
                  <a:txBody>
                    <a:bodyPr/>
                    <a:lstStyle/>
                    <a:p>
                      <a:pPr marL="1270" algn="ctr">
                        <a:lnSpc>
                          <a:spcPts val="1570"/>
                        </a:lnSpc>
                      </a:pPr>
                      <a:r>
                        <a:rPr sz="1400" b="1" dirty="0">
                          <a:latin typeface="Calibri"/>
                          <a:cs typeface="Calibri"/>
                        </a:rPr>
                        <a:t>5</a:t>
                      </a:r>
                      <a:endParaRPr sz="1400">
                        <a:latin typeface="Calibri"/>
                        <a:cs typeface="Calibri"/>
                      </a:endParaRPr>
                    </a:p>
                  </a:txBody>
                  <a:tcPr marL="0" marR="0" marT="0" marB="0">
                    <a:lnL w="4444">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E22300"/>
                    </a:solidFill>
                  </a:tcPr>
                </a:tc>
                <a:extLst>
                  <a:ext uri="{0D108BD9-81ED-4DB2-BD59-A6C34878D82A}">
                    <a16:rowId xmlns:a16="http://schemas.microsoft.com/office/drawing/2014/main" val="10008"/>
                  </a:ext>
                </a:extLst>
              </a:tr>
              <a:tr h="237392">
                <a:tc>
                  <a:txBody>
                    <a:bodyPr/>
                    <a:lstStyle/>
                    <a:p>
                      <a:pPr marL="1270" algn="ctr">
                        <a:lnSpc>
                          <a:spcPts val="1720"/>
                        </a:lnSpc>
                      </a:pPr>
                      <a:r>
                        <a:rPr sz="1300" b="1" dirty="0">
                          <a:latin typeface="Calibri"/>
                          <a:cs typeface="Calibri"/>
                        </a:rPr>
                        <a:t>INTJ</a:t>
                      </a:r>
                      <a:endParaRPr sz="1300" dirty="0">
                        <a:latin typeface="Calibri"/>
                        <a:cs typeface="Calibri"/>
                      </a:endParaRPr>
                    </a:p>
                  </a:txBody>
                  <a:tcPr marL="0" marR="0" marT="0" marB="0">
                    <a:lnL w="4444">
                      <a:solidFill>
                        <a:srgbClr val="000000"/>
                      </a:solidFill>
                      <a:prstDash val="solid"/>
                    </a:lnL>
                    <a:lnR w="9525">
                      <a:solidFill>
                        <a:srgbClr val="000000"/>
                      </a:solidFill>
                      <a:prstDash val="solid"/>
                    </a:lnR>
                    <a:lnT w="4445">
                      <a:solidFill>
                        <a:srgbClr val="000000"/>
                      </a:solidFill>
                      <a:prstDash val="solid"/>
                    </a:lnT>
                    <a:lnB w="4445">
                      <a:solidFill>
                        <a:srgbClr val="000000"/>
                      </a:solidFill>
                      <a:prstDash val="solid"/>
                    </a:lnB>
                    <a:solidFill>
                      <a:srgbClr val="DCDCDC"/>
                    </a:solidFill>
                  </a:tcPr>
                </a:tc>
                <a:tc>
                  <a:txBody>
                    <a:bodyPr/>
                    <a:lstStyle/>
                    <a:p>
                      <a:pPr algn="ctr">
                        <a:lnSpc>
                          <a:spcPts val="1570"/>
                        </a:lnSpc>
                      </a:pPr>
                      <a:r>
                        <a:rPr sz="1400" b="1" dirty="0">
                          <a:latin typeface="Calibri"/>
                          <a:cs typeface="Calibri"/>
                        </a:rPr>
                        <a:t>5</a:t>
                      </a:r>
                      <a:endParaRPr sz="1400">
                        <a:latin typeface="Calibri"/>
                        <a:cs typeface="Calibri"/>
                      </a:endParaRPr>
                    </a:p>
                  </a:txBody>
                  <a:tcPr marL="0" marR="0" marT="0" marB="0">
                    <a:lnL w="952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solidFill>
                      <a:srgbClr val="E22300"/>
                    </a:solidFill>
                  </a:tcPr>
                </a:tc>
                <a:tc>
                  <a:txBody>
                    <a:bodyPr/>
                    <a:lstStyle/>
                    <a:p>
                      <a:pPr algn="ctr">
                        <a:lnSpc>
                          <a:spcPts val="1570"/>
                        </a:lnSpc>
                      </a:pPr>
                      <a:r>
                        <a:rPr sz="1400" b="1" dirty="0">
                          <a:latin typeface="Calibri"/>
                          <a:cs typeface="Calibri"/>
                        </a:rPr>
                        <a:t>4</a:t>
                      </a:r>
                      <a:endParaRPr sz="1400">
                        <a:latin typeface="Calibri"/>
                        <a:cs typeface="Calibri"/>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solidFill>
                      <a:srgbClr val="FFAA00"/>
                    </a:solidFill>
                  </a:tcPr>
                </a:tc>
                <a:tc>
                  <a:txBody>
                    <a:bodyPr/>
                    <a:lstStyle/>
                    <a:p>
                      <a:pPr algn="ctr">
                        <a:lnSpc>
                          <a:spcPts val="1570"/>
                        </a:lnSpc>
                      </a:pPr>
                      <a:r>
                        <a:rPr sz="1400" b="1" dirty="0">
                          <a:latin typeface="Calibri"/>
                          <a:cs typeface="Calibri"/>
                        </a:rPr>
                        <a:t>2</a:t>
                      </a:r>
                      <a:endParaRPr sz="1400">
                        <a:latin typeface="Calibri"/>
                        <a:cs typeface="Calibri"/>
                      </a:endParaRPr>
                    </a:p>
                  </a:txBody>
                  <a:tcPr marL="0" marR="0" marT="0" marB="0">
                    <a:lnL w="4445">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FFAA00"/>
                    </a:solidFill>
                  </a:tcPr>
                </a:tc>
                <a:tc>
                  <a:txBody>
                    <a:bodyPr/>
                    <a:lstStyle/>
                    <a:p>
                      <a:pPr marL="1270" algn="ctr">
                        <a:lnSpc>
                          <a:spcPts val="1570"/>
                        </a:lnSpc>
                      </a:pPr>
                      <a:r>
                        <a:rPr sz="1400" b="1" dirty="0">
                          <a:latin typeface="Calibri"/>
                          <a:cs typeface="Calibri"/>
                        </a:rPr>
                        <a:t>3</a:t>
                      </a:r>
                      <a:endParaRPr sz="1400">
                        <a:latin typeface="Calibri"/>
                        <a:cs typeface="Calibri"/>
                      </a:endParaRPr>
                    </a:p>
                  </a:txBody>
                  <a:tcPr marL="0" marR="0" marT="0" marB="0">
                    <a:lnL w="4444">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FFAA00"/>
                    </a:solidFill>
                  </a:tcPr>
                </a:tc>
                <a:tc>
                  <a:txBody>
                    <a:bodyPr/>
                    <a:lstStyle/>
                    <a:p>
                      <a:pPr marL="1270" algn="ctr">
                        <a:lnSpc>
                          <a:spcPts val="1570"/>
                        </a:lnSpc>
                      </a:pPr>
                      <a:r>
                        <a:rPr sz="1400" b="1" dirty="0">
                          <a:latin typeface="Calibri"/>
                          <a:cs typeface="Calibri"/>
                        </a:rPr>
                        <a:t>1</a:t>
                      </a:r>
                      <a:endParaRPr sz="1400">
                        <a:latin typeface="Calibri"/>
                        <a:cs typeface="Calibri"/>
                      </a:endParaRPr>
                    </a:p>
                  </a:txBody>
                  <a:tcPr marL="0" marR="0" marT="0" marB="0">
                    <a:lnL w="4444">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77BA41"/>
                    </a:solidFill>
                  </a:tcPr>
                </a:tc>
                <a:extLst>
                  <a:ext uri="{0D108BD9-81ED-4DB2-BD59-A6C34878D82A}">
                    <a16:rowId xmlns:a16="http://schemas.microsoft.com/office/drawing/2014/main" val="10009"/>
                  </a:ext>
                </a:extLst>
              </a:tr>
              <a:tr h="237392">
                <a:tc>
                  <a:txBody>
                    <a:bodyPr/>
                    <a:lstStyle/>
                    <a:p>
                      <a:pPr marL="1905" algn="ctr">
                        <a:lnSpc>
                          <a:spcPts val="1720"/>
                        </a:lnSpc>
                      </a:pPr>
                      <a:r>
                        <a:rPr sz="1300" b="1" dirty="0">
                          <a:latin typeface="Calibri"/>
                          <a:cs typeface="Calibri"/>
                        </a:rPr>
                        <a:t>INFJ</a:t>
                      </a:r>
                      <a:endParaRPr sz="1300">
                        <a:latin typeface="Calibri"/>
                        <a:cs typeface="Calibri"/>
                      </a:endParaRPr>
                    </a:p>
                  </a:txBody>
                  <a:tcPr marL="0" marR="0" marT="0" marB="0">
                    <a:lnL w="4444">
                      <a:solidFill>
                        <a:srgbClr val="000000"/>
                      </a:solidFill>
                      <a:prstDash val="solid"/>
                    </a:lnL>
                    <a:lnR w="9525">
                      <a:solidFill>
                        <a:srgbClr val="000000"/>
                      </a:solidFill>
                      <a:prstDash val="solid"/>
                    </a:lnR>
                    <a:lnT w="4445">
                      <a:solidFill>
                        <a:srgbClr val="000000"/>
                      </a:solidFill>
                      <a:prstDash val="solid"/>
                    </a:lnT>
                    <a:lnB w="4445">
                      <a:solidFill>
                        <a:srgbClr val="000000"/>
                      </a:solidFill>
                      <a:prstDash val="solid"/>
                    </a:lnB>
                    <a:solidFill>
                      <a:srgbClr val="DCDCDC"/>
                    </a:solidFill>
                  </a:tcPr>
                </a:tc>
                <a:tc>
                  <a:txBody>
                    <a:bodyPr/>
                    <a:lstStyle/>
                    <a:p>
                      <a:pPr algn="ctr">
                        <a:lnSpc>
                          <a:spcPts val="1570"/>
                        </a:lnSpc>
                      </a:pPr>
                      <a:r>
                        <a:rPr sz="1400" b="1" dirty="0">
                          <a:latin typeface="Calibri"/>
                          <a:cs typeface="Calibri"/>
                        </a:rPr>
                        <a:t>4</a:t>
                      </a:r>
                      <a:endParaRPr sz="1400">
                        <a:latin typeface="Calibri"/>
                        <a:cs typeface="Calibri"/>
                      </a:endParaRPr>
                    </a:p>
                  </a:txBody>
                  <a:tcPr marL="0" marR="0" marT="0" marB="0">
                    <a:lnL w="952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solidFill>
                      <a:srgbClr val="FFAA00"/>
                    </a:solidFill>
                  </a:tcPr>
                </a:tc>
                <a:tc>
                  <a:txBody>
                    <a:bodyPr/>
                    <a:lstStyle/>
                    <a:p>
                      <a:pPr algn="ctr">
                        <a:lnSpc>
                          <a:spcPts val="1570"/>
                        </a:lnSpc>
                      </a:pPr>
                      <a:r>
                        <a:rPr sz="1400" b="1" dirty="0">
                          <a:latin typeface="Calibri"/>
                          <a:cs typeface="Calibri"/>
                        </a:rPr>
                        <a:t>5</a:t>
                      </a:r>
                      <a:endParaRPr sz="1400">
                        <a:latin typeface="Calibri"/>
                        <a:cs typeface="Calibri"/>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solidFill>
                      <a:srgbClr val="E22300"/>
                    </a:solidFill>
                  </a:tcPr>
                </a:tc>
                <a:tc>
                  <a:txBody>
                    <a:bodyPr/>
                    <a:lstStyle/>
                    <a:p>
                      <a:pPr algn="ctr">
                        <a:lnSpc>
                          <a:spcPts val="1570"/>
                        </a:lnSpc>
                      </a:pPr>
                      <a:r>
                        <a:rPr sz="1400" b="1" dirty="0">
                          <a:latin typeface="Calibri"/>
                          <a:cs typeface="Calibri"/>
                        </a:rPr>
                        <a:t>1</a:t>
                      </a:r>
                      <a:endParaRPr sz="1400">
                        <a:latin typeface="Calibri"/>
                        <a:cs typeface="Calibri"/>
                      </a:endParaRPr>
                    </a:p>
                  </a:txBody>
                  <a:tcPr marL="0" marR="0" marT="0" marB="0">
                    <a:lnL w="4445">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77BA41"/>
                    </a:solidFill>
                  </a:tcPr>
                </a:tc>
                <a:tc>
                  <a:txBody>
                    <a:bodyPr/>
                    <a:lstStyle/>
                    <a:p>
                      <a:pPr marL="1270" algn="ctr">
                        <a:lnSpc>
                          <a:spcPts val="1570"/>
                        </a:lnSpc>
                      </a:pPr>
                      <a:r>
                        <a:rPr sz="1400" b="1" dirty="0">
                          <a:latin typeface="Calibri"/>
                          <a:cs typeface="Calibri"/>
                        </a:rPr>
                        <a:t>2</a:t>
                      </a:r>
                      <a:endParaRPr sz="1400">
                        <a:latin typeface="Calibri"/>
                        <a:cs typeface="Calibri"/>
                      </a:endParaRPr>
                    </a:p>
                  </a:txBody>
                  <a:tcPr marL="0" marR="0" marT="0" marB="0">
                    <a:lnL w="4444">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FFAA00"/>
                    </a:solidFill>
                  </a:tcPr>
                </a:tc>
                <a:tc>
                  <a:txBody>
                    <a:bodyPr/>
                    <a:lstStyle/>
                    <a:p>
                      <a:pPr marL="1270" algn="ctr">
                        <a:lnSpc>
                          <a:spcPts val="1570"/>
                        </a:lnSpc>
                      </a:pPr>
                      <a:r>
                        <a:rPr sz="1400" b="1" dirty="0">
                          <a:latin typeface="Calibri"/>
                          <a:cs typeface="Calibri"/>
                        </a:rPr>
                        <a:t>3</a:t>
                      </a:r>
                      <a:endParaRPr sz="1400">
                        <a:latin typeface="Calibri"/>
                        <a:cs typeface="Calibri"/>
                      </a:endParaRPr>
                    </a:p>
                  </a:txBody>
                  <a:tcPr marL="0" marR="0" marT="0" marB="0">
                    <a:lnL w="4444">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FFAA00"/>
                    </a:solidFill>
                  </a:tcPr>
                </a:tc>
                <a:extLst>
                  <a:ext uri="{0D108BD9-81ED-4DB2-BD59-A6C34878D82A}">
                    <a16:rowId xmlns:a16="http://schemas.microsoft.com/office/drawing/2014/main" val="10010"/>
                  </a:ext>
                </a:extLst>
              </a:tr>
              <a:tr h="237392">
                <a:tc>
                  <a:txBody>
                    <a:bodyPr/>
                    <a:lstStyle/>
                    <a:p>
                      <a:pPr marL="1270" algn="ctr">
                        <a:lnSpc>
                          <a:spcPts val="1725"/>
                        </a:lnSpc>
                      </a:pPr>
                      <a:r>
                        <a:rPr sz="1300" b="1" dirty="0">
                          <a:latin typeface="Calibri"/>
                          <a:cs typeface="Calibri"/>
                        </a:rPr>
                        <a:t>INTP</a:t>
                      </a:r>
                      <a:endParaRPr sz="1300">
                        <a:latin typeface="Calibri"/>
                        <a:cs typeface="Calibri"/>
                      </a:endParaRPr>
                    </a:p>
                  </a:txBody>
                  <a:tcPr marL="0" marR="0" marT="0" marB="0">
                    <a:lnL w="4444">
                      <a:solidFill>
                        <a:srgbClr val="000000"/>
                      </a:solidFill>
                      <a:prstDash val="solid"/>
                    </a:lnL>
                    <a:lnR w="9525">
                      <a:solidFill>
                        <a:srgbClr val="000000"/>
                      </a:solidFill>
                      <a:prstDash val="solid"/>
                    </a:lnR>
                    <a:lnT w="4445">
                      <a:solidFill>
                        <a:srgbClr val="000000"/>
                      </a:solidFill>
                      <a:prstDash val="solid"/>
                    </a:lnT>
                    <a:lnB w="4445">
                      <a:solidFill>
                        <a:srgbClr val="000000"/>
                      </a:solidFill>
                      <a:prstDash val="solid"/>
                    </a:lnB>
                    <a:solidFill>
                      <a:srgbClr val="DCDCDC"/>
                    </a:solidFill>
                  </a:tcPr>
                </a:tc>
                <a:tc>
                  <a:txBody>
                    <a:bodyPr/>
                    <a:lstStyle/>
                    <a:p>
                      <a:pPr algn="ctr">
                        <a:lnSpc>
                          <a:spcPts val="1570"/>
                        </a:lnSpc>
                      </a:pPr>
                      <a:r>
                        <a:rPr sz="1400" b="1" dirty="0">
                          <a:latin typeface="Calibri"/>
                          <a:cs typeface="Calibri"/>
                        </a:rPr>
                        <a:t>5</a:t>
                      </a:r>
                      <a:endParaRPr sz="1400" dirty="0">
                        <a:latin typeface="Calibri"/>
                        <a:cs typeface="Calibri"/>
                      </a:endParaRPr>
                    </a:p>
                  </a:txBody>
                  <a:tcPr marL="0" marR="0" marT="0" marB="0">
                    <a:lnL w="952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solidFill>
                      <a:srgbClr val="E22300"/>
                    </a:solidFill>
                  </a:tcPr>
                </a:tc>
                <a:tc>
                  <a:txBody>
                    <a:bodyPr/>
                    <a:lstStyle/>
                    <a:p>
                      <a:pPr algn="ctr">
                        <a:lnSpc>
                          <a:spcPts val="1570"/>
                        </a:lnSpc>
                      </a:pPr>
                      <a:r>
                        <a:rPr sz="1400" b="1" dirty="0">
                          <a:latin typeface="Calibri"/>
                          <a:cs typeface="Calibri"/>
                        </a:rPr>
                        <a:t>3</a:t>
                      </a:r>
                      <a:endParaRPr sz="1400">
                        <a:latin typeface="Calibri"/>
                        <a:cs typeface="Calibri"/>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solidFill>
                      <a:srgbClr val="FFAA00"/>
                    </a:solidFill>
                  </a:tcPr>
                </a:tc>
                <a:tc>
                  <a:txBody>
                    <a:bodyPr/>
                    <a:lstStyle/>
                    <a:p>
                      <a:pPr algn="ctr">
                        <a:lnSpc>
                          <a:spcPts val="1570"/>
                        </a:lnSpc>
                      </a:pPr>
                      <a:r>
                        <a:rPr sz="1400" b="1" dirty="0">
                          <a:latin typeface="Calibri"/>
                          <a:cs typeface="Calibri"/>
                        </a:rPr>
                        <a:t>1</a:t>
                      </a:r>
                      <a:endParaRPr sz="1400">
                        <a:latin typeface="Calibri"/>
                        <a:cs typeface="Calibri"/>
                      </a:endParaRPr>
                    </a:p>
                  </a:txBody>
                  <a:tcPr marL="0" marR="0" marT="0" marB="0">
                    <a:lnL w="4445">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77BA41"/>
                    </a:solidFill>
                  </a:tcPr>
                </a:tc>
                <a:tc>
                  <a:txBody>
                    <a:bodyPr/>
                    <a:lstStyle/>
                    <a:p>
                      <a:pPr marL="1270" algn="ctr">
                        <a:lnSpc>
                          <a:spcPts val="1570"/>
                        </a:lnSpc>
                      </a:pPr>
                      <a:r>
                        <a:rPr sz="1400" b="1" dirty="0">
                          <a:latin typeface="Calibri"/>
                          <a:cs typeface="Calibri"/>
                        </a:rPr>
                        <a:t>4</a:t>
                      </a:r>
                      <a:endParaRPr sz="1400">
                        <a:latin typeface="Calibri"/>
                        <a:cs typeface="Calibri"/>
                      </a:endParaRPr>
                    </a:p>
                  </a:txBody>
                  <a:tcPr marL="0" marR="0" marT="0" marB="0">
                    <a:lnL w="4444">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FFAA00"/>
                    </a:solidFill>
                  </a:tcPr>
                </a:tc>
                <a:tc>
                  <a:txBody>
                    <a:bodyPr/>
                    <a:lstStyle/>
                    <a:p>
                      <a:pPr marL="1270" algn="ctr">
                        <a:lnSpc>
                          <a:spcPts val="1570"/>
                        </a:lnSpc>
                      </a:pPr>
                      <a:r>
                        <a:rPr sz="1400" b="1" dirty="0">
                          <a:latin typeface="Calibri"/>
                          <a:cs typeface="Calibri"/>
                        </a:rPr>
                        <a:t>2</a:t>
                      </a:r>
                      <a:endParaRPr sz="1400">
                        <a:latin typeface="Calibri"/>
                        <a:cs typeface="Calibri"/>
                      </a:endParaRPr>
                    </a:p>
                  </a:txBody>
                  <a:tcPr marL="0" marR="0" marT="0" marB="0">
                    <a:lnL w="4444">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FFAA00"/>
                    </a:solidFill>
                  </a:tcPr>
                </a:tc>
                <a:extLst>
                  <a:ext uri="{0D108BD9-81ED-4DB2-BD59-A6C34878D82A}">
                    <a16:rowId xmlns:a16="http://schemas.microsoft.com/office/drawing/2014/main" val="10011"/>
                  </a:ext>
                </a:extLst>
              </a:tr>
              <a:tr h="237392">
                <a:tc>
                  <a:txBody>
                    <a:bodyPr/>
                    <a:lstStyle/>
                    <a:p>
                      <a:pPr marL="1905" algn="ctr">
                        <a:lnSpc>
                          <a:spcPts val="1725"/>
                        </a:lnSpc>
                      </a:pPr>
                      <a:r>
                        <a:rPr sz="1300" b="1" dirty="0">
                          <a:latin typeface="Calibri"/>
                          <a:cs typeface="Calibri"/>
                        </a:rPr>
                        <a:t>INFP</a:t>
                      </a:r>
                      <a:endParaRPr sz="1300">
                        <a:latin typeface="Calibri"/>
                        <a:cs typeface="Calibri"/>
                      </a:endParaRPr>
                    </a:p>
                  </a:txBody>
                  <a:tcPr marL="0" marR="0" marT="0" marB="0">
                    <a:lnL w="4444">
                      <a:solidFill>
                        <a:srgbClr val="000000"/>
                      </a:solidFill>
                      <a:prstDash val="solid"/>
                    </a:lnL>
                    <a:lnR w="9525">
                      <a:solidFill>
                        <a:srgbClr val="000000"/>
                      </a:solidFill>
                      <a:prstDash val="solid"/>
                    </a:lnR>
                    <a:lnT w="4445">
                      <a:solidFill>
                        <a:srgbClr val="000000"/>
                      </a:solidFill>
                      <a:prstDash val="solid"/>
                    </a:lnT>
                    <a:lnB w="4445">
                      <a:solidFill>
                        <a:srgbClr val="000000"/>
                      </a:solidFill>
                      <a:prstDash val="solid"/>
                    </a:lnB>
                    <a:solidFill>
                      <a:srgbClr val="DCDCDC"/>
                    </a:solidFill>
                  </a:tcPr>
                </a:tc>
                <a:tc>
                  <a:txBody>
                    <a:bodyPr/>
                    <a:lstStyle/>
                    <a:p>
                      <a:pPr algn="ctr">
                        <a:lnSpc>
                          <a:spcPts val="1570"/>
                        </a:lnSpc>
                      </a:pPr>
                      <a:r>
                        <a:rPr sz="1400" b="1" dirty="0">
                          <a:latin typeface="Calibri"/>
                          <a:cs typeface="Calibri"/>
                        </a:rPr>
                        <a:t>3</a:t>
                      </a:r>
                      <a:endParaRPr sz="1400">
                        <a:latin typeface="Calibri"/>
                        <a:cs typeface="Calibri"/>
                      </a:endParaRPr>
                    </a:p>
                  </a:txBody>
                  <a:tcPr marL="0" marR="0" marT="0" marB="0">
                    <a:lnL w="952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solidFill>
                      <a:srgbClr val="FFAA00"/>
                    </a:solidFill>
                  </a:tcPr>
                </a:tc>
                <a:tc>
                  <a:txBody>
                    <a:bodyPr/>
                    <a:lstStyle/>
                    <a:p>
                      <a:pPr algn="ctr">
                        <a:lnSpc>
                          <a:spcPts val="1570"/>
                        </a:lnSpc>
                      </a:pPr>
                      <a:r>
                        <a:rPr sz="1400" b="1" dirty="0">
                          <a:latin typeface="Calibri"/>
                          <a:cs typeface="Calibri"/>
                        </a:rPr>
                        <a:t>5</a:t>
                      </a:r>
                      <a:endParaRPr sz="1400">
                        <a:latin typeface="Calibri"/>
                        <a:cs typeface="Calibri"/>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solidFill>
                      <a:srgbClr val="E22300"/>
                    </a:solidFill>
                  </a:tcPr>
                </a:tc>
                <a:tc>
                  <a:txBody>
                    <a:bodyPr/>
                    <a:lstStyle/>
                    <a:p>
                      <a:pPr algn="ctr">
                        <a:lnSpc>
                          <a:spcPts val="1570"/>
                        </a:lnSpc>
                      </a:pPr>
                      <a:r>
                        <a:rPr sz="1400" b="1" dirty="0">
                          <a:latin typeface="Calibri"/>
                          <a:cs typeface="Calibri"/>
                        </a:rPr>
                        <a:t>1</a:t>
                      </a:r>
                      <a:endParaRPr sz="1400">
                        <a:latin typeface="Calibri"/>
                        <a:cs typeface="Calibri"/>
                      </a:endParaRPr>
                    </a:p>
                  </a:txBody>
                  <a:tcPr marL="0" marR="0" marT="0" marB="0">
                    <a:lnL w="4445">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77BA41"/>
                    </a:solidFill>
                  </a:tcPr>
                </a:tc>
                <a:tc>
                  <a:txBody>
                    <a:bodyPr/>
                    <a:lstStyle/>
                    <a:p>
                      <a:pPr marL="1270" algn="ctr">
                        <a:lnSpc>
                          <a:spcPts val="1570"/>
                        </a:lnSpc>
                      </a:pPr>
                      <a:r>
                        <a:rPr sz="1400" b="1" dirty="0">
                          <a:latin typeface="Calibri"/>
                          <a:cs typeface="Calibri"/>
                        </a:rPr>
                        <a:t>2</a:t>
                      </a:r>
                      <a:endParaRPr sz="1400" dirty="0">
                        <a:latin typeface="Calibri"/>
                        <a:cs typeface="Calibri"/>
                      </a:endParaRPr>
                    </a:p>
                  </a:txBody>
                  <a:tcPr marL="0" marR="0" marT="0" marB="0">
                    <a:lnL w="4444">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FFAA00"/>
                    </a:solidFill>
                  </a:tcPr>
                </a:tc>
                <a:tc>
                  <a:txBody>
                    <a:bodyPr/>
                    <a:lstStyle/>
                    <a:p>
                      <a:pPr marL="1270" algn="ctr">
                        <a:lnSpc>
                          <a:spcPts val="1570"/>
                        </a:lnSpc>
                      </a:pPr>
                      <a:r>
                        <a:rPr sz="1400" b="1" dirty="0">
                          <a:latin typeface="Calibri"/>
                          <a:cs typeface="Calibri"/>
                        </a:rPr>
                        <a:t>4</a:t>
                      </a:r>
                      <a:endParaRPr sz="1400">
                        <a:latin typeface="Calibri"/>
                        <a:cs typeface="Calibri"/>
                      </a:endParaRPr>
                    </a:p>
                  </a:txBody>
                  <a:tcPr marL="0" marR="0" marT="0" marB="0">
                    <a:lnL w="4444">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FFAA00"/>
                    </a:solidFill>
                  </a:tcPr>
                </a:tc>
                <a:extLst>
                  <a:ext uri="{0D108BD9-81ED-4DB2-BD59-A6C34878D82A}">
                    <a16:rowId xmlns:a16="http://schemas.microsoft.com/office/drawing/2014/main" val="10012"/>
                  </a:ext>
                </a:extLst>
              </a:tr>
              <a:tr h="237392">
                <a:tc>
                  <a:txBody>
                    <a:bodyPr/>
                    <a:lstStyle/>
                    <a:p>
                      <a:pPr marL="2540" algn="ctr">
                        <a:lnSpc>
                          <a:spcPts val="1725"/>
                        </a:lnSpc>
                      </a:pPr>
                      <a:r>
                        <a:rPr sz="1300" b="1" dirty="0">
                          <a:latin typeface="Calibri"/>
                          <a:cs typeface="Calibri"/>
                        </a:rPr>
                        <a:t>ENTJ</a:t>
                      </a:r>
                      <a:endParaRPr sz="1300">
                        <a:latin typeface="Calibri"/>
                        <a:cs typeface="Calibri"/>
                      </a:endParaRPr>
                    </a:p>
                  </a:txBody>
                  <a:tcPr marL="0" marR="0" marT="0" marB="0">
                    <a:lnL w="4444">
                      <a:solidFill>
                        <a:srgbClr val="000000"/>
                      </a:solidFill>
                      <a:prstDash val="solid"/>
                    </a:lnL>
                    <a:lnR w="9525">
                      <a:solidFill>
                        <a:srgbClr val="000000"/>
                      </a:solidFill>
                      <a:prstDash val="solid"/>
                    </a:lnR>
                    <a:lnT w="4445">
                      <a:solidFill>
                        <a:srgbClr val="000000"/>
                      </a:solidFill>
                      <a:prstDash val="solid"/>
                    </a:lnT>
                    <a:lnB w="4445">
                      <a:solidFill>
                        <a:srgbClr val="000000"/>
                      </a:solidFill>
                      <a:prstDash val="solid"/>
                    </a:lnB>
                    <a:solidFill>
                      <a:srgbClr val="DCDCDC"/>
                    </a:solidFill>
                  </a:tcPr>
                </a:tc>
                <a:tc>
                  <a:txBody>
                    <a:bodyPr/>
                    <a:lstStyle/>
                    <a:p>
                      <a:pPr algn="ctr">
                        <a:lnSpc>
                          <a:spcPts val="1570"/>
                        </a:lnSpc>
                      </a:pPr>
                      <a:r>
                        <a:rPr sz="1400" b="1" dirty="0">
                          <a:latin typeface="Calibri"/>
                          <a:cs typeface="Calibri"/>
                        </a:rPr>
                        <a:t>5</a:t>
                      </a:r>
                      <a:endParaRPr sz="1400">
                        <a:latin typeface="Calibri"/>
                        <a:cs typeface="Calibri"/>
                      </a:endParaRPr>
                    </a:p>
                  </a:txBody>
                  <a:tcPr marL="0" marR="0" marT="0" marB="0">
                    <a:lnL w="952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solidFill>
                      <a:srgbClr val="E22300"/>
                    </a:solidFill>
                  </a:tcPr>
                </a:tc>
                <a:tc>
                  <a:txBody>
                    <a:bodyPr/>
                    <a:lstStyle/>
                    <a:p>
                      <a:pPr algn="ctr">
                        <a:lnSpc>
                          <a:spcPts val="1570"/>
                        </a:lnSpc>
                      </a:pPr>
                      <a:r>
                        <a:rPr sz="1400" b="1" dirty="0">
                          <a:latin typeface="Calibri"/>
                          <a:cs typeface="Calibri"/>
                        </a:rPr>
                        <a:t>2</a:t>
                      </a:r>
                      <a:endParaRPr sz="1400">
                        <a:latin typeface="Calibri"/>
                        <a:cs typeface="Calibri"/>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solidFill>
                      <a:srgbClr val="FFAA00"/>
                    </a:solidFill>
                  </a:tcPr>
                </a:tc>
                <a:tc>
                  <a:txBody>
                    <a:bodyPr/>
                    <a:lstStyle/>
                    <a:p>
                      <a:pPr algn="ctr">
                        <a:lnSpc>
                          <a:spcPts val="1570"/>
                        </a:lnSpc>
                      </a:pPr>
                      <a:r>
                        <a:rPr sz="1400" b="1" dirty="0">
                          <a:latin typeface="Calibri"/>
                          <a:cs typeface="Calibri"/>
                        </a:rPr>
                        <a:t>3</a:t>
                      </a:r>
                      <a:endParaRPr sz="1400">
                        <a:latin typeface="Calibri"/>
                        <a:cs typeface="Calibri"/>
                      </a:endParaRPr>
                    </a:p>
                  </a:txBody>
                  <a:tcPr marL="0" marR="0" marT="0" marB="0">
                    <a:lnL w="4445">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FFAA00"/>
                    </a:solidFill>
                  </a:tcPr>
                </a:tc>
                <a:tc>
                  <a:txBody>
                    <a:bodyPr/>
                    <a:lstStyle/>
                    <a:p>
                      <a:pPr marL="1270" algn="ctr">
                        <a:lnSpc>
                          <a:spcPts val="1570"/>
                        </a:lnSpc>
                      </a:pPr>
                      <a:r>
                        <a:rPr sz="1400" b="1" dirty="0">
                          <a:latin typeface="Calibri"/>
                          <a:cs typeface="Calibri"/>
                        </a:rPr>
                        <a:t>4</a:t>
                      </a:r>
                      <a:endParaRPr sz="1400">
                        <a:latin typeface="Calibri"/>
                        <a:cs typeface="Calibri"/>
                      </a:endParaRPr>
                    </a:p>
                  </a:txBody>
                  <a:tcPr marL="0" marR="0" marT="0" marB="0">
                    <a:lnL w="4444">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FFAA00"/>
                    </a:solidFill>
                  </a:tcPr>
                </a:tc>
                <a:tc>
                  <a:txBody>
                    <a:bodyPr/>
                    <a:lstStyle/>
                    <a:p>
                      <a:pPr marL="1270" algn="ctr">
                        <a:lnSpc>
                          <a:spcPts val="1570"/>
                        </a:lnSpc>
                      </a:pPr>
                      <a:r>
                        <a:rPr sz="1400" b="1" dirty="0">
                          <a:latin typeface="Calibri"/>
                          <a:cs typeface="Calibri"/>
                        </a:rPr>
                        <a:t>1</a:t>
                      </a:r>
                      <a:endParaRPr sz="1400">
                        <a:latin typeface="Calibri"/>
                        <a:cs typeface="Calibri"/>
                      </a:endParaRPr>
                    </a:p>
                  </a:txBody>
                  <a:tcPr marL="0" marR="0" marT="0" marB="0">
                    <a:lnL w="4444">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77BA41"/>
                    </a:solidFill>
                  </a:tcPr>
                </a:tc>
                <a:extLst>
                  <a:ext uri="{0D108BD9-81ED-4DB2-BD59-A6C34878D82A}">
                    <a16:rowId xmlns:a16="http://schemas.microsoft.com/office/drawing/2014/main" val="10013"/>
                  </a:ext>
                </a:extLst>
              </a:tr>
              <a:tr h="237392">
                <a:tc>
                  <a:txBody>
                    <a:bodyPr/>
                    <a:lstStyle/>
                    <a:p>
                      <a:pPr algn="ctr">
                        <a:lnSpc>
                          <a:spcPts val="1725"/>
                        </a:lnSpc>
                      </a:pPr>
                      <a:r>
                        <a:rPr sz="1300" b="1" dirty="0">
                          <a:latin typeface="Calibri"/>
                          <a:cs typeface="Calibri"/>
                        </a:rPr>
                        <a:t>ENFJ</a:t>
                      </a:r>
                      <a:endParaRPr sz="1300">
                        <a:latin typeface="Calibri"/>
                        <a:cs typeface="Calibri"/>
                      </a:endParaRPr>
                    </a:p>
                  </a:txBody>
                  <a:tcPr marL="0" marR="0" marT="0" marB="0">
                    <a:lnL w="4444">
                      <a:solidFill>
                        <a:srgbClr val="000000"/>
                      </a:solidFill>
                      <a:prstDash val="solid"/>
                    </a:lnL>
                    <a:lnR w="9525">
                      <a:solidFill>
                        <a:srgbClr val="000000"/>
                      </a:solidFill>
                      <a:prstDash val="solid"/>
                    </a:lnR>
                    <a:lnT w="4445">
                      <a:solidFill>
                        <a:srgbClr val="000000"/>
                      </a:solidFill>
                      <a:prstDash val="solid"/>
                    </a:lnT>
                    <a:lnB w="4445">
                      <a:solidFill>
                        <a:srgbClr val="000000"/>
                      </a:solidFill>
                      <a:prstDash val="solid"/>
                    </a:lnB>
                    <a:solidFill>
                      <a:srgbClr val="DCDCDC"/>
                    </a:solidFill>
                  </a:tcPr>
                </a:tc>
                <a:tc>
                  <a:txBody>
                    <a:bodyPr/>
                    <a:lstStyle/>
                    <a:p>
                      <a:pPr algn="ctr">
                        <a:lnSpc>
                          <a:spcPts val="1570"/>
                        </a:lnSpc>
                      </a:pPr>
                      <a:r>
                        <a:rPr sz="1400" b="1" dirty="0">
                          <a:latin typeface="Calibri"/>
                          <a:cs typeface="Calibri"/>
                        </a:rPr>
                        <a:t>4</a:t>
                      </a:r>
                      <a:endParaRPr sz="1400">
                        <a:latin typeface="Calibri"/>
                        <a:cs typeface="Calibri"/>
                      </a:endParaRPr>
                    </a:p>
                  </a:txBody>
                  <a:tcPr marL="0" marR="0" marT="0" marB="0">
                    <a:lnL w="952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solidFill>
                      <a:srgbClr val="FFAA00"/>
                    </a:solidFill>
                  </a:tcPr>
                </a:tc>
                <a:tc>
                  <a:txBody>
                    <a:bodyPr/>
                    <a:lstStyle/>
                    <a:p>
                      <a:pPr algn="ctr">
                        <a:lnSpc>
                          <a:spcPts val="1570"/>
                        </a:lnSpc>
                      </a:pPr>
                      <a:r>
                        <a:rPr sz="1400" b="1" dirty="0">
                          <a:latin typeface="Calibri"/>
                          <a:cs typeface="Calibri"/>
                        </a:rPr>
                        <a:t>5</a:t>
                      </a:r>
                      <a:endParaRPr sz="1400">
                        <a:latin typeface="Calibri"/>
                        <a:cs typeface="Calibri"/>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solidFill>
                      <a:srgbClr val="E22300"/>
                    </a:solidFill>
                  </a:tcPr>
                </a:tc>
                <a:tc>
                  <a:txBody>
                    <a:bodyPr/>
                    <a:lstStyle/>
                    <a:p>
                      <a:pPr algn="ctr">
                        <a:lnSpc>
                          <a:spcPts val="1570"/>
                        </a:lnSpc>
                      </a:pPr>
                      <a:r>
                        <a:rPr sz="1400" b="1" dirty="0">
                          <a:latin typeface="Calibri"/>
                          <a:cs typeface="Calibri"/>
                        </a:rPr>
                        <a:t>2</a:t>
                      </a:r>
                      <a:endParaRPr sz="1400">
                        <a:latin typeface="Calibri"/>
                        <a:cs typeface="Calibri"/>
                      </a:endParaRPr>
                    </a:p>
                  </a:txBody>
                  <a:tcPr marL="0" marR="0" marT="0" marB="0">
                    <a:lnL w="4445">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FFAA00"/>
                    </a:solidFill>
                  </a:tcPr>
                </a:tc>
                <a:tc>
                  <a:txBody>
                    <a:bodyPr/>
                    <a:lstStyle/>
                    <a:p>
                      <a:pPr marL="1270" algn="ctr">
                        <a:lnSpc>
                          <a:spcPts val="1570"/>
                        </a:lnSpc>
                      </a:pPr>
                      <a:r>
                        <a:rPr sz="1400" b="1" dirty="0">
                          <a:latin typeface="Calibri"/>
                          <a:cs typeface="Calibri"/>
                        </a:rPr>
                        <a:t>1</a:t>
                      </a:r>
                      <a:endParaRPr sz="1400">
                        <a:latin typeface="Calibri"/>
                        <a:cs typeface="Calibri"/>
                      </a:endParaRPr>
                    </a:p>
                  </a:txBody>
                  <a:tcPr marL="0" marR="0" marT="0" marB="0">
                    <a:lnL w="4444">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77BA41"/>
                    </a:solidFill>
                  </a:tcPr>
                </a:tc>
                <a:tc>
                  <a:txBody>
                    <a:bodyPr/>
                    <a:lstStyle/>
                    <a:p>
                      <a:pPr marL="1270" algn="ctr">
                        <a:lnSpc>
                          <a:spcPts val="1570"/>
                        </a:lnSpc>
                      </a:pPr>
                      <a:r>
                        <a:rPr sz="1400" b="1" dirty="0">
                          <a:latin typeface="Calibri"/>
                          <a:cs typeface="Calibri"/>
                        </a:rPr>
                        <a:t>3</a:t>
                      </a:r>
                      <a:endParaRPr sz="1400">
                        <a:latin typeface="Calibri"/>
                        <a:cs typeface="Calibri"/>
                      </a:endParaRPr>
                    </a:p>
                  </a:txBody>
                  <a:tcPr marL="0" marR="0" marT="0" marB="0">
                    <a:lnL w="4444">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FFAA00"/>
                    </a:solidFill>
                  </a:tcPr>
                </a:tc>
                <a:extLst>
                  <a:ext uri="{0D108BD9-81ED-4DB2-BD59-A6C34878D82A}">
                    <a16:rowId xmlns:a16="http://schemas.microsoft.com/office/drawing/2014/main" val="10014"/>
                  </a:ext>
                </a:extLst>
              </a:tr>
              <a:tr h="237313">
                <a:tc>
                  <a:txBody>
                    <a:bodyPr/>
                    <a:lstStyle/>
                    <a:p>
                      <a:pPr marL="2540" algn="ctr">
                        <a:lnSpc>
                          <a:spcPts val="1725"/>
                        </a:lnSpc>
                      </a:pPr>
                      <a:r>
                        <a:rPr sz="1300" b="1" dirty="0">
                          <a:latin typeface="Calibri"/>
                          <a:cs typeface="Calibri"/>
                        </a:rPr>
                        <a:t>ENTP</a:t>
                      </a:r>
                      <a:endParaRPr sz="1300">
                        <a:latin typeface="Calibri"/>
                        <a:cs typeface="Calibri"/>
                      </a:endParaRPr>
                    </a:p>
                  </a:txBody>
                  <a:tcPr marL="0" marR="0" marT="0" marB="0">
                    <a:lnL w="4444">
                      <a:solidFill>
                        <a:srgbClr val="000000"/>
                      </a:solidFill>
                      <a:prstDash val="solid"/>
                    </a:lnL>
                    <a:lnR w="9525">
                      <a:solidFill>
                        <a:srgbClr val="000000"/>
                      </a:solidFill>
                      <a:prstDash val="solid"/>
                    </a:lnR>
                    <a:lnT w="4445">
                      <a:solidFill>
                        <a:srgbClr val="000000"/>
                      </a:solidFill>
                      <a:prstDash val="solid"/>
                    </a:lnT>
                    <a:lnB w="4444">
                      <a:solidFill>
                        <a:srgbClr val="000000"/>
                      </a:solidFill>
                      <a:prstDash val="solid"/>
                    </a:lnB>
                    <a:solidFill>
                      <a:srgbClr val="DCDCDC"/>
                    </a:solidFill>
                  </a:tcPr>
                </a:tc>
                <a:tc>
                  <a:txBody>
                    <a:bodyPr/>
                    <a:lstStyle/>
                    <a:p>
                      <a:pPr algn="ctr">
                        <a:lnSpc>
                          <a:spcPts val="1570"/>
                        </a:lnSpc>
                      </a:pPr>
                      <a:r>
                        <a:rPr sz="1400" b="1" dirty="0">
                          <a:latin typeface="Calibri"/>
                          <a:cs typeface="Calibri"/>
                        </a:rPr>
                        <a:t>5</a:t>
                      </a:r>
                      <a:endParaRPr sz="1400">
                        <a:latin typeface="Calibri"/>
                        <a:cs typeface="Calibri"/>
                      </a:endParaRPr>
                    </a:p>
                  </a:txBody>
                  <a:tcPr marL="0" marR="0" marT="0" marB="0">
                    <a:lnL w="9525">
                      <a:solidFill>
                        <a:srgbClr val="000000"/>
                      </a:solidFill>
                      <a:prstDash val="solid"/>
                    </a:lnL>
                    <a:lnR w="4445">
                      <a:solidFill>
                        <a:srgbClr val="000000"/>
                      </a:solidFill>
                      <a:prstDash val="solid"/>
                    </a:lnR>
                    <a:lnT w="4445">
                      <a:solidFill>
                        <a:srgbClr val="000000"/>
                      </a:solidFill>
                      <a:prstDash val="solid"/>
                    </a:lnT>
                    <a:lnB w="4444">
                      <a:solidFill>
                        <a:srgbClr val="000000"/>
                      </a:solidFill>
                      <a:prstDash val="solid"/>
                    </a:lnB>
                    <a:solidFill>
                      <a:srgbClr val="E22300"/>
                    </a:solidFill>
                  </a:tcPr>
                </a:tc>
                <a:tc>
                  <a:txBody>
                    <a:bodyPr/>
                    <a:lstStyle/>
                    <a:p>
                      <a:pPr algn="ctr">
                        <a:lnSpc>
                          <a:spcPts val="1570"/>
                        </a:lnSpc>
                      </a:pPr>
                      <a:r>
                        <a:rPr sz="1400" b="1" dirty="0">
                          <a:latin typeface="Calibri"/>
                          <a:cs typeface="Calibri"/>
                        </a:rPr>
                        <a:t>4</a:t>
                      </a:r>
                      <a:endParaRPr sz="1400">
                        <a:latin typeface="Calibri"/>
                        <a:cs typeface="Calibri"/>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lnB w="4444">
                      <a:solidFill>
                        <a:srgbClr val="000000"/>
                      </a:solidFill>
                      <a:prstDash val="solid"/>
                    </a:lnB>
                    <a:solidFill>
                      <a:srgbClr val="FFAA00"/>
                    </a:solidFill>
                  </a:tcPr>
                </a:tc>
                <a:tc>
                  <a:txBody>
                    <a:bodyPr/>
                    <a:lstStyle/>
                    <a:p>
                      <a:pPr algn="ctr">
                        <a:lnSpc>
                          <a:spcPts val="1570"/>
                        </a:lnSpc>
                      </a:pPr>
                      <a:r>
                        <a:rPr sz="1400" b="1" dirty="0">
                          <a:latin typeface="Calibri"/>
                          <a:cs typeface="Calibri"/>
                        </a:rPr>
                        <a:t>3</a:t>
                      </a:r>
                      <a:endParaRPr sz="1400">
                        <a:latin typeface="Calibri"/>
                        <a:cs typeface="Calibri"/>
                      </a:endParaRPr>
                    </a:p>
                  </a:txBody>
                  <a:tcPr marL="0" marR="0" marT="0" marB="0">
                    <a:lnL w="4445">
                      <a:solidFill>
                        <a:srgbClr val="000000"/>
                      </a:solidFill>
                      <a:prstDash val="solid"/>
                    </a:lnL>
                    <a:lnR w="4444">
                      <a:solidFill>
                        <a:srgbClr val="000000"/>
                      </a:solidFill>
                      <a:prstDash val="solid"/>
                    </a:lnR>
                    <a:lnT w="4445">
                      <a:solidFill>
                        <a:srgbClr val="000000"/>
                      </a:solidFill>
                      <a:prstDash val="solid"/>
                    </a:lnT>
                    <a:lnB w="4444">
                      <a:solidFill>
                        <a:srgbClr val="000000"/>
                      </a:solidFill>
                      <a:prstDash val="solid"/>
                    </a:lnB>
                    <a:solidFill>
                      <a:srgbClr val="FFAA00"/>
                    </a:solidFill>
                  </a:tcPr>
                </a:tc>
                <a:tc>
                  <a:txBody>
                    <a:bodyPr/>
                    <a:lstStyle/>
                    <a:p>
                      <a:pPr marL="1270" algn="ctr">
                        <a:lnSpc>
                          <a:spcPts val="1570"/>
                        </a:lnSpc>
                      </a:pPr>
                      <a:r>
                        <a:rPr sz="1400" b="1" dirty="0">
                          <a:latin typeface="Calibri"/>
                          <a:cs typeface="Calibri"/>
                        </a:rPr>
                        <a:t>2</a:t>
                      </a:r>
                      <a:endParaRPr sz="1400">
                        <a:latin typeface="Calibri"/>
                        <a:cs typeface="Calibri"/>
                      </a:endParaRPr>
                    </a:p>
                  </a:txBody>
                  <a:tcPr marL="0" marR="0" marT="0" marB="0">
                    <a:lnL w="4444">
                      <a:solidFill>
                        <a:srgbClr val="000000"/>
                      </a:solidFill>
                      <a:prstDash val="solid"/>
                    </a:lnL>
                    <a:lnR w="4444">
                      <a:solidFill>
                        <a:srgbClr val="000000"/>
                      </a:solidFill>
                      <a:prstDash val="solid"/>
                    </a:lnR>
                    <a:lnT w="4445">
                      <a:solidFill>
                        <a:srgbClr val="000000"/>
                      </a:solidFill>
                      <a:prstDash val="solid"/>
                    </a:lnT>
                    <a:lnB w="4444">
                      <a:solidFill>
                        <a:srgbClr val="000000"/>
                      </a:solidFill>
                      <a:prstDash val="solid"/>
                    </a:lnB>
                    <a:solidFill>
                      <a:srgbClr val="FFAA00"/>
                    </a:solidFill>
                  </a:tcPr>
                </a:tc>
                <a:tc>
                  <a:txBody>
                    <a:bodyPr/>
                    <a:lstStyle/>
                    <a:p>
                      <a:pPr marL="1270" algn="ctr">
                        <a:lnSpc>
                          <a:spcPts val="1570"/>
                        </a:lnSpc>
                      </a:pPr>
                      <a:r>
                        <a:rPr sz="1400" b="1" dirty="0">
                          <a:latin typeface="Calibri"/>
                          <a:cs typeface="Calibri"/>
                        </a:rPr>
                        <a:t>1</a:t>
                      </a:r>
                      <a:endParaRPr sz="1400">
                        <a:latin typeface="Calibri"/>
                        <a:cs typeface="Calibri"/>
                      </a:endParaRPr>
                    </a:p>
                  </a:txBody>
                  <a:tcPr marL="0" marR="0" marT="0" marB="0">
                    <a:lnL w="4444">
                      <a:solidFill>
                        <a:srgbClr val="000000"/>
                      </a:solidFill>
                      <a:prstDash val="solid"/>
                    </a:lnL>
                    <a:lnR w="4444">
                      <a:solidFill>
                        <a:srgbClr val="000000"/>
                      </a:solidFill>
                      <a:prstDash val="solid"/>
                    </a:lnR>
                    <a:lnT w="4445">
                      <a:solidFill>
                        <a:srgbClr val="000000"/>
                      </a:solidFill>
                      <a:prstDash val="solid"/>
                    </a:lnT>
                    <a:lnB w="4444">
                      <a:solidFill>
                        <a:srgbClr val="000000"/>
                      </a:solidFill>
                      <a:prstDash val="solid"/>
                    </a:lnB>
                    <a:solidFill>
                      <a:srgbClr val="77BA41"/>
                    </a:solidFill>
                  </a:tcPr>
                </a:tc>
                <a:extLst>
                  <a:ext uri="{0D108BD9-81ED-4DB2-BD59-A6C34878D82A}">
                    <a16:rowId xmlns:a16="http://schemas.microsoft.com/office/drawing/2014/main" val="10015"/>
                  </a:ext>
                </a:extLst>
              </a:tr>
              <a:tr h="237416">
                <a:tc>
                  <a:txBody>
                    <a:bodyPr/>
                    <a:lstStyle/>
                    <a:p>
                      <a:pPr marL="1270" algn="ctr">
                        <a:lnSpc>
                          <a:spcPts val="1725"/>
                        </a:lnSpc>
                      </a:pPr>
                      <a:r>
                        <a:rPr sz="1300" b="1" dirty="0">
                          <a:latin typeface="Calibri"/>
                          <a:cs typeface="Calibri"/>
                        </a:rPr>
                        <a:t>ENFP</a:t>
                      </a:r>
                      <a:endParaRPr sz="1300">
                        <a:latin typeface="Calibri"/>
                        <a:cs typeface="Calibri"/>
                      </a:endParaRPr>
                    </a:p>
                  </a:txBody>
                  <a:tcPr marL="0" marR="0" marT="0" marB="0">
                    <a:lnL w="4444">
                      <a:solidFill>
                        <a:srgbClr val="000000"/>
                      </a:solidFill>
                      <a:prstDash val="solid"/>
                    </a:lnL>
                    <a:lnR w="9525">
                      <a:solidFill>
                        <a:srgbClr val="000000"/>
                      </a:solidFill>
                      <a:prstDash val="solid"/>
                    </a:lnR>
                    <a:lnT w="4444">
                      <a:solidFill>
                        <a:srgbClr val="000000"/>
                      </a:solidFill>
                      <a:prstDash val="solid"/>
                    </a:lnT>
                    <a:lnB w="4444">
                      <a:solidFill>
                        <a:srgbClr val="000000"/>
                      </a:solidFill>
                      <a:prstDash val="solid"/>
                    </a:lnB>
                    <a:solidFill>
                      <a:srgbClr val="DCDCDC"/>
                    </a:solidFill>
                  </a:tcPr>
                </a:tc>
                <a:tc>
                  <a:txBody>
                    <a:bodyPr/>
                    <a:lstStyle/>
                    <a:p>
                      <a:pPr algn="ctr">
                        <a:lnSpc>
                          <a:spcPts val="1570"/>
                        </a:lnSpc>
                      </a:pPr>
                      <a:r>
                        <a:rPr sz="1400" b="1" dirty="0">
                          <a:latin typeface="Calibri"/>
                          <a:cs typeface="Calibri"/>
                        </a:rPr>
                        <a:t>4</a:t>
                      </a:r>
                      <a:endParaRPr sz="1400">
                        <a:latin typeface="Calibri"/>
                        <a:cs typeface="Calibri"/>
                      </a:endParaRPr>
                    </a:p>
                  </a:txBody>
                  <a:tcPr marL="0" marR="0" marT="0" marB="0">
                    <a:lnL w="9525">
                      <a:solidFill>
                        <a:srgbClr val="000000"/>
                      </a:solidFill>
                      <a:prstDash val="solid"/>
                    </a:lnL>
                    <a:lnR w="4445">
                      <a:solidFill>
                        <a:srgbClr val="000000"/>
                      </a:solidFill>
                      <a:prstDash val="solid"/>
                    </a:lnR>
                    <a:lnT w="4444">
                      <a:solidFill>
                        <a:srgbClr val="000000"/>
                      </a:solidFill>
                      <a:prstDash val="solid"/>
                    </a:lnT>
                    <a:lnB w="4444">
                      <a:solidFill>
                        <a:srgbClr val="000000"/>
                      </a:solidFill>
                      <a:prstDash val="solid"/>
                    </a:lnB>
                    <a:solidFill>
                      <a:srgbClr val="FFAA00"/>
                    </a:solidFill>
                  </a:tcPr>
                </a:tc>
                <a:tc>
                  <a:txBody>
                    <a:bodyPr/>
                    <a:lstStyle/>
                    <a:p>
                      <a:pPr algn="ctr">
                        <a:lnSpc>
                          <a:spcPts val="1570"/>
                        </a:lnSpc>
                      </a:pPr>
                      <a:r>
                        <a:rPr sz="1400" b="1" dirty="0">
                          <a:latin typeface="Calibri"/>
                          <a:cs typeface="Calibri"/>
                        </a:rPr>
                        <a:t>5</a:t>
                      </a:r>
                      <a:endParaRPr sz="1400">
                        <a:latin typeface="Calibri"/>
                        <a:cs typeface="Calibri"/>
                      </a:endParaRPr>
                    </a:p>
                  </a:txBody>
                  <a:tcPr marL="0" marR="0" marT="0" marB="0">
                    <a:lnL w="4445">
                      <a:solidFill>
                        <a:srgbClr val="000000"/>
                      </a:solidFill>
                      <a:prstDash val="solid"/>
                    </a:lnL>
                    <a:lnR w="4445">
                      <a:solidFill>
                        <a:srgbClr val="000000"/>
                      </a:solidFill>
                      <a:prstDash val="solid"/>
                    </a:lnR>
                    <a:lnT w="4444">
                      <a:solidFill>
                        <a:srgbClr val="000000"/>
                      </a:solidFill>
                      <a:prstDash val="solid"/>
                    </a:lnT>
                    <a:lnB w="4444">
                      <a:solidFill>
                        <a:srgbClr val="000000"/>
                      </a:solidFill>
                      <a:prstDash val="solid"/>
                    </a:lnB>
                    <a:solidFill>
                      <a:srgbClr val="E22300"/>
                    </a:solidFill>
                  </a:tcPr>
                </a:tc>
                <a:tc>
                  <a:txBody>
                    <a:bodyPr/>
                    <a:lstStyle/>
                    <a:p>
                      <a:pPr algn="ctr">
                        <a:lnSpc>
                          <a:spcPts val="1570"/>
                        </a:lnSpc>
                      </a:pPr>
                      <a:r>
                        <a:rPr sz="1400" b="1" dirty="0">
                          <a:latin typeface="Calibri"/>
                          <a:cs typeface="Calibri"/>
                        </a:rPr>
                        <a:t>2</a:t>
                      </a:r>
                      <a:endParaRPr sz="1400">
                        <a:latin typeface="Calibri"/>
                        <a:cs typeface="Calibri"/>
                      </a:endParaRPr>
                    </a:p>
                  </a:txBody>
                  <a:tcPr marL="0" marR="0" marT="0" marB="0">
                    <a:lnL w="4445">
                      <a:solidFill>
                        <a:srgbClr val="000000"/>
                      </a:solidFill>
                      <a:prstDash val="solid"/>
                    </a:lnL>
                    <a:lnR w="4444">
                      <a:solidFill>
                        <a:srgbClr val="000000"/>
                      </a:solidFill>
                      <a:prstDash val="solid"/>
                    </a:lnR>
                    <a:lnT w="4444">
                      <a:solidFill>
                        <a:srgbClr val="000000"/>
                      </a:solidFill>
                      <a:prstDash val="solid"/>
                    </a:lnT>
                    <a:lnB w="4444">
                      <a:solidFill>
                        <a:srgbClr val="000000"/>
                      </a:solidFill>
                      <a:prstDash val="solid"/>
                    </a:lnB>
                    <a:solidFill>
                      <a:srgbClr val="FFAA00"/>
                    </a:solidFill>
                  </a:tcPr>
                </a:tc>
                <a:tc>
                  <a:txBody>
                    <a:bodyPr/>
                    <a:lstStyle/>
                    <a:p>
                      <a:pPr marL="1270" algn="ctr">
                        <a:lnSpc>
                          <a:spcPts val="1570"/>
                        </a:lnSpc>
                      </a:pPr>
                      <a:r>
                        <a:rPr sz="1400" b="1" dirty="0">
                          <a:latin typeface="Calibri"/>
                          <a:cs typeface="Calibri"/>
                        </a:rPr>
                        <a:t>1</a:t>
                      </a:r>
                      <a:endParaRPr sz="1400">
                        <a:latin typeface="Calibri"/>
                        <a:cs typeface="Calibri"/>
                      </a:endParaRPr>
                    </a:p>
                  </a:txBody>
                  <a:tcPr marL="0" marR="0" marT="0" marB="0">
                    <a:lnL w="4444">
                      <a:solidFill>
                        <a:srgbClr val="000000"/>
                      </a:solidFill>
                      <a:prstDash val="solid"/>
                    </a:lnL>
                    <a:lnR w="4444">
                      <a:solidFill>
                        <a:srgbClr val="000000"/>
                      </a:solidFill>
                      <a:prstDash val="solid"/>
                    </a:lnR>
                    <a:lnT w="4444">
                      <a:solidFill>
                        <a:srgbClr val="000000"/>
                      </a:solidFill>
                      <a:prstDash val="solid"/>
                    </a:lnT>
                    <a:lnB w="4444">
                      <a:solidFill>
                        <a:srgbClr val="000000"/>
                      </a:solidFill>
                      <a:prstDash val="solid"/>
                    </a:lnB>
                    <a:solidFill>
                      <a:srgbClr val="77BA41"/>
                    </a:solidFill>
                  </a:tcPr>
                </a:tc>
                <a:tc>
                  <a:txBody>
                    <a:bodyPr/>
                    <a:lstStyle/>
                    <a:p>
                      <a:pPr marL="1270" algn="ctr">
                        <a:lnSpc>
                          <a:spcPts val="1570"/>
                        </a:lnSpc>
                      </a:pPr>
                      <a:r>
                        <a:rPr sz="1400" b="1" dirty="0">
                          <a:latin typeface="Calibri"/>
                          <a:cs typeface="Calibri"/>
                        </a:rPr>
                        <a:t>3</a:t>
                      </a:r>
                      <a:endParaRPr sz="1400" dirty="0">
                        <a:latin typeface="Calibri"/>
                        <a:cs typeface="Calibri"/>
                      </a:endParaRPr>
                    </a:p>
                  </a:txBody>
                  <a:tcPr marL="0" marR="0" marT="0" marB="0">
                    <a:lnL w="4444">
                      <a:solidFill>
                        <a:srgbClr val="000000"/>
                      </a:solidFill>
                      <a:prstDash val="solid"/>
                    </a:lnL>
                    <a:lnR w="4444">
                      <a:solidFill>
                        <a:srgbClr val="000000"/>
                      </a:solidFill>
                      <a:prstDash val="solid"/>
                    </a:lnR>
                    <a:lnT w="4444">
                      <a:solidFill>
                        <a:srgbClr val="000000"/>
                      </a:solidFill>
                      <a:prstDash val="solid"/>
                    </a:lnT>
                    <a:lnB w="4444">
                      <a:solidFill>
                        <a:srgbClr val="000000"/>
                      </a:solidFill>
                      <a:prstDash val="solid"/>
                    </a:lnB>
                    <a:solidFill>
                      <a:srgbClr val="FFAA00"/>
                    </a:solid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942823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1819275" y="55563"/>
            <a:ext cx="6867525" cy="1143000"/>
          </a:xfrm>
        </p:spPr>
        <p:txBody>
          <a:bodyPr/>
          <a:lstStyle/>
          <a:p>
            <a:r>
              <a:rPr lang="en-US" altLang="en-US" dirty="0"/>
              <a:t>5 Voices</a:t>
            </a:r>
            <a:br>
              <a:rPr lang="en-US" altLang="en-US" dirty="0"/>
            </a:br>
            <a:r>
              <a:rPr lang="en-US" altLang="en-US" dirty="0"/>
              <a:t>Summary Table</a:t>
            </a:r>
          </a:p>
        </p:txBody>
      </p:sp>
      <p:sp>
        <p:nvSpPr>
          <p:cNvPr id="10138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spcBef>
                <a:spcPct val="0"/>
              </a:spcBef>
              <a:buClrTx/>
              <a:buSzTx/>
              <a:buFontTx/>
              <a:buNone/>
            </a:pPr>
            <a:fld id="{B539E12E-9599-48E4-BED0-7710049C1C0D}" type="slidenum">
              <a:rPr lang="en-US" altLang="en-US" sz="1400" smtClean="0">
                <a:solidFill>
                  <a:schemeClr val="bg1"/>
                </a:solidFill>
              </a:rPr>
              <a:pPr>
                <a:spcBef>
                  <a:spcPct val="0"/>
                </a:spcBef>
                <a:buClrTx/>
                <a:buSzTx/>
                <a:buFontTx/>
                <a:buNone/>
              </a:pPr>
              <a:t>42</a:t>
            </a:fld>
            <a:endParaRPr lang="en-US" altLang="en-US" sz="1400">
              <a:solidFill>
                <a:schemeClr val="bg2"/>
              </a:solidFill>
            </a:endParaRPr>
          </a:p>
        </p:txBody>
      </p:sp>
      <p:graphicFrame>
        <p:nvGraphicFramePr>
          <p:cNvPr id="6" name="object 4"/>
          <p:cNvGraphicFramePr>
            <a:graphicFrameLocks noGrp="1"/>
          </p:cNvGraphicFramePr>
          <p:nvPr>
            <p:extLst>
              <p:ext uri="{D42A27DB-BD31-4B8C-83A1-F6EECF244321}">
                <p14:modId xmlns:p14="http://schemas.microsoft.com/office/powerpoint/2010/main" val="3230396356"/>
              </p:ext>
            </p:extLst>
          </p:nvPr>
        </p:nvGraphicFramePr>
        <p:xfrm>
          <a:off x="798513" y="1449388"/>
          <a:ext cx="7546976" cy="4803777"/>
        </p:xfrm>
        <a:graphic>
          <a:graphicData uri="http://schemas.openxmlformats.org/drawingml/2006/table">
            <a:tbl>
              <a:tblPr firstRow="1" bandRow="1">
                <a:tableStyleId>{2D5ABB26-0587-4C30-8999-92F81FD0307C}</a:tableStyleId>
              </a:tblPr>
              <a:tblGrid>
                <a:gridCol w="2515647">
                  <a:extLst>
                    <a:ext uri="{9D8B030D-6E8A-4147-A177-3AD203B41FA5}">
                      <a16:colId xmlns:a16="http://schemas.microsoft.com/office/drawing/2014/main" val="20000"/>
                    </a:ext>
                  </a:extLst>
                </a:gridCol>
                <a:gridCol w="2515664">
                  <a:extLst>
                    <a:ext uri="{9D8B030D-6E8A-4147-A177-3AD203B41FA5}">
                      <a16:colId xmlns:a16="http://schemas.microsoft.com/office/drawing/2014/main" val="20001"/>
                    </a:ext>
                  </a:extLst>
                </a:gridCol>
                <a:gridCol w="2515665">
                  <a:extLst>
                    <a:ext uri="{9D8B030D-6E8A-4147-A177-3AD203B41FA5}">
                      <a16:colId xmlns:a16="http://schemas.microsoft.com/office/drawing/2014/main" val="20002"/>
                    </a:ext>
                  </a:extLst>
                </a:gridCol>
              </a:tblGrid>
              <a:tr h="800629">
                <a:tc>
                  <a:txBody>
                    <a:bodyPr/>
                    <a:lstStyle/>
                    <a:p>
                      <a:pPr>
                        <a:lnSpc>
                          <a:spcPct val="100000"/>
                        </a:lnSpc>
                        <a:spcBef>
                          <a:spcPts val="45"/>
                        </a:spcBef>
                      </a:pPr>
                      <a:endParaRPr sz="2000" b="1" dirty="0">
                        <a:latin typeface="+mj-lt"/>
                        <a:cs typeface="Times New Roman"/>
                      </a:endParaRPr>
                    </a:p>
                    <a:p>
                      <a:pPr algn="ctr">
                        <a:lnSpc>
                          <a:spcPct val="100000"/>
                        </a:lnSpc>
                      </a:pPr>
                      <a:r>
                        <a:rPr sz="2000" b="1" spc="-5" dirty="0">
                          <a:solidFill>
                            <a:srgbClr val="515151"/>
                          </a:solidFill>
                          <a:latin typeface="+mj-lt"/>
                          <a:cs typeface="Calibri"/>
                        </a:rPr>
                        <a:t>Voice</a:t>
                      </a:r>
                      <a:endParaRPr sz="2000" b="1" dirty="0">
                        <a:latin typeface="+mj-lt"/>
                        <a:cs typeface="Calibri"/>
                      </a:endParaRPr>
                    </a:p>
                  </a:txBody>
                  <a:tcPr marL="0" marR="0" marT="0" marB="0" anchor="ctr">
                    <a:lnL w="38100">
                      <a:solidFill>
                        <a:srgbClr val="525252"/>
                      </a:solidFill>
                      <a:prstDash val="solid"/>
                    </a:lnL>
                    <a:lnR w="38100">
                      <a:solidFill>
                        <a:srgbClr val="525252"/>
                      </a:solidFill>
                      <a:prstDash val="solid"/>
                    </a:lnR>
                    <a:lnT w="38100">
                      <a:solidFill>
                        <a:srgbClr val="525252"/>
                      </a:solidFill>
                      <a:prstDash val="solid"/>
                    </a:lnT>
                    <a:lnB w="38100">
                      <a:solidFill>
                        <a:srgbClr val="525252"/>
                      </a:solidFill>
                      <a:prstDash val="solid"/>
                    </a:lnB>
                    <a:solidFill>
                      <a:srgbClr val="FFFFFF"/>
                    </a:solidFill>
                  </a:tcPr>
                </a:tc>
                <a:tc>
                  <a:txBody>
                    <a:bodyPr/>
                    <a:lstStyle/>
                    <a:p>
                      <a:pPr>
                        <a:lnSpc>
                          <a:spcPct val="100000"/>
                        </a:lnSpc>
                        <a:spcBef>
                          <a:spcPts val="45"/>
                        </a:spcBef>
                      </a:pPr>
                      <a:endParaRPr sz="2000" b="1" dirty="0">
                        <a:latin typeface="+mj-lt"/>
                        <a:cs typeface="Times New Roman"/>
                      </a:endParaRPr>
                    </a:p>
                    <a:p>
                      <a:pPr marL="61913" indent="0" algn="ctr">
                        <a:lnSpc>
                          <a:spcPct val="100000"/>
                        </a:lnSpc>
                      </a:pPr>
                      <a:r>
                        <a:rPr sz="2000" b="1" dirty="0">
                          <a:solidFill>
                            <a:srgbClr val="515151"/>
                          </a:solidFill>
                          <a:latin typeface="+mj-lt"/>
                          <a:cs typeface="Calibri"/>
                        </a:rPr>
                        <a:t>Rank</a:t>
                      </a:r>
                      <a:r>
                        <a:rPr sz="2000" b="1" spc="-80" dirty="0">
                          <a:solidFill>
                            <a:srgbClr val="515151"/>
                          </a:solidFill>
                          <a:latin typeface="+mj-lt"/>
                          <a:cs typeface="Calibri"/>
                        </a:rPr>
                        <a:t> </a:t>
                      </a:r>
                      <a:r>
                        <a:rPr sz="2000" b="1" spc="-5" dirty="0">
                          <a:solidFill>
                            <a:srgbClr val="515151"/>
                          </a:solidFill>
                          <a:latin typeface="+mj-lt"/>
                          <a:cs typeface="Calibri"/>
                        </a:rPr>
                        <a:t>Order</a:t>
                      </a:r>
                      <a:endParaRPr sz="2000" b="1" dirty="0">
                        <a:latin typeface="+mj-lt"/>
                        <a:cs typeface="Calibri"/>
                      </a:endParaRPr>
                    </a:p>
                  </a:txBody>
                  <a:tcPr marL="0" marR="0" marT="0" marB="0" anchor="ctr">
                    <a:lnL w="38100">
                      <a:solidFill>
                        <a:srgbClr val="525252"/>
                      </a:solidFill>
                      <a:prstDash val="solid"/>
                    </a:lnL>
                    <a:lnR w="38100">
                      <a:solidFill>
                        <a:srgbClr val="525252"/>
                      </a:solidFill>
                      <a:prstDash val="solid"/>
                    </a:lnR>
                    <a:lnT w="38100">
                      <a:solidFill>
                        <a:srgbClr val="525252"/>
                      </a:solidFill>
                      <a:prstDash val="solid"/>
                    </a:lnT>
                    <a:lnB w="38100">
                      <a:solidFill>
                        <a:srgbClr val="525252"/>
                      </a:solidFill>
                      <a:prstDash val="solid"/>
                    </a:lnB>
                    <a:solidFill>
                      <a:srgbClr val="FFFFFF"/>
                    </a:solidFill>
                  </a:tcPr>
                </a:tc>
                <a:tc>
                  <a:txBody>
                    <a:bodyPr/>
                    <a:lstStyle/>
                    <a:p>
                      <a:pPr>
                        <a:lnSpc>
                          <a:spcPct val="100000"/>
                        </a:lnSpc>
                        <a:spcBef>
                          <a:spcPts val="45"/>
                        </a:spcBef>
                      </a:pPr>
                      <a:endParaRPr sz="2000" b="1" dirty="0">
                        <a:latin typeface="+mj-lt"/>
                        <a:cs typeface="Times New Roman"/>
                      </a:endParaRPr>
                    </a:p>
                    <a:p>
                      <a:pPr marL="1270" algn="ctr">
                        <a:lnSpc>
                          <a:spcPct val="100000"/>
                        </a:lnSpc>
                      </a:pPr>
                      <a:r>
                        <a:rPr sz="2000" b="1" dirty="0">
                          <a:solidFill>
                            <a:srgbClr val="515151"/>
                          </a:solidFill>
                          <a:latin typeface="+mj-lt"/>
                          <a:cs typeface="Calibri"/>
                        </a:rPr>
                        <a:t>Nature</a:t>
                      </a:r>
                      <a:endParaRPr sz="2000" b="1" dirty="0">
                        <a:latin typeface="+mj-lt"/>
                        <a:cs typeface="Calibri"/>
                      </a:endParaRPr>
                    </a:p>
                  </a:txBody>
                  <a:tcPr marL="0" marR="0" marT="0" marB="0" anchor="ctr">
                    <a:lnL w="38100">
                      <a:solidFill>
                        <a:srgbClr val="525252"/>
                      </a:solidFill>
                      <a:prstDash val="solid"/>
                    </a:lnL>
                    <a:lnR w="38100">
                      <a:solidFill>
                        <a:srgbClr val="525252"/>
                      </a:solidFill>
                      <a:prstDash val="solid"/>
                    </a:lnR>
                    <a:lnT w="38100">
                      <a:solidFill>
                        <a:srgbClr val="525252"/>
                      </a:solidFill>
                      <a:prstDash val="solid"/>
                    </a:lnT>
                    <a:lnB w="38100">
                      <a:solidFill>
                        <a:srgbClr val="525252"/>
                      </a:solidFill>
                      <a:prstDash val="solid"/>
                    </a:lnB>
                    <a:solidFill>
                      <a:srgbClr val="FFFFFF"/>
                    </a:solidFill>
                  </a:tcPr>
                </a:tc>
                <a:extLst>
                  <a:ext uri="{0D108BD9-81ED-4DB2-BD59-A6C34878D82A}">
                    <a16:rowId xmlns:a16="http://schemas.microsoft.com/office/drawing/2014/main" val="10000"/>
                  </a:ext>
                </a:extLst>
              </a:tr>
              <a:tr h="800630">
                <a:tc>
                  <a:txBody>
                    <a:bodyPr/>
                    <a:lstStyle/>
                    <a:p>
                      <a:pPr>
                        <a:lnSpc>
                          <a:spcPct val="100000"/>
                        </a:lnSpc>
                        <a:spcBef>
                          <a:spcPts val="5"/>
                        </a:spcBef>
                      </a:pPr>
                      <a:endParaRPr sz="2000" dirty="0">
                        <a:latin typeface="+mj-lt"/>
                        <a:cs typeface="Times New Roman"/>
                      </a:endParaRPr>
                    </a:p>
                    <a:p>
                      <a:pPr marL="1270" algn="ctr">
                        <a:lnSpc>
                          <a:spcPct val="100000"/>
                        </a:lnSpc>
                      </a:pPr>
                      <a:r>
                        <a:rPr sz="2000" dirty="0">
                          <a:solidFill>
                            <a:srgbClr val="515151"/>
                          </a:solidFill>
                          <a:latin typeface="+mj-lt"/>
                          <a:cs typeface="Calibri"/>
                        </a:rPr>
                        <a:t>Nurturer</a:t>
                      </a:r>
                      <a:endParaRPr sz="2000" dirty="0">
                        <a:latin typeface="+mj-lt"/>
                        <a:cs typeface="Calibri"/>
                      </a:endParaRPr>
                    </a:p>
                  </a:txBody>
                  <a:tcPr marL="0" marR="0" marT="0" marB="0" anchor="ctr">
                    <a:lnL w="38100">
                      <a:solidFill>
                        <a:srgbClr val="525252"/>
                      </a:solidFill>
                      <a:prstDash val="solid"/>
                    </a:lnL>
                    <a:lnR w="38100">
                      <a:solidFill>
                        <a:srgbClr val="525252"/>
                      </a:solidFill>
                      <a:prstDash val="solid"/>
                    </a:lnR>
                    <a:lnT w="38100">
                      <a:solidFill>
                        <a:srgbClr val="525252"/>
                      </a:solidFill>
                      <a:prstDash val="solid"/>
                    </a:lnT>
                    <a:lnB w="38100">
                      <a:solidFill>
                        <a:srgbClr val="525252"/>
                      </a:solidFill>
                      <a:prstDash val="solid"/>
                    </a:lnB>
                    <a:solidFill>
                      <a:srgbClr val="E2E4E8"/>
                    </a:solidFill>
                  </a:tcPr>
                </a:tc>
                <a:tc>
                  <a:txBody>
                    <a:bodyPr/>
                    <a:lstStyle/>
                    <a:p>
                      <a:endParaRPr sz="2000" dirty="0">
                        <a:latin typeface="+mj-lt"/>
                        <a:cs typeface="Calibri"/>
                      </a:endParaRPr>
                    </a:p>
                  </a:txBody>
                  <a:tcPr marL="0" marR="0" marT="0" marB="0" anchor="ctr">
                    <a:lnL w="38100">
                      <a:solidFill>
                        <a:srgbClr val="525252"/>
                      </a:solidFill>
                      <a:prstDash val="solid"/>
                    </a:lnL>
                    <a:lnR w="38100">
                      <a:solidFill>
                        <a:srgbClr val="525252"/>
                      </a:solidFill>
                      <a:prstDash val="solid"/>
                    </a:lnR>
                    <a:lnT w="38100">
                      <a:solidFill>
                        <a:srgbClr val="525252"/>
                      </a:solidFill>
                      <a:prstDash val="solid"/>
                    </a:lnT>
                    <a:lnB w="38100">
                      <a:solidFill>
                        <a:srgbClr val="525252"/>
                      </a:solidFill>
                      <a:prstDash val="solid"/>
                    </a:lnB>
                    <a:solidFill>
                      <a:srgbClr val="E2E4E8"/>
                    </a:solidFill>
                  </a:tcPr>
                </a:tc>
                <a:tc>
                  <a:txBody>
                    <a:bodyPr/>
                    <a:lstStyle/>
                    <a:p>
                      <a:endParaRPr sz="2000" dirty="0">
                        <a:latin typeface="+mj-lt"/>
                        <a:cs typeface="Calibri"/>
                      </a:endParaRPr>
                    </a:p>
                  </a:txBody>
                  <a:tcPr marL="0" marR="0" marT="0" marB="0" anchor="ctr">
                    <a:lnL w="38100">
                      <a:solidFill>
                        <a:srgbClr val="525252"/>
                      </a:solidFill>
                      <a:prstDash val="solid"/>
                    </a:lnL>
                    <a:lnR w="38100">
                      <a:solidFill>
                        <a:srgbClr val="525252"/>
                      </a:solidFill>
                      <a:prstDash val="solid"/>
                    </a:lnR>
                    <a:lnT w="38100">
                      <a:solidFill>
                        <a:srgbClr val="525252"/>
                      </a:solidFill>
                      <a:prstDash val="solid"/>
                    </a:lnT>
                    <a:lnB w="38100">
                      <a:solidFill>
                        <a:srgbClr val="525252"/>
                      </a:solidFill>
                      <a:prstDash val="solid"/>
                    </a:lnB>
                    <a:solidFill>
                      <a:srgbClr val="E2E4E8"/>
                    </a:solidFill>
                  </a:tcPr>
                </a:tc>
                <a:extLst>
                  <a:ext uri="{0D108BD9-81ED-4DB2-BD59-A6C34878D82A}">
                    <a16:rowId xmlns:a16="http://schemas.microsoft.com/office/drawing/2014/main" val="10001"/>
                  </a:ext>
                </a:extLst>
              </a:tr>
              <a:tr h="800629">
                <a:tc>
                  <a:txBody>
                    <a:bodyPr/>
                    <a:lstStyle/>
                    <a:p>
                      <a:pPr>
                        <a:lnSpc>
                          <a:spcPct val="100000"/>
                        </a:lnSpc>
                        <a:spcBef>
                          <a:spcPts val="5"/>
                        </a:spcBef>
                      </a:pPr>
                      <a:endParaRPr sz="2000" dirty="0">
                        <a:latin typeface="+mj-lt"/>
                        <a:cs typeface="Times New Roman"/>
                      </a:endParaRPr>
                    </a:p>
                    <a:p>
                      <a:pPr algn="ctr">
                        <a:lnSpc>
                          <a:spcPct val="100000"/>
                        </a:lnSpc>
                        <a:spcBef>
                          <a:spcPts val="5"/>
                        </a:spcBef>
                      </a:pPr>
                      <a:r>
                        <a:rPr sz="2000" spc="-5" dirty="0">
                          <a:solidFill>
                            <a:srgbClr val="515151"/>
                          </a:solidFill>
                          <a:latin typeface="+mj-lt"/>
                          <a:cs typeface="Calibri"/>
                        </a:rPr>
                        <a:t>Creative</a:t>
                      </a:r>
                      <a:endParaRPr sz="2000" dirty="0">
                        <a:latin typeface="+mj-lt"/>
                        <a:cs typeface="Calibri"/>
                      </a:endParaRPr>
                    </a:p>
                  </a:txBody>
                  <a:tcPr marL="0" marR="0" marT="0" marB="0" anchor="ctr">
                    <a:lnL w="38100">
                      <a:solidFill>
                        <a:srgbClr val="525252"/>
                      </a:solidFill>
                      <a:prstDash val="solid"/>
                    </a:lnL>
                    <a:lnR w="38100">
                      <a:solidFill>
                        <a:srgbClr val="525252"/>
                      </a:solidFill>
                      <a:prstDash val="solid"/>
                    </a:lnR>
                    <a:lnT w="38100">
                      <a:solidFill>
                        <a:srgbClr val="525252"/>
                      </a:solidFill>
                      <a:prstDash val="solid"/>
                    </a:lnT>
                    <a:lnB w="38100">
                      <a:solidFill>
                        <a:srgbClr val="525252"/>
                      </a:solidFill>
                      <a:prstDash val="solid"/>
                    </a:lnB>
                    <a:solidFill>
                      <a:srgbClr val="FFFFFF"/>
                    </a:solidFill>
                  </a:tcPr>
                </a:tc>
                <a:tc>
                  <a:txBody>
                    <a:bodyPr/>
                    <a:lstStyle/>
                    <a:p>
                      <a:endParaRPr sz="2000" dirty="0">
                        <a:latin typeface="+mj-lt"/>
                        <a:cs typeface="Calibri"/>
                      </a:endParaRPr>
                    </a:p>
                  </a:txBody>
                  <a:tcPr marL="0" marR="0" marT="0" marB="0" anchor="ctr">
                    <a:lnL w="38100">
                      <a:solidFill>
                        <a:srgbClr val="525252"/>
                      </a:solidFill>
                      <a:prstDash val="solid"/>
                    </a:lnL>
                    <a:lnR w="38100">
                      <a:solidFill>
                        <a:srgbClr val="525252"/>
                      </a:solidFill>
                      <a:prstDash val="solid"/>
                    </a:lnR>
                    <a:lnT w="38100">
                      <a:solidFill>
                        <a:srgbClr val="525252"/>
                      </a:solidFill>
                      <a:prstDash val="solid"/>
                    </a:lnT>
                    <a:lnB w="38100">
                      <a:solidFill>
                        <a:srgbClr val="525252"/>
                      </a:solidFill>
                      <a:prstDash val="solid"/>
                    </a:lnB>
                    <a:solidFill>
                      <a:srgbClr val="FFFFFF"/>
                    </a:solidFill>
                  </a:tcPr>
                </a:tc>
                <a:tc>
                  <a:txBody>
                    <a:bodyPr/>
                    <a:lstStyle/>
                    <a:p>
                      <a:endParaRPr sz="2000" dirty="0">
                        <a:latin typeface="+mj-lt"/>
                        <a:cs typeface="Calibri"/>
                      </a:endParaRPr>
                    </a:p>
                  </a:txBody>
                  <a:tcPr marL="0" marR="0" marT="0" marB="0" anchor="ctr">
                    <a:lnL w="38100">
                      <a:solidFill>
                        <a:srgbClr val="525252"/>
                      </a:solidFill>
                      <a:prstDash val="solid"/>
                    </a:lnL>
                    <a:lnR w="38100">
                      <a:solidFill>
                        <a:srgbClr val="525252"/>
                      </a:solidFill>
                      <a:prstDash val="solid"/>
                    </a:lnR>
                    <a:lnT w="38100">
                      <a:solidFill>
                        <a:srgbClr val="525252"/>
                      </a:solidFill>
                      <a:prstDash val="solid"/>
                    </a:lnT>
                    <a:lnB w="38100">
                      <a:solidFill>
                        <a:srgbClr val="525252"/>
                      </a:solidFill>
                      <a:prstDash val="solid"/>
                    </a:lnB>
                    <a:solidFill>
                      <a:srgbClr val="FFFFFF"/>
                    </a:solidFill>
                  </a:tcPr>
                </a:tc>
                <a:extLst>
                  <a:ext uri="{0D108BD9-81ED-4DB2-BD59-A6C34878D82A}">
                    <a16:rowId xmlns:a16="http://schemas.microsoft.com/office/drawing/2014/main" val="10002"/>
                  </a:ext>
                </a:extLst>
              </a:tr>
              <a:tr h="800630">
                <a:tc>
                  <a:txBody>
                    <a:bodyPr/>
                    <a:lstStyle/>
                    <a:p>
                      <a:pPr>
                        <a:lnSpc>
                          <a:spcPct val="100000"/>
                        </a:lnSpc>
                        <a:spcBef>
                          <a:spcPts val="10"/>
                        </a:spcBef>
                      </a:pPr>
                      <a:endParaRPr sz="2000">
                        <a:latin typeface="+mj-lt"/>
                        <a:cs typeface="Times New Roman"/>
                      </a:endParaRPr>
                    </a:p>
                    <a:p>
                      <a:pPr algn="ctr">
                        <a:lnSpc>
                          <a:spcPct val="100000"/>
                        </a:lnSpc>
                      </a:pPr>
                      <a:r>
                        <a:rPr sz="2000" dirty="0">
                          <a:solidFill>
                            <a:srgbClr val="515151"/>
                          </a:solidFill>
                          <a:latin typeface="+mj-lt"/>
                          <a:cs typeface="Calibri"/>
                        </a:rPr>
                        <a:t>Guardian</a:t>
                      </a:r>
                      <a:endParaRPr sz="2000">
                        <a:latin typeface="+mj-lt"/>
                        <a:cs typeface="Calibri"/>
                      </a:endParaRPr>
                    </a:p>
                  </a:txBody>
                  <a:tcPr marL="0" marR="0" marT="0" marB="0" anchor="ctr">
                    <a:lnL w="38100">
                      <a:solidFill>
                        <a:srgbClr val="525252"/>
                      </a:solidFill>
                      <a:prstDash val="solid"/>
                    </a:lnL>
                    <a:lnR w="38100">
                      <a:solidFill>
                        <a:srgbClr val="525252"/>
                      </a:solidFill>
                      <a:prstDash val="solid"/>
                    </a:lnR>
                    <a:lnT w="38100">
                      <a:solidFill>
                        <a:srgbClr val="525252"/>
                      </a:solidFill>
                      <a:prstDash val="solid"/>
                    </a:lnT>
                    <a:lnB w="38100">
                      <a:solidFill>
                        <a:srgbClr val="525252"/>
                      </a:solidFill>
                      <a:prstDash val="solid"/>
                    </a:lnB>
                    <a:solidFill>
                      <a:srgbClr val="E2E4E8"/>
                    </a:solidFill>
                  </a:tcPr>
                </a:tc>
                <a:tc>
                  <a:txBody>
                    <a:bodyPr/>
                    <a:lstStyle/>
                    <a:p>
                      <a:endParaRPr sz="2000" dirty="0">
                        <a:latin typeface="+mj-lt"/>
                        <a:cs typeface="Calibri"/>
                      </a:endParaRPr>
                    </a:p>
                  </a:txBody>
                  <a:tcPr marL="0" marR="0" marT="0" marB="0" anchor="ctr">
                    <a:lnL w="38100">
                      <a:solidFill>
                        <a:srgbClr val="525252"/>
                      </a:solidFill>
                      <a:prstDash val="solid"/>
                    </a:lnL>
                    <a:lnR w="38100">
                      <a:solidFill>
                        <a:srgbClr val="525252"/>
                      </a:solidFill>
                      <a:prstDash val="solid"/>
                    </a:lnR>
                    <a:lnT w="38100">
                      <a:solidFill>
                        <a:srgbClr val="525252"/>
                      </a:solidFill>
                      <a:prstDash val="solid"/>
                    </a:lnT>
                    <a:lnB w="38100">
                      <a:solidFill>
                        <a:srgbClr val="525252"/>
                      </a:solidFill>
                      <a:prstDash val="solid"/>
                    </a:lnB>
                    <a:solidFill>
                      <a:srgbClr val="E2E4E8"/>
                    </a:solidFill>
                  </a:tcPr>
                </a:tc>
                <a:tc>
                  <a:txBody>
                    <a:bodyPr/>
                    <a:lstStyle/>
                    <a:p>
                      <a:endParaRPr sz="2000" dirty="0">
                        <a:latin typeface="+mj-lt"/>
                        <a:cs typeface="Calibri"/>
                      </a:endParaRPr>
                    </a:p>
                  </a:txBody>
                  <a:tcPr marL="0" marR="0" marT="0" marB="0" anchor="ctr">
                    <a:lnL w="38100">
                      <a:solidFill>
                        <a:srgbClr val="525252"/>
                      </a:solidFill>
                      <a:prstDash val="solid"/>
                    </a:lnL>
                    <a:lnR w="38100">
                      <a:solidFill>
                        <a:srgbClr val="525252"/>
                      </a:solidFill>
                      <a:prstDash val="solid"/>
                    </a:lnR>
                    <a:lnT w="38100">
                      <a:solidFill>
                        <a:srgbClr val="525252"/>
                      </a:solidFill>
                      <a:prstDash val="solid"/>
                    </a:lnT>
                    <a:lnB w="38100">
                      <a:solidFill>
                        <a:srgbClr val="525252"/>
                      </a:solidFill>
                      <a:prstDash val="solid"/>
                    </a:lnB>
                    <a:solidFill>
                      <a:srgbClr val="E2E4E8"/>
                    </a:solidFill>
                  </a:tcPr>
                </a:tc>
                <a:extLst>
                  <a:ext uri="{0D108BD9-81ED-4DB2-BD59-A6C34878D82A}">
                    <a16:rowId xmlns:a16="http://schemas.microsoft.com/office/drawing/2014/main" val="10003"/>
                  </a:ext>
                </a:extLst>
              </a:tr>
              <a:tr h="800630">
                <a:tc>
                  <a:txBody>
                    <a:bodyPr/>
                    <a:lstStyle/>
                    <a:p>
                      <a:pPr>
                        <a:lnSpc>
                          <a:spcPct val="100000"/>
                        </a:lnSpc>
                        <a:spcBef>
                          <a:spcPts val="10"/>
                        </a:spcBef>
                      </a:pPr>
                      <a:endParaRPr sz="2000">
                        <a:latin typeface="+mj-lt"/>
                        <a:cs typeface="Times New Roman"/>
                      </a:endParaRPr>
                    </a:p>
                    <a:p>
                      <a:pPr algn="ctr">
                        <a:lnSpc>
                          <a:spcPct val="100000"/>
                        </a:lnSpc>
                      </a:pPr>
                      <a:r>
                        <a:rPr sz="2000" spc="-5" dirty="0">
                          <a:solidFill>
                            <a:srgbClr val="515151"/>
                          </a:solidFill>
                          <a:latin typeface="+mj-lt"/>
                          <a:cs typeface="Calibri"/>
                        </a:rPr>
                        <a:t>Connector</a:t>
                      </a:r>
                      <a:endParaRPr sz="2000">
                        <a:latin typeface="+mj-lt"/>
                        <a:cs typeface="Calibri"/>
                      </a:endParaRPr>
                    </a:p>
                  </a:txBody>
                  <a:tcPr marL="0" marR="0" marT="0" marB="0" anchor="ctr">
                    <a:lnL w="38100">
                      <a:solidFill>
                        <a:srgbClr val="525252"/>
                      </a:solidFill>
                      <a:prstDash val="solid"/>
                    </a:lnL>
                    <a:lnR w="38100">
                      <a:solidFill>
                        <a:srgbClr val="525252"/>
                      </a:solidFill>
                      <a:prstDash val="solid"/>
                    </a:lnR>
                    <a:lnT w="38100">
                      <a:solidFill>
                        <a:srgbClr val="525252"/>
                      </a:solidFill>
                      <a:prstDash val="solid"/>
                    </a:lnT>
                    <a:lnB w="38100">
                      <a:solidFill>
                        <a:srgbClr val="525252"/>
                      </a:solidFill>
                      <a:prstDash val="solid"/>
                    </a:lnB>
                    <a:solidFill>
                      <a:srgbClr val="FFFFFF"/>
                    </a:solidFill>
                  </a:tcPr>
                </a:tc>
                <a:tc>
                  <a:txBody>
                    <a:bodyPr/>
                    <a:lstStyle/>
                    <a:p>
                      <a:endParaRPr sz="2000">
                        <a:latin typeface="+mj-lt"/>
                        <a:cs typeface="Calibri"/>
                      </a:endParaRPr>
                    </a:p>
                  </a:txBody>
                  <a:tcPr marL="0" marR="0" marT="0" marB="0" anchor="ctr">
                    <a:lnL w="38100">
                      <a:solidFill>
                        <a:srgbClr val="525252"/>
                      </a:solidFill>
                      <a:prstDash val="solid"/>
                    </a:lnL>
                    <a:lnR w="38100">
                      <a:solidFill>
                        <a:srgbClr val="525252"/>
                      </a:solidFill>
                      <a:prstDash val="solid"/>
                    </a:lnR>
                    <a:lnT w="38100">
                      <a:solidFill>
                        <a:srgbClr val="525252"/>
                      </a:solidFill>
                      <a:prstDash val="solid"/>
                    </a:lnT>
                    <a:lnB w="38100">
                      <a:solidFill>
                        <a:srgbClr val="525252"/>
                      </a:solidFill>
                      <a:prstDash val="solid"/>
                    </a:lnB>
                    <a:solidFill>
                      <a:srgbClr val="FFFFFF"/>
                    </a:solidFill>
                  </a:tcPr>
                </a:tc>
                <a:tc>
                  <a:txBody>
                    <a:bodyPr/>
                    <a:lstStyle/>
                    <a:p>
                      <a:endParaRPr sz="2000" dirty="0">
                        <a:latin typeface="+mj-lt"/>
                        <a:cs typeface="Calibri"/>
                      </a:endParaRPr>
                    </a:p>
                  </a:txBody>
                  <a:tcPr marL="0" marR="0" marT="0" marB="0" anchor="ctr">
                    <a:lnL w="38100">
                      <a:solidFill>
                        <a:srgbClr val="525252"/>
                      </a:solidFill>
                      <a:prstDash val="solid"/>
                    </a:lnL>
                    <a:lnR w="38100">
                      <a:solidFill>
                        <a:srgbClr val="525252"/>
                      </a:solidFill>
                      <a:prstDash val="solid"/>
                    </a:lnR>
                    <a:lnT w="38100">
                      <a:solidFill>
                        <a:srgbClr val="525252"/>
                      </a:solidFill>
                      <a:prstDash val="solid"/>
                    </a:lnT>
                    <a:lnB w="38100">
                      <a:solidFill>
                        <a:srgbClr val="525252"/>
                      </a:solidFill>
                      <a:prstDash val="solid"/>
                    </a:lnB>
                    <a:solidFill>
                      <a:srgbClr val="FFFFFF"/>
                    </a:solidFill>
                  </a:tcPr>
                </a:tc>
                <a:extLst>
                  <a:ext uri="{0D108BD9-81ED-4DB2-BD59-A6C34878D82A}">
                    <a16:rowId xmlns:a16="http://schemas.microsoft.com/office/drawing/2014/main" val="10004"/>
                  </a:ext>
                </a:extLst>
              </a:tr>
              <a:tr h="800629">
                <a:tc>
                  <a:txBody>
                    <a:bodyPr/>
                    <a:lstStyle/>
                    <a:p>
                      <a:pPr>
                        <a:lnSpc>
                          <a:spcPct val="100000"/>
                        </a:lnSpc>
                        <a:spcBef>
                          <a:spcPts val="15"/>
                        </a:spcBef>
                      </a:pPr>
                      <a:endParaRPr sz="2000">
                        <a:latin typeface="+mj-lt"/>
                        <a:cs typeface="Times New Roman"/>
                      </a:endParaRPr>
                    </a:p>
                    <a:p>
                      <a:pPr algn="ctr">
                        <a:lnSpc>
                          <a:spcPct val="100000"/>
                        </a:lnSpc>
                      </a:pPr>
                      <a:r>
                        <a:rPr sz="2000" dirty="0">
                          <a:solidFill>
                            <a:srgbClr val="515151"/>
                          </a:solidFill>
                          <a:latin typeface="+mj-lt"/>
                          <a:cs typeface="Calibri"/>
                        </a:rPr>
                        <a:t>Pioneer</a:t>
                      </a:r>
                      <a:endParaRPr sz="2000">
                        <a:latin typeface="+mj-lt"/>
                        <a:cs typeface="Calibri"/>
                      </a:endParaRPr>
                    </a:p>
                  </a:txBody>
                  <a:tcPr marL="0" marR="0" marT="0" marB="0" anchor="ctr">
                    <a:lnL w="38100">
                      <a:solidFill>
                        <a:srgbClr val="525252"/>
                      </a:solidFill>
                      <a:prstDash val="solid"/>
                    </a:lnL>
                    <a:lnR w="38100">
                      <a:solidFill>
                        <a:srgbClr val="525252"/>
                      </a:solidFill>
                      <a:prstDash val="solid"/>
                    </a:lnR>
                    <a:lnT w="38100">
                      <a:solidFill>
                        <a:srgbClr val="525252"/>
                      </a:solidFill>
                      <a:prstDash val="solid"/>
                    </a:lnT>
                    <a:lnB w="38100">
                      <a:solidFill>
                        <a:srgbClr val="525252"/>
                      </a:solidFill>
                      <a:prstDash val="solid"/>
                    </a:lnB>
                    <a:solidFill>
                      <a:srgbClr val="E2E4E8"/>
                    </a:solidFill>
                  </a:tcPr>
                </a:tc>
                <a:tc>
                  <a:txBody>
                    <a:bodyPr/>
                    <a:lstStyle/>
                    <a:p>
                      <a:endParaRPr sz="2000">
                        <a:latin typeface="+mj-lt"/>
                        <a:cs typeface="Calibri"/>
                      </a:endParaRPr>
                    </a:p>
                  </a:txBody>
                  <a:tcPr marL="0" marR="0" marT="0" marB="0" anchor="ctr">
                    <a:lnL w="38100">
                      <a:solidFill>
                        <a:srgbClr val="525252"/>
                      </a:solidFill>
                      <a:prstDash val="solid"/>
                    </a:lnL>
                    <a:lnR w="38100">
                      <a:solidFill>
                        <a:srgbClr val="525252"/>
                      </a:solidFill>
                      <a:prstDash val="solid"/>
                    </a:lnR>
                    <a:lnT w="38100">
                      <a:solidFill>
                        <a:srgbClr val="525252"/>
                      </a:solidFill>
                      <a:prstDash val="solid"/>
                    </a:lnT>
                    <a:lnB w="38100">
                      <a:solidFill>
                        <a:srgbClr val="525252"/>
                      </a:solidFill>
                      <a:prstDash val="solid"/>
                    </a:lnB>
                    <a:solidFill>
                      <a:srgbClr val="E2E4E8"/>
                    </a:solidFill>
                  </a:tcPr>
                </a:tc>
                <a:tc>
                  <a:txBody>
                    <a:bodyPr/>
                    <a:lstStyle/>
                    <a:p>
                      <a:endParaRPr sz="2000" dirty="0">
                        <a:latin typeface="+mj-lt"/>
                        <a:cs typeface="Calibri"/>
                      </a:endParaRPr>
                    </a:p>
                  </a:txBody>
                  <a:tcPr marL="0" marR="0" marT="0" marB="0" anchor="ctr">
                    <a:lnL w="38100">
                      <a:solidFill>
                        <a:srgbClr val="525252"/>
                      </a:solidFill>
                      <a:prstDash val="solid"/>
                    </a:lnL>
                    <a:lnR w="38100">
                      <a:solidFill>
                        <a:srgbClr val="525252"/>
                      </a:solidFill>
                      <a:prstDash val="solid"/>
                    </a:lnR>
                    <a:lnT w="38100">
                      <a:solidFill>
                        <a:srgbClr val="525252"/>
                      </a:solidFill>
                      <a:prstDash val="solid"/>
                    </a:lnT>
                    <a:lnB w="38100">
                      <a:solidFill>
                        <a:srgbClr val="525252"/>
                      </a:solidFill>
                      <a:prstDash val="solid"/>
                    </a:lnB>
                    <a:solidFill>
                      <a:srgbClr val="E2E4E8"/>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489204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3" cstate="print"/>
            <a:stretch>
              <a:fillRect/>
            </a:stretch>
          </a:blipFill>
        </p:spPr>
        <p:txBody>
          <a:bodyPr lIns="0" tIns="0" rIns="0" bIns="0"/>
          <a:lstStyle/>
          <a:p>
            <a:pPr>
              <a:defRPr/>
            </a:pPr>
            <a:endParaRPr sz="984"/>
          </a:p>
        </p:txBody>
      </p:sp>
      <p:sp>
        <p:nvSpPr>
          <p:cNvPr id="4" name="object 4"/>
          <p:cNvSpPr txBox="1"/>
          <p:nvPr/>
        </p:nvSpPr>
        <p:spPr>
          <a:xfrm>
            <a:off x="1497012" y="314525"/>
            <a:ext cx="6359525" cy="1168400"/>
          </a:xfrm>
          <a:prstGeom prst="rect">
            <a:avLst/>
          </a:prstGeom>
        </p:spPr>
        <p:txBody>
          <a:bodyPr lIns="0" tIns="0" rIns="0" bIns="0">
            <a:spAutoFit/>
          </a:bodyPr>
          <a:lstStyle/>
          <a:p>
            <a:pPr algn="ctr">
              <a:defRPr/>
            </a:pPr>
            <a:r>
              <a:rPr sz="3797" spc="-4" dirty="0">
                <a:solidFill>
                  <a:srgbClr val="FFFFFF"/>
                </a:solidFill>
                <a:latin typeface="Calibri"/>
                <a:cs typeface="Calibri"/>
              </a:rPr>
              <a:t>Your </a:t>
            </a:r>
            <a:r>
              <a:rPr sz="3797" u="sng" dirty="0">
                <a:solidFill>
                  <a:srgbClr val="FFFFFF"/>
                </a:solidFill>
                <a:latin typeface="Calibri"/>
                <a:cs typeface="Calibri"/>
              </a:rPr>
              <a:t>5th </a:t>
            </a:r>
            <a:r>
              <a:rPr sz="3797" u="sng" spc="-4" dirty="0">
                <a:solidFill>
                  <a:srgbClr val="FFFFFF"/>
                </a:solidFill>
                <a:latin typeface="Calibri"/>
                <a:cs typeface="Calibri"/>
              </a:rPr>
              <a:t>Voice </a:t>
            </a:r>
            <a:r>
              <a:rPr sz="3797" spc="-4" dirty="0">
                <a:solidFill>
                  <a:srgbClr val="FFFFFF"/>
                </a:solidFill>
                <a:latin typeface="Calibri"/>
                <a:cs typeface="Calibri"/>
              </a:rPr>
              <a:t>by </a:t>
            </a:r>
            <a:r>
              <a:rPr sz="3797" dirty="0">
                <a:solidFill>
                  <a:srgbClr val="FFFFFF"/>
                </a:solidFill>
                <a:latin typeface="Calibri"/>
                <a:cs typeface="Calibri"/>
              </a:rPr>
              <a:t>Nature is</a:t>
            </a:r>
            <a:r>
              <a:rPr sz="3797" spc="-11" dirty="0">
                <a:solidFill>
                  <a:srgbClr val="FFFFFF"/>
                </a:solidFill>
                <a:latin typeface="Calibri"/>
                <a:cs typeface="Calibri"/>
              </a:rPr>
              <a:t> </a:t>
            </a:r>
            <a:r>
              <a:rPr sz="3797" dirty="0">
                <a:solidFill>
                  <a:srgbClr val="FFFFFF"/>
                </a:solidFill>
                <a:latin typeface="Calibri"/>
                <a:cs typeface="Calibri"/>
              </a:rPr>
              <a:t>your</a:t>
            </a:r>
            <a:endParaRPr sz="3797" dirty="0">
              <a:latin typeface="Calibri"/>
              <a:cs typeface="Calibri"/>
            </a:endParaRPr>
          </a:p>
          <a:p>
            <a:pPr algn="ctr">
              <a:defRPr/>
            </a:pPr>
            <a:r>
              <a:rPr sz="3797" spc="-4" dirty="0">
                <a:solidFill>
                  <a:srgbClr val="FFFFFF"/>
                </a:solidFill>
                <a:latin typeface="Calibri"/>
                <a:cs typeface="Calibri"/>
              </a:rPr>
              <a:t>Conscious</a:t>
            </a:r>
            <a:r>
              <a:rPr sz="3797" spc="-35" dirty="0">
                <a:solidFill>
                  <a:srgbClr val="FFFFFF"/>
                </a:solidFill>
                <a:latin typeface="Calibri"/>
                <a:cs typeface="Calibri"/>
              </a:rPr>
              <a:t> </a:t>
            </a:r>
            <a:r>
              <a:rPr sz="3797" spc="-4" dirty="0">
                <a:solidFill>
                  <a:srgbClr val="FFFFFF"/>
                </a:solidFill>
                <a:latin typeface="Calibri"/>
                <a:cs typeface="Calibri"/>
              </a:rPr>
              <a:t>Incompetence!</a:t>
            </a:r>
            <a:endParaRPr sz="3797" dirty="0">
              <a:latin typeface="Calibri"/>
              <a:cs typeface="Calibri"/>
            </a:endParaRPr>
          </a:p>
        </p:txBody>
      </p:sp>
      <p:sp>
        <p:nvSpPr>
          <p:cNvPr id="6" name="object 6"/>
          <p:cNvSpPr/>
          <p:nvPr/>
        </p:nvSpPr>
        <p:spPr>
          <a:xfrm>
            <a:off x="3059907" y="1482925"/>
            <a:ext cx="2903537" cy="2905125"/>
          </a:xfrm>
          <a:prstGeom prst="rect">
            <a:avLst/>
          </a:prstGeom>
          <a:blipFill>
            <a:blip r:embed="rId4" cstate="print"/>
            <a:stretch>
              <a:fillRect/>
            </a:stretch>
          </a:blipFill>
        </p:spPr>
        <p:txBody>
          <a:bodyPr lIns="0" tIns="0" rIns="0" bIns="0"/>
          <a:lstStyle/>
          <a:p>
            <a:pPr>
              <a:defRPr/>
            </a:pPr>
            <a:endParaRPr sz="984"/>
          </a:p>
        </p:txBody>
      </p:sp>
      <p:sp>
        <p:nvSpPr>
          <p:cNvPr id="143366" name="object 7"/>
          <p:cNvSpPr>
            <a:spLocks noGrp="1"/>
          </p:cNvSpPr>
          <p:nvPr>
            <p:ph type="title"/>
          </p:nvPr>
        </p:nvSpPr>
        <p:spPr>
          <a:xfrm>
            <a:off x="3277394" y="4170563"/>
            <a:ext cx="2470150" cy="554037"/>
          </a:xfrm>
        </p:spPr>
        <p:txBody>
          <a:bodyPr lIns="0" tIns="0" rIns="0" bIns="0">
            <a:spAutoFit/>
          </a:bodyPr>
          <a:lstStyle/>
          <a:p>
            <a:pPr marL="7938" algn="ctr"/>
            <a:r>
              <a:rPr lang="en-US" altLang="en-US">
                <a:latin typeface="Calibri" panose="020F0502020204030204" pitchFamily="34" charset="0"/>
                <a:cs typeface="Calibri" panose="020F0502020204030204" pitchFamily="34" charset="0"/>
              </a:rPr>
              <a:t>AHA’s!</a:t>
            </a:r>
          </a:p>
        </p:txBody>
      </p:sp>
      <p:sp>
        <p:nvSpPr>
          <p:cNvPr id="8" name="object 4"/>
          <p:cNvSpPr txBox="1"/>
          <p:nvPr/>
        </p:nvSpPr>
        <p:spPr>
          <a:xfrm>
            <a:off x="1391442" y="4972250"/>
            <a:ext cx="6570663" cy="1168400"/>
          </a:xfrm>
          <a:prstGeom prst="rect">
            <a:avLst/>
          </a:prstGeom>
        </p:spPr>
        <p:txBody>
          <a:bodyPr lIns="0" tIns="0" rIns="0" bIns="0">
            <a:spAutoFit/>
          </a:bodyPr>
          <a:lstStyle/>
          <a:p>
            <a:pPr marL="34378">
              <a:defRPr/>
            </a:pPr>
            <a:r>
              <a:rPr sz="3797" spc="-4" dirty="0">
                <a:solidFill>
                  <a:srgbClr val="FFFFFF"/>
                </a:solidFill>
                <a:latin typeface="Calibri"/>
                <a:cs typeface="Calibri"/>
              </a:rPr>
              <a:t>Your </a:t>
            </a:r>
            <a:r>
              <a:rPr sz="3797" u="sng" dirty="0">
                <a:solidFill>
                  <a:srgbClr val="FFFFFF"/>
                </a:solidFill>
                <a:latin typeface="Calibri"/>
                <a:cs typeface="Calibri"/>
              </a:rPr>
              <a:t>4th </a:t>
            </a:r>
            <a:r>
              <a:rPr sz="3797" u="sng" spc="-4" dirty="0">
                <a:solidFill>
                  <a:srgbClr val="FFFFFF"/>
                </a:solidFill>
                <a:latin typeface="Calibri"/>
                <a:cs typeface="Calibri"/>
              </a:rPr>
              <a:t>Voice </a:t>
            </a:r>
            <a:r>
              <a:rPr sz="3797" spc="-4" dirty="0">
                <a:solidFill>
                  <a:srgbClr val="FFFFFF"/>
                </a:solidFill>
                <a:latin typeface="Calibri"/>
                <a:cs typeface="Calibri"/>
              </a:rPr>
              <a:t>by </a:t>
            </a:r>
            <a:r>
              <a:rPr sz="3797" dirty="0">
                <a:solidFill>
                  <a:srgbClr val="FFFFFF"/>
                </a:solidFill>
                <a:latin typeface="Calibri"/>
                <a:cs typeface="Calibri"/>
              </a:rPr>
              <a:t>Nature is</a:t>
            </a:r>
            <a:r>
              <a:rPr sz="3797" spc="-11" dirty="0">
                <a:solidFill>
                  <a:srgbClr val="FFFFFF"/>
                </a:solidFill>
                <a:latin typeface="Calibri"/>
                <a:cs typeface="Calibri"/>
              </a:rPr>
              <a:t> </a:t>
            </a:r>
            <a:r>
              <a:rPr sz="3797" spc="-4" dirty="0">
                <a:solidFill>
                  <a:srgbClr val="FFFFFF"/>
                </a:solidFill>
                <a:latin typeface="Calibri"/>
                <a:cs typeface="Calibri"/>
              </a:rPr>
              <a:t>often</a:t>
            </a:r>
            <a:endParaRPr sz="3797" dirty="0">
              <a:latin typeface="Calibri"/>
              <a:cs typeface="Calibri"/>
            </a:endParaRPr>
          </a:p>
          <a:p>
            <a:pPr marL="8929">
              <a:defRPr/>
            </a:pPr>
            <a:r>
              <a:rPr sz="3797" dirty="0">
                <a:solidFill>
                  <a:srgbClr val="FFFFFF"/>
                </a:solidFill>
                <a:latin typeface="Calibri"/>
                <a:cs typeface="Calibri"/>
              </a:rPr>
              <a:t>your </a:t>
            </a:r>
            <a:r>
              <a:rPr sz="3797" spc="-4" dirty="0">
                <a:solidFill>
                  <a:srgbClr val="FFFFFF"/>
                </a:solidFill>
                <a:latin typeface="Calibri"/>
                <a:cs typeface="Calibri"/>
              </a:rPr>
              <a:t>Unconscious</a:t>
            </a:r>
            <a:r>
              <a:rPr sz="3797" spc="-14" dirty="0">
                <a:solidFill>
                  <a:srgbClr val="FFFFFF"/>
                </a:solidFill>
                <a:latin typeface="Calibri"/>
                <a:cs typeface="Calibri"/>
              </a:rPr>
              <a:t> </a:t>
            </a:r>
            <a:r>
              <a:rPr sz="3797" spc="-4" dirty="0">
                <a:solidFill>
                  <a:srgbClr val="FFFFFF"/>
                </a:solidFill>
                <a:latin typeface="Calibri"/>
                <a:cs typeface="Calibri"/>
              </a:rPr>
              <a:t>Incompetence!</a:t>
            </a:r>
            <a:endParaRPr sz="3797" dirty="0">
              <a:latin typeface="Calibri"/>
              <a:cs typeface="Calibri"/>
            </a:endParaRPr>
          </a:p>
        </p:txBody>
      </p:sp>
    </p:spTree>
    <p:extLst>
      <p:ext uri="{BB962C8B-B14F-4D97-AF65-F5344CB8AC3E}">
        <p14:creationId xmlns:p14="http://schemas.microsoft.com/office/powerpoint/2010/main" val="10901577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Title 6"/>
          <p:cNvSpPr>
            <a:spLocks noGrp="1"/>
          </p:cNvSpPr>
          <p:nvPr>
            <p:ph type="title"/>
          </p:nvPr>
        </p:nvSpPr>
        <p:spPr>
          <a:xfrm>
            <a:off x="1819275" y="55563"/>
            <a:ext cx="6867525" cy="1143000"/>
          </a:xfrm>
        </p:spPr>
        <p:txBody>
          <a:bodyPr/>
          <a:lstStyle/>
          <a:p>
            <a:r>
              <a:rPr lang="en-US" altLang="en-US"/>
              <a:t>Champions of…</a:t>
            </a:r>
          </a:p>
        </p:txBody>
      </p:sp>
      <p:graphicFrame>
        <p:nvGraphicFramePr>
          <p:cNvPr id="6" name="Table 5"/>
          <p:cNvGraphicFramePr>
            <a:graphicFrameLocks noGrp="1"/>
          </p:cNvGraphicFramePr>
          <p:nvPr>
            <p:extLst>
              <p:ext uri="{D42A27DB-BD31-4B8C-83A1-F6EECF244321}">
                <p14:modId xmlns:p14="http://schemas.microsoft.com/office/powerpoint/2010/main" val="2598324250"/>
              </p:ext>
            </p:extLst>
          </p:nvPr>
        </p:nvGraphicFramePr>
        <p:xfrm>
          <a:off x="359089" y="1492587"/>
          <a:ext cx="8389624" cy="3742944"/>
        </p:xfrm>
        <a:graphic>
          <a:graphicData uri="http://schemas.openxmlformats.org/drawingml/2006/table">
            <a:tbl>
              <a:tblPr firstRow="1" bandRow="1">
                <a:tableStyleId>{5C22544A-7EE6-4342-B048-85BDC9FD1C3A}</a:tableStyleId>
              </a:tblPr>
              <a:tblGrid>
                <a:gridCol w="2050397">
                  <a:extLst>
                    <a:ext uri="{9D8B030D-6E8A-4147-A177-3AD203B41FA5}">
                      <a16:colId xmlns:a16="http://schemas.microsoft.com/office/drawing/2014/main" val="1674375422"/>
                    </a:ext>
                  </a:extLst>
                </a:gridCol>
                <a:gridCol w="6339227">
                  <a:extLst>
                    <a:ext uri="{9D8B030D-6E8A-4147-A177-3AD203B41FA5}">
                      <a16:colId xmlns:a16="http://schemas.microsoft.com/office/drawing/2014/main" val="2563867084"/>
                    </a:ext>
                  </a:extLst>
                </a:gridCol>
              </a:tblGrid>
              <a:tr h="641009">
                <a:tc>
                  <a:txBody>
                    <a:bodyPr/>
                    <a:lstStyle/>
                    <a:p>
                      <a:pPr algn="ctr"/>
                      <a:r>
                        <a:rPr lang="en-US" sz="2000" b="1" dirty="0">
                          <a:solidFill>
                            <a:schemeClr val="tx1"/>
                          </a:solidFill>
                        </a:rPr>
                        <a:t>Nurturer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tc>
                  <a:txBody>
                    <a:bodyPr/>
                    <a:lstStyle/>
                    <a:p>
                      <a:pPr marL="0" lvl="1" indent="0">
                        <a:defRPr/>
                      </a:pPr>
                      <a:r>
                        <a:rPr lang="en-US" altLang="en-US" b="0" dirty="0">
                          <a:solidFill>
                            <a:schemeClr val="tx1"/>
                          </a:solidFill>
                          <a:cs typeface="Calibri" panose="020F0502020204030204" pitchFamily="34" charset="0"/>
                        </a:rPr>
                        <a:t>Relational harmony, values and people</a:t>
                      </a:r>
                    </a:p>
                  </a:txBody>
                  <a:tcPr marT="228600" marB="228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9215595"/>
                  </a:ext>
                </a:extLst>
              </a:tr>
              <a:tr h="0">
                <a:tc>
                  <a:txBody>
                    <a:bodyPr/>
                    <a:lstStyle/>
                    <a:p>
                      <a:pPr algn="ctr"/>
                      <a:r>
                        <a:rPr lang="en-US" sz="2000" b="1" dirty="0">
                          <a:solidFill>
                            <a:schemeClr val="tx1"/>
                          </a:solidFill>
                        </a:rPr>
                        <a:t>Creative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tc>
                  <a:txBody>
                    <a:bodyPr/>
                    <a:lstStyle/>
                    <a:p>
                      <a:pPr marL="0" lvl="1" indent="0">
                        <a:spcBef>
                          <a:spcPts val="1400"/>
                        </a:spcBef>
                        <a:defRPr/>
                      </a:pPr>
                      <a:r>
                        <a:rPr lang="en-US" altLang="en-US" dirty="0">
                          <a:cs typeface="Calibri" panose="020F0502020204030204" pitchFamily="34" charset="0"/>
                        </a:rPr>
                        <a:t>Future ideas, organizational integrity and social conscience</a:t>
                      </a:r>
                    </a:p>
                  </a:txBody>
                  <a:tcPr marT="228600" marB="228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3047827"/>
                  </a:ext>
                </a:extLst>
              </a:tr>
              <a:tr h="0">
                <a:tc>
                  <a:txBody>
                    <a:bodyPr/>
                    <a:lstStyle/>
                    <a:p>
                      <a:pPr algn="ctr"/>
                      <a:r>
                        <a:rPr lang="en-US" sz="2000" b="1" dirty="0">
                          <a:solidFill>
                            <a:schemeClr val="tx1"/>
                          </a:solidFill>
                        </a:rPr>
                        <a:t>Guardian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tc>
                  <a:txBody>
                    <a:bodyPr/>
                    <a:lstStyle/>
                    <a:p>
                      <a:pPr marL="0" lvl="1" indent="0">
                        <a:spcBef>
                          <a:spcPts val="1400"/>
                        </a:spcBef>
                        <a:defRPr/>
                      </a:pPr>
                      <a:r>
                        <a:rPr lang="en-US" altLang="en-US" dirty="0">
                          <a:cs typeface="Calibri" panose="020F0502020204030204" pitchFamily="34" charset="0"/>
                        </a:rPr>
                        <a:t>Truth, stewardship of money and systems</a:t>
                      </a:r>
                    </a:p>
                  </a:txBody>
                  <a:tcPr marT="228600" marB="228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8455177"/>
                  </a:ext>
                </a:extLst>
              </a:tr>
              <a:tr h="647786">
                <a:tc>
                  <a:txBody>
                    <a:bodyPr/>
                    <a:lstStyle/>
                    <a:p>
                      <a:pPr algn="ctr"/>
                      <a:r>
                        <a:rPr lang="en-US" sz="2000" b="1" dirty="0">
                          <a:solidFill>
                            <a:schemeClr val="tx1"/>
                          </a:solidFill>
                        </a:rPr>
                        <a:t>Connector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tc>
                  <a:txBody>
                    <a:bodyPr/>
                    <a:lstStyle/>
                    <a:p>
                      <a:pPr marL="0" lvl="1" indent="0">
                        <a:spcBef>
                          <a:spcPts val="1400"/>
                        </a:spcBef>
                        <a:defRPr/>
                      </a:pPr>
                      <a:r>
                        <a:rPr lang="en-US" altLang="en-US" dirty="0">
                          <a:cs typeface="Calibri" panose="020F0502020204030204" pitchFamily="34" charset="0"/>
                        </a:rPr>
                        <a:t>Relational networks, branding and messaging and internal collaboration</a:t>
                      </a:r>
                    </a:p>
                  </a:txBody>
                  <a:tcPr marT="118872" marB="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5083296"/>
                  </a:ext>
                </a:extLst>
              </a:tr>
              <a:tr h="762000">
                <a:tc>
                  <a:txBody>
                    <a:bodyPr/>
                    <a:lstStyle/>
                    <a:p>
                      <a:pPr algn="ctr"/>
                      <a:r>
                        <a:rPr lang="en-US" sz="2000" b="1" dirty="0">
                          <a:solidFill>
                            <a:schemeClr val="tx1"/>
                          </a:solidFill>
                        </a:rPr>
                        <a:t>Pioneer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tc>
                  <a:txBody>
                    <a:bodyPr/>
                    <a:lstStyle/>
                    <a:p>
                      <a:pPr marL="0" lvl="1" indent="0">
                        <a:spcBef>
                          <a:spcPts val="1400"/>
                        </a:spcBef>
                        <a:defRPr/>
                      </a:pPr>
                      <a:r>
                        <a:rPr lang="en-US" altLang="en-US" dirty="0">
                          <a:cs typeface="Calibri" panose="020F0502020204030204" pitchFamily="34" charset="0"/>
                        </a:rPr>
                        <a:t>Strategic vision, tough decisions and problem-solving</a:t>
                      </a:r>
                    </a:p>
                  </a:txBody>
                  <a:tcPr marT="228600" marB="228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2544585"/>
                  </a:ext>
                </a:extLst>
              </a:tr>
            </a:tbl>
          </a:graphicData>
        </a:graphic>
      </p:graphicFrame>
      <p:pic>
        <p:nvPicPr>
          <p:cNvPr id="7" name="Picture 6"/>
          <p:cNvPicPr>
            <a:picLocks noChangeAspect="1"/>
          </p:cNvPicPr>
          <p:nvPr/>
        </p:nvPicPr>
        <p:blipFill>
          <a:blip r:embed="rId3"/>
          <a:stretch>
            <a:fillRect/>
          </a:stretch>
        </p:blipFill>
        <p:spPr>
          <a:xfrm>
            <a:off x="8016622" y="1283385"/>
            <a:ext cx="719391" cy="216427"/>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7"/>
          <p:cNvSpPr txBox="1">
            <a:spLocks/>
          </p:cNvSpPr>
          <p:nvPr/>
        </p:nvSpPr>
        <p:spPr bwMode="auto">
          <a:xfrm>
            <a:off x="1603375" y="100013"/>
            <a:ext cx="71453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rtl="0" eaLnBrk="0" fontAlgn="base" hangingPunct="0">
              <a:spcBef>
                <a:spcPct val="0"/>
              </a:spcBef>
              <a:spcAft>
                <a:spcPct val="0"/>
              </a:spcAft>
              <a:defRPr sz="3600" b="1" i="1">
                <a:solidFill>
                  <a:srgbClr val="000066"/>
                </a:solidFill>
                <a:latin typeface="+mj-lt"/>
                <a:ea typeface="+mj-ea"/>
                <a:cs typeface="+mj-cs"/>
              </a:defRPr>
            </a:lvl1pPr>
            <a:lvl2pPr algn="r" rtl="0" eaLnBrk="0" fontAlgn="base" hangingPunct="0">
              <a:spcBef>
                <a:spcPct val="0"/>
              </a:spcBef>
              <a:spcAft>
                <a:spcPct val="0"/>
              </a:spcAft>
              <a:defRPr sz="3600" b="1" i="1">
                <a:solidFill>
                  <a:srgbClr val="000066"/>
                </a:solidFill>
                <a:latin typeface="Arial" charset="0"/>
              </a:defRPr>
            </a:lvl2pPr>
            <a:lvl3pPr algn="r" rtl="0" eaLnBrk="0" fontAlgn="base" hangingPunct="0">
              <a:spcBef>
                <a:spcPct val="0"/>
              </a:spcBef>
              <a:spcAft>
                <a:spcPct val="0"/>
              </a:spcAft>
              <a:defRPr sz="3600" b="1" i="1">
                <a:solidFill>
                  <a:srgbClr val="000066"/>
                </a:solidFill>
                <a:latin typeface="Arial" charset="0"/>
              </a:defRPr>
            </a:lvl3pPr>
            <a:lvl4pPr algn="r" rtl="0" eaLnBrk="0" fontAlgn="base" hangingPunct="0">
              <a:spcBef>
                <a:spcPct val="0"/>
              </a:spcBef>
              <a:spcAft>
                <a:spcPct val="0"/>
              </a:spcAft>
              <a:defRPr sz="3600" b="1" i="1">
                <a:solidFill>
                  <a:srgbClr val="000066"/>
                </a:solidFill>
                <a:latin typeface="Arial" charset="0"/>
              </a:defRPr>
            </a:lvl4pPr>
            <a:lvl5pPr algn="r" rtl="0" eaLnBrk="0" fontAlgn="base" hangingPunct="0">
              <a:spcBef>
                <a:spcPct val="0"/>
              </a:spcBef>
              <a:spcAft>
                <a:spcPct val="0"/>
              </a:spcAft>
              <a:defRPr sz="3600" b="1" i="1">
                <a:solidFill>
                  <a:srgbClr val="000066"/>
                </a:solidFill>
                <a:latin typeface="Arial" charset="0"/>
              </a:defRPr>
            </a:lvl5pPr>
            <a:lvl6pPr marL="457200" algn="r" rtl="0" eaLnBrk="0" fontAlgn="base" hangingPunct="0">
              <a:spcBef>
                <a:spcPct val="0"/>
              </a:spcBef>
              <a:spcAft>
                <a:spcPct val="0"/>
              </a:spcAft>
              <a:defRPr sz="3600" b="1" i="1">
                <a:solidFill>
                  <a:srgbClr val="000066"/>
                </a:solidFill>
                <a:latin typeface="Arial" charset="0"/>
              </a:defRPr>
            </a:lvl6pPr>
            <a:lvl7pPr marL="914400" algn="r" rtl="0" eaLnBrk="0" fontAlgn="base" hangingPunct="0">
              <a:spcBef>
                <a:spcPct val="0"/>
              </a:spcBef>
              <a:spcAft>
                <a:spcPct val="0"/>
              </a:spcAft>
              <a:defRPr sz="3600" b="1" i="1">
                <a:solidFill>
                  <a:srgbClr val="000066"/>
                </a:solidFill>
                <a:latin typeface="Arial" charset="0"/>
              </a:defRPr>
            </a:lvl7pPr>
            <a:lvl8pPr marL="1371600" algn="r" rtl="0" eaLnBrk="0" fontAlgn="base" hangingPunct="0">
              <a:spcBef>
                <a:spcPct val="0"/>
              </a:spcBef>
              <a:spcAft>
                <a:spcPct val="0"/>
              </a:spcAft>
              <a:defRPr sz="3600" b="1" i="1">
                <a:solidFill>
                  <a:srgbClr val="000066"/>
                </a:solidFill>
                <a:latin typeface="Arial" charset="0"/>
              </a:defRPr>
            </a:lvl8pPr>
            <a:lvl9pPr marL="1828800" algn="r" rtl="0" eaLnBrk="0" fontAlgn="base" hangingPunct="0">
              <a:spcBef>
                <a:spcPct val="0"/>
              </a:spcBef>
              <a:spcAft>
                <a:spcPct val="0"/>
              </a:spcAft>
              <a:defRPr sz="3600" b="1" i="1">
                <a:solidFill>
                  <a:srgbClr val="000066"/>
                </a:solidFill>
                <a:latin typeface="Arial" charset="0"/>
              </a:defRPr>
            </a:lvl9pPr>
          </a:lstStyle>
          <a:p>
            <a:pPr>
              <a:defRPr/>
            </a:pPr>
            <a:r>
              <a:rPr lang="en-US" kern="0" dirty="0"/>
              <a:t>Rules Of Engagement </a:t>
            </a:r>
          </a:p>
          <a:p>
            <a:pPr>
              <a:defRPr/>
            </a:pPr>
            <a:r>
              <a:rPr lang="en-US" kern="0" dirty="0"/>
              <a:t>When Leading Teams…</a:t>
            </a:r>
          </a:p>
        </p:txBody>
      </p:sp>
      <p:graphicFrame>
        <p:nvGraphicFramePr>
          <p:cNvPr id="4" name="Table 3"/>
          <p:cNvGraphicFramePr>
            <a:graphicFrameLocks noGrp="1"/>
          </p:cNvGraphicFramePr>
          <p:nvPr>
            <p:extLst>
              <p:ext uri="{D42A27DB-BD31-4B8C-83A1-F6EECF244321}">
                <p14:modId xmlns:p14="http://schemas.microsoft.com/office/powerpoint/2010/main" val="2368080879"/>
              </p:ext>
            </p:extLst>
          </p:nvPr>
        </p:nvGraphicFramePr>
        <p:xfrm>
          <a:off x="359089" y="1492591"/>
          <a:ext cx="8389624" cy="4267200"/>
        </p:xfrm>
        <a:graphic>
          <a:graphicData uri="http://schemas.openxmlformats.org/drawingml/2006/table">
            <a:tbl>
              <a:tblPr firstRow="1" bandRow="1">
                <a:tableStyleId>{5C22544A-7EE6-4342-B048-85BDC9FD1C3A}</a:tableStyleId>
              </a:tblPr>
              <a:tblGrid>
                <a:gridCol w="2050397">
                  <a:extLst>
                    <a:ext uri="{9D8B030D-6E8A-4147-A177-3AD203B41FA5}">
                      <a16:colId xmlns:a16="http://schemas.microsoft.com/office/drawing/2014/main" val="1674375422"/>
                    </a:ext>
                  </a:extLst>
                </a:gridCol>
                <a:gridCol w="6339227">
                  <a:extLst>
                    <a:ext uri="{9D8B030D-6E8A-4147-A177-3AD203B41FA5}">
                      <a16:colId xmlns:a16="http://schemas.microsoft.com/office/drawing/2014/main" val="2563867084"/>
                    </a:ext>
                  </a:extLst>
                </a:gridCol>
              </a:tblGrid>
              <a:tr h="699066">
                <a:tc>
                  <a:txBody>
                    <a:bodyPr/>
                    <a:lstStyle/>
                    <a:p>
                      <a:pPr algn="ctr"/>
                      <a:r>
                        <a:rPr lang="en-US" sz="2000" b="1" dirty="0">
                          <a:solidFill>
                            <a:schemeClr val="tx1"/>
                          </a:solidFill>
                        </a:rPr>
                        <a:t>Nurturer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tc>
                  <a:txBody>
                    <a:bodyPr/>
                    <a:lstStyle/>
                    <a:p>
                      <a:r>
                        <a:rPr lang="en-US" sz="2000" b="0" spc="-4" dirty="0">
                          <a:solidFill>
                            <a:schemeClr val="tx1"/>
                          </a:solidFill>
                          <a:cs typeface="Calibri"/>
                        </a:rPr>
                        <a:t>They want to </a:t>
                      </a:r>
                      <a:r>
                        <a:rPr lang="en-US" sz="2000" b="0" spc="-7" dirty="0">
                          <a:solidFill>
                            <a:schemeClr val="tx1"/>
                          </a:solidFill>
                          <a:cs typeface="Calibri"/>
                        </a:rPr>
                        <a:t>hear </a:t>
                      </a:r>
                      <a:r>
                        <a:rPr lang="en-US" sz="2000" b="0" spc="-4" dirty="0">
                          <a:solidFill>
                            <a:schemeClr val="tx1"/>
                          </a:solidFill>
                          <a:cs typeface="Calibri"/>
                        </a:rPr>
                        <a:t>your</a:t>
                      </a:r>
                      <a:r>
                        <a:rPr lang="en-US" sz="2000" b="0" spc="-28" dirty="0">
                          <a:solidFill>
                            <a:schemeClr val="tx1"/>
                          </a:solidFill>
                          <a:cs typeface="Calibri"/>
                        </a:rPr>
                        <a:t> </a:t>
                      </a:r>
                      <a:r>
                        <a:rPr lang="en-US" sz="2000" b="0" spc="-4" dirty="0">
                          <a:solidFill>
                            <a:schemeClr val="tx1"/>
                          </a:solidFill>
                          <a:cs typeface="Calibri"/>
                        </a:rPr>
                        <a:t>opinion</a:t>
                      </a:r>
                    </a:p>
                    <a:p>
                      <a:endParaRPr lang="en-US" sz="1000" b="0" spc="-4" dirty="0">
                        <a:solidFill>
                          <a:schemeClr val="tx1"/>
                        </a:solidFill>
                        <a:cs typeface="Calibri"/>
                      </a:endParaRPr>
                    </a:p>
                    <a:p>
                      <a:r>
                        <a:rPr lang="en-US" sz="2000" b="0" spc="-4" dirty="0">
                          <a:solidFill>
                            <a:schemeClr val="tx1"/>
                          </a:solidFill>
                          <a:cs typeface="Calibri"/>
                        </a:rPr>
                        <a:t>No </a:t>
                      </a:r>
                      <a:r>
                        <a:rPr lang="en-US" sz="2000" b="0" spc="-7" dirty="0">
                          <a:solidFill>
                            <a:schemeClr val="tx1"/>
                          </a:solidFill>
                          <a:cs typeface="Calibri"/>
                        </a:rPr>
                        <a:t>one </a:t>
                      </a:r>
                      <a:r>
                        <a:rPr lang="en-US" sz="2000" b="0" spc="-4" dirty="0">
                          <a:solidFill>
                            <a:schemeClr val="tx1"/>
                          </a:solidFill>
                          <a:cs typeface="Calibri"/>
                        </a:rPr>
                        <a:t>is </a:t>
                      </a:r>
                      <a:r>
                        <a:rPr lang="en-US" sz="2000" b="0" dirty="0">
                          <a:solidFill>
                            <a:schemeClr val="tx1"/>
                          </a:solidFill>
                          <a:cs typeface="Calibri"/>
                        </a:rPr>
                        <a:t>going </a:t>
                      </a:r>
                      <a:r>
                        <a:rPr lang="en-US" sz="2000" b="0" spc="-4" dirty="0">
                          <a:solidFill>
                            <a:schemeClr val="tx1"/>
                          </a:solidFill>
                          <a:cs typeface="Calibri"/>
                        </a:rPr>
                        <a:t>to critique you</a:t>
                      </a:r>
                      <a:r>
                        <a:rPr lang="en-US" sz="2000" b="0" spc="-28" dirty="0">
                          <a:solidFill>
                            <a:schemeClr val="tx1"/>
                          </a:solidFill>
                          <a:cs typeface="Calibri"/>
                        </a:rPr>
                        <a:t> </a:t>
                      </a:r>
                      <a:r>
                        <a:rPr lang="en-US" sz="2000" b="0" spc="-4" dirty="0">
                          <a:solidFill>
                            <a:schemeClr val="tx1"/>
                          </a:solidFill>
                          <a:cs typeface="Calibri"/>
                        </a:rPr>
                        <a:t>immediately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9215595"/>
                  </a:ext>
                </a:extLst>
              </a:tr>
              <a:tr h="370840">
                <a:tc>
                  <a:txBody>
                    <a:bodyPr/>
                    <a:lstStyle/>
                    <a:p>
                      <a:pPr algn="ctr"/>
                      <a:r>
                        <a:rPr lang="en-US" sz="2000" b="1" dirty="0">
                          <a:solidFill>
                            <a:schemeClr val="tx1"/>
                          </a:solidFill>
                        </a:rPr>
                        <a:t>Creative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tc>
                  <a:txBody>
                    <a:bodyPr/>
                    <a:lstStyle/>
                    <a:p>
                      <a:r>
                        <a:rPr lang="en-US" sz="2000" spc="-7" dirty="0">
                          <a:cs typeface="Calibri"/>
                        </a:rPr>
                        <a:t>Dream </a:t>
                      </a:r>
                      <a:r>
                        <a:rPr lang="en-US" sz="2000" spc="-4" dirty="0">
                          <a:cs typeface="Calibri"/>
                        </a:rPr>
                        <a:t>big – it’s ok to be wrong</a:t>
                      </a:r>
                      <a:r>
                        <a:rPr lang="en-US" sz="2000" spc="35" dirty="0">
                          <a:cs typeface="Calibri"/>
                        </a:rPr>
                        <a:t> </a:t>
                      </a:r>
                      <a:r>
                        <a:rPr lang="en-US" sz="2000" spc="-4" dirty="0">
                          <a:cs typeface="Calibri"/>
                        </a:rPr>
                        <a:t>sometimes</a:t>
                      </a:r>
                    </a:p>
                    <a:p>
                      <a:endParaRPr lang="en-US" sz="1000" spc="-4" dirty="0">
                        <a:cs typeface="Calibri"/>
                      </a:endParaRPr>
                    </a:p>
                    <a:p>
                      <a:r>
                        <a:rPr lang="en-US" sz="2000" spc="-4" dirty="0">
                          <a:cs typeface="Calibri"/>
                        </a:rPr>
                        <a:t>They </a:t>
                      </a:r>
                      <a:r>
                        <a:rPr lang="en-US" sz="2000" spc="-7" dirty="0">
                          <a:cs typeface="Calibri"/>
                        </a:rPr>
                        <a:t>promise </a:t>
                      </a:r>
                      <a:r>
                        <a:rPr lang="en-US" sz="2000" spc="-4" dirty="0">
                          <a:cs typeface="Calibri"/>
                        </a:rPr>
                        <a:t>to ask clarifying</a:t>
                      </a:r>
                      <a:r>
                        <a:rPr lang="en-US" sz="2000" spc="28" dirty="0">
                          <a:cs typeface="Calibri"/>
                        </a:rPr>
                        <a:t> </a:t>
                      </a:r>
                      <a:r>
                        <a:rPr lang="en-US" sz="2000" spc="-7" dirty="0">
                          <a:cs typeface="Calibri"/>
                        </a:rPr>
                        <a:t>questions</a:t>
                      </a:r>
                      <a:endParaRPr lang="en-US" sz="2000" dirty="0">
                        <a:cs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3047827"/>
                  </a:ext>
                </a:extLst>
              </a:tr>
              <a:tr h="370840">
                <a:tc>
                  <a:txBody>
                    <a:bodyPr/>
                    <a:lstStyle/>
                    <a:p>
                      <a:pPr algn="ctr"/>
                      <a:r>
                        <a:rPr lang="en-US" sz="2000" b="1" dirty="0">
                          <a:solidFill>
                            <a:schemeClr val="tx1"/>
                          </a:solidFill>
                        </a:rPr>
                        <a:t>Guardian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tc>
                  <a:txBody>
                    <a:bodyPr/>
                    <a:lstStyle/>
                    <a:p>
                      <a:r>
                        <a:rPr lang="en-US" sz="2000" spc="-4" dirty="0">
                          <a:cs typeface="Calibri"/>
                        </a:rPr>
                        <a:t>Keep asking the </a:t>
                      </a:r>
                      <a:r>
                        <a:rPr lang="en-US" sz="2000" spc="-7" dirty="0">
                          <a:cs typeface="Calibri"/>
                        </a:rPr>
                        <a:t>difficult</a:t>
                      </a:r>
                      <a:r>
                        <a:rPr lang="en-US" sz="2000" spc="-32" dirty="0">
                          <a:cs typeface="Calibri"/>
                        </a:rPr>
                        <a:t> </a:t>
                      </a:r>
                      <a:r>
                        <a:rPr lang="en-US" sz="2000" spc="-4" dirty="0">
                          <a:cs typeface="Calibri"/>
                        </a:rPr>
                        <a:t>questions</a:t>
                      </a:r>
                    </a:p>
                    <a:p>
                      <a:endParaRPr lang="en-US" sz="1000" spc="-4" dirty="0">
                        <a:cs typeface="Calibri"/>
                      </a:endParaRPr>
                    </a:p>
                    <a:p>
                      <a:r>
                        <a:rPr lang="en-US" sz="2000" spc="-4" dirty="0">
                          <a:cs typeface="Calibri"/>
                        </a:rPr>
                        <a:t>They </a:t>
                      </a:r>
                      <a:r>
                        <a:rPr lang="en-US" sz="2000" spc="-7" dirty="0">
                          <a:cs typeface="Calibri"/>
                        </a:rPr>
                        <a:t>promise </a:t>
                      </a:r>
                      <a:r>
                        <a:rPr lang="en-US" sz="2000" spc="-4" dirty="0">
                          <a:cs typeface="Calibri"/>
                        </a:rPr>
                        <a:t>to </a:t>
                      </a:r>
                      <a:r>
                        <a:rPr lang="en-US" sz="2000" spc="-7" dirty="0">
                          <a:cs typeface="Calibri"/>
                        </a:rPr>
                        <a:t>stay </a:t>
                      </a:r>
                      <a:r>
                        <a:rPr lang="en-US" sz="2000" spc="-4" dirty="0">
                          <a:cs typeface="Calibri"/>
                        </a:rPr>
                        <a:t>engaged </a:t>
                      </a:r>
                      <a:r>
                        <a:rPr lang="en-US" sz="2000" dirty="0">
                          <a:cs typeface="Calibri"/>
                        </a:rPr>
                        <a:t>as </a:t>
                      </a:r>
                      <a:r>
                        <a:rPr lang="en-US" sz="2000" spc="-4" dirty="0">
                          <a:cs typeface="Calibri"/>
                        </a:rPr>
                        <a:t>long </a:t>
                      </a:r>
                      <a:r>
                        <a:rPr lang="en-US" sz="2000" dirty="0">
                          <a:cs typeface="Calibri"/>
                        </a:rPr>
                        <a:t>as </a:t>
                      </a:r>
                      <a:r>
                        <a:rPr lang="en-US" sz="2000" spc="-4" dirty="0">
                          <a:cs typeface="Calibri"/>
                        </a:rPr>
                        <a:t>we</a:t>
                      </a:r>
                      <a:r>
                        <a:rPr lang="en-US" sz="2000" spc="-7" dirty="0">
                          <a:cs typeface="Calibri"/>
                        </a:rPr>
                        <a:t> </a:t>
                      </a:r>
                      <a:r>
                        <a:rPr lang="en-US" sz="2000" spc="-4" dirty="0">
                          <a:cs typeface="Calibri"/>
                        </a:rPr>
                        <a:t>can</a:t>
                      </a:r>
                      <a:endParaRPr 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8455177"/>
                  </a:ext>
                </a:extLst>
              </a:tr>
              <a:tr h="370840">
                <a:tc>
                  <a:txBody>
                    <a:bodyPr/>
                    <a:lstStyle/>
                    <a:p>
                      <a:pPr algn="ctr"/>
                      <a:r>
                        <a:rPr lang="en-US" sz="2000" b="1" dirty="0">
                          <a:solidFill>
                            <a:schemeClr val="tx1"/>
                          </a:solidFill>
                        </a:rPr>
                        <a:t>Connector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tc>
                  <a:txBody>
                    <a:bodyPr/>
                    <a:lstStyle/>
                    <a:p>
                      <a:r>
                        <a:rPr lang="en-US" sz="2000" spc="-7" dirty="0">
                          <a:cs typeface="Calibri"/>
                        </a:rPr>
                        <a:t>Sell </a:t>
                      </a:r>
                      <a:r>
                        <a:rPr lang="en-US" sz="2000" spc="-4" dirty="0">
                          <a:cs typeface="Calibri"/>
                        </a:rPr>
                        <a:t>your ideas as passionately as you</a:t>
                      </a:r>
                      <a:r>
                        <a:rPr lang="en-US" sz="2000" spc="-39" dirty="0">
                          <a:cs typeface="Calibri"/>
                        </a:rPr>
                        <a:t> </a:t>
                      </a:r>
                      <a:r>
                        <a:rPr lang="en-US" sz="2000" dirty="0">
                          <a:cs typeface="Calibri"/>
                        </a:rPr>
                        <a:t>can</a:t>
                      </a:r>
                    </a:p>
                    <a:p>
                      <a:endParaRPr lang="en-US" sz="1000" dirty="0">
                        <a:cs typeface="Calibri"/>
                      </a:endParaRPr>
                    </a:p>
                    <a:p>
                      <a:r>
                        <a:rPr lang="en-US" sz="2000" spc="-4" dirty="0">
                          <a:cs typeface="Calibri"/>
                        </a:rPr>
                        <a:t>When we critique them it’s not</a:t>
                      </a:r>
                      <a:r>
                        <a:rPr lang="en-US" sz="2000" spc="-7" dirty="0">
                          <a:cs typeface="Calibri"/>
                        </a:rPr>
                        <a:t> </a:t>
                      </a:r>
                      <a:r>
                        <a:rPr lang="en-US" sz="2000" spc="-4" dirty="0">
                          <a:cs typeface="Calibri"/>
                        </a:rPr>
                        <a:t>personal</a:t>
                      </a:r>
                      <a:endParaRPr 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5083296"/>
                  </a:ext>
                </a:extLst>
              </a:tr>
              <a:tr h="370840">
                <a:tc>
                  <a:txBody>
                    <a:bodyPr/>
                    <a:lstStyle/>
                    <a:p>
                      <a:pPr algn="ctr"/>
                      <a:r>
                        <a:rPr lang="en-US" sz="2000" b="1" dirty="0">
                          <a:solidFill>
                            <a:schemeClr val="tx1"/>
                          </a:solidFill>
                        </a:rPr>
                        <a:t>Pioneer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tc>
                  <a:txBody>
                    <a:bodyPr/>
                    <a:lstStyle/>
                    <a:p>
                      <a:r>
                        <a:rPr lang="en-US" sz="2000" spc="-4" dirty="0">
                          <a:cs typeface="Calibri"/>
                        </a:rPr>
                        <a:t>Please listen to everyone else’s </a:t>
                      </a:r>
                      <a:r>
                        <a:rPr lang="en-US" sz="2000" spc="-7" dirty="0">
                          <a:cs typeface="Calibri"/>
                        </a:rPr>
                        <a:t>view</a:t>
                      </a:r>
                      <a:r>
                        <a:rPr lang="en-US" sz="2000" spc="21" dirty="0">
                          <a:cs typeface="Calibri"/>
                        </a:rPr>
                        <a:t> </a:t>
                      </a:r>
                      <a:r>
                        <a:rPr lang="en-US" sz="2000" spc="-4" dirty="0">
                          <a:cs typeface="Calibri"/>
                        </a:rPr>
                        <a:t>first</a:t>
                      </a:r>
                    </a:p>
                    <a:p>
                      <a:endParaRPr lang="en-US" sz="1000" spc="-4" dirty="0">
                        <a:cs typeface="Calibri"/>
                      </a:endParaRPr>
                    </a:p>
                    <a:p>
                      <a:r>
                        <a:rPr lang="en-US" sz="2000" spc="-4" dirty="0">
                          <a:cs typeface="Calibri"/>
                        </a:rPr>
                        <a:t>Beware the </a:t>
                      </a:r>
                      <a:r>
                        <a:rPr lang="en-US" sz="2000" spc="-7" dirty="0">
                          <a:cs typeface="Calibri"/>
                        </a:rPr>
                        <a:t>strength </a:t>
                      </a:r>
                      <a:r>
                        <a:rPr lang="en-US" sz="2000" dirty="0">
                          <a:cs typeface="Calibri"/>
                        </a:rPr>
                        <a:t>of </a:t>
                      </a:r>
                      <a:r>
                        <a:rPr lang="en-US" sz="2000" spc="-4" dirty="0">
                          <a:cs typeface="Calibri"/>
                        </a:rPr>
                        <a:t>your</a:t>
                      </a:r>
                      <a:r>
                        <a:rPr lang="en-US" sz="2000" spc="11" dirty="0">
                          <a:cs typeface="Calibri"/>
                        </a:rPr>
                        <a:t> </a:t>
                      </a:r>
                      <a:r>
                        <a:rPr lang="en-US" sz="2000" spc="-4" dirty="0">
                          <a:cs typeface="Calibri"/>
                        </a:rPr>
                        <a:t>critique</a:t>
                      </a:r>
                      <a:endParaRPr 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2544585"/>
                  </a:ext>
                </a:extLst>
              </a:tr>
            </a:tbl>
          </a:graphicData>
        </a:graphic>
      </p:graphicFrame>
      <p:pic>
        <p:nvPicPr>
          <p:cNvPr id="6" name="Picture 5"/>
          <p:cNvPicPr>
            <a:picLocks noChangeAspect="1"/>
          </p:cNvPicPr>
          <p:nvPr/>
        </p:nvPicPr>
        <p:blipFill>
          <a:blip r:embed="rId3"/>
          <a:stretch>
            <a:fillRect/>
          </a:stretch>
        </p:blipFill>
        <p:spPr>
          <a:xfrm>
            <a:off x="8016622" y="1283385"/>
            <a:ext cx="719391" cy="216427"/>
          </a:xfrm>
          <a:prstGeom prst="rect">
            <a:avLst/>
          </a:prstGeom>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1819275" y="55563"/>
            <a:ext cx="6867525" cy="1143000"/>
          </a:xfrm>
        </p:spPr>
        <p:txBody>
          <a:bodyPr/>
          <a:lstStyle/>
          <a:p>
            <a:r>
              <a:rPr lang="en-US" altLang="en-US" dirty="0"/>
              <a:t>Discussion:  </a:t>
            </a:r>
            <a:br>
              <a:rPr lang="en-US" altLang="en-US" dirty="0"/>
            </a:br>
            <a:r>
              <a:rPr lang="en-US" altLang="en-US" dirty="0"/>
              <a:t>Current Reality</a:t>
            </a:r>
          </a:p>
        </p:txBody>
      </p:sp>
      <p:sp>
        <p:nvSpPr>
          <p:cNvPr id="101379" name="Content Placeholder 2"/>
          <p:cNvSpPr>
            <a:spLocks noGrp="1"/>
          </p:cNvSpPr>
          <p:nvPr>
            <p:ph idx="1"/>
          </p:nvPr>
        </p:nvSpPr>
        <p:spPr>
          <a:xfrm>
            <a:off x="384175" y="1527175"/>
            <a:ext cx="8386763" cy="4837113"/>
          </a:xfrm>
        </p:spPr>
        <p:txBody>
          <a:bodyPr/>
          <a:lstStyle/>
          <a:p>
            <a:r>
              <a:rPr lang="en-US" altLang="en-US" dirty="0"/>
              <a:t>Do you see alignment in your voice and the type of job you currently have in your unit?  </a:t>
            </a:r>
          </a:p>
          <a:p>
            <a:endParaRPr lang="en-US" altLang="en-US" dirty="0"/>
          </a:p>
          <a:p>
            <a:r>
              <a:rPr lang="en-US" altLang="en-US" dirty="0"/>
              <a:t>Do you see alignment in your voice and the jobs or tasks you naturally pursue?</a:t>
            </a:r>
          </a:p>
        </p:txBody>
      </p:sp>
      <p:sp>
        <p:nvSpPr>
          <p:cNvPr id="10138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spcBef>
                <a:spcPct val="0"/>
              </a:spcBef>
              <a:buClrTx/>
              <a:buSzTx/>
              <a:buFontTx/>
              <a:buNone/>
            </a:pPr>
            <a:fld id="{B539E12E-9599-48E4-BED0-7710049C1C0D}" type="slidenum">
              <a:rPr lang="en-US" altLang="en-US" sz="1400" smtClean="0">
                <a:solidFill>
                  <a:schemeClr val="bg1"/>
                </a:solidFill>
              </a:rPr>
              <a:pPr>
                <a:spcBef>
                  <a:spcPct val="0"/>
                </a:spcBef>
                <a:buClrTx/>
                <a:buSzTx/>
                <a:buFontTx/>
                <a:buNone/>
              </a:pPr>
              <a:t>46</a:t>
            </a:fld>
            <a:endParaRPr lang="en-US" altLang="en-US" sz="1400">
              <a:solidFill>
                <a:schemeClr val="bg2"/>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ctrTitle"/>
          </p:nvPr>
        </p:nvSpPr>
        <p:spPr/>
        <p:txBody>
          <a:bodyPr/>
          <a:lstStyle/>
          <a:p>
            <a:pPr algn="ctr"/>
            <a:r>
              <a:rPr lang="en-US" altLang="en-US" dirty="0"/>
              <a:t>Break</a:t>
            </a:r>
          </a:p>
        </p:txBody>
      </p:sp>
      <p:sp>
        <p:nvSpPr>
          <p:cNvPr id="10240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spcBef>
                <a:spcPct val="0"/>
              </a:spcBef>
              <a:buClrTx/>
              <a:buSzTx/>
              <a:buFontTx/>
              <a:buNone/>
            </a:pPr>
            <a:fld id="{633A9718-F53A-4171-863E-AE16305EBFA5}" type="slidenum">
              <a:rPr lang="en-US" altLang="en-US" sz="1400" smtClean="0">
                <a:solidFill>
                  <a:schemeClr val="bg1"/>
                </a:solidFill>
              </a:rPr>
              <a:pPr>
                <a:spcBef>
                  <a:spcPct val="0"/>
                </a:spcBef>
                <a:buClrTx/>
                <a:buSzTx/>
                <a:buFontTx/>
                <a:buNone/>
              </a:pPr>
              <a:t>47</a:t>
            </a:fld>
            <a:endParaRPr lang="en-US" altLang="en-US" sz="1400">
              <a:solidFill>
                <a:schemeClr val="bg2"/>
              </a:solidFill>
            </a:endParaRPr>
          </a:p>
        </p:txBody>
      </p:sp>
    </p:spTree>
    <p:extLst>
      <p:ext uri="{BB962C8B-B14F-4D97-AF65-F5344CB8AC3E}">
        <p14:creationId xmlns:p14="http://schemas.microsoft.com/office/powerpoint/2010/main" val="2481803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ctrTitle"/>
          </p:nvPr>
        </p:nvSpPr>
        <p:spPr/>
        <p:txBody>
          <a:bodyPr/>
          <a:lstStyle/>
          <a:p>
            <a:pPr algn="ctr"/>
            <a:r>
              <a:rPr lang="en-US" altLang="en-US" dirty="0"/>
              <a:t>5 Voices </a:t>
            </a:r>
            <a:br>
              <a:rPr lang="en-US" altLang="en-US" dirty="0"/>
            </a:br>
            <a:r>
              <a:rPr lang="en-US" altLang="en-US" dirty="0"/>
              <a:t>Weapon Systems</a:t>
            </a:r>
          </a:p>
        </p:txBody>
      </p:sp>
      <p:sp>
        <p:nvSpPr>
          <p:cNvPr id="10240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spcBef>
                <a:spcPct val="0"/>
              </a:spcBef>
              <a:buClrTx/>
              <a:buSzTx/>
              <a:buFontTx/>
              <a:buNone/>
            </a:pPr>
            <a:fld id="{633A9718-F53A-4171-863E-AE16305EBFA5}" type="slidenum">
              <a:rPr lang="en-US" altLang="en-US" sz="1400" smtClean="0">
                <a:solidFill>
                  <a:schemeClr val="bg1"/>
                </a:solidFill>
              </a:rPr>
              <a:pPr>
                <a:spcBef>
                  <a:spcPct val="0"/>
                </a:spcBef>
                <a:buClrTx/>
                <a:buSzTx/>
                <a:buFontTx/>
                <a:buNone/>
              </a:pPr>
              <a:t>48</a:t>
            </a:fld>
            <a:endParaRPr lang="en-US" altLang="en-US" sz="1400">
              <a:solidFill>
                <a:schemeClr val="bg2"/>
              </a:solidFill>
            </a:endParaRPr>
          </a:p>
        </p:txBody>
      </p:sp>
    </p:spTree>
    <p:extLst>
      <p:ext uri="{BB962C8B-B14F-4D97-AF65-F5344CB8AC3E}">
        <p14:creationId xmlns:p14="http://schemas.microsoft.com/office/powerpoint/2010/main" val="10636581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1819275" y="55563"/>
            <a:ext cx="6867525" cy="1143000"/>
          </a:xfrm>
        </p:spPr>
        <p:txBody>
          <a:bodyPr/>
          <a:lstStyle/>
          <a:p>
            <a:r>
              <a:rPr lang="en-US" altLang="en-US" dirty="0"/>
              <a:t>Weapons Systems </a:t>
            </a:r>
            <a:br>
              <a:rPr lang="en-US" altLang="en-US" dirty="0"/>
            </a:br>
            <a:r>
              <a:rPr lang="en-US" altLang="en-US" dirty="0"/>
              <a:t>Overview</a:t>
            </a:r>
          </a:p>
        </p:txBody>
      </p:sp>
      <p:sp>
        <p:nvSpPr>
          <p:cNvPr id="106499" name="Content Placeholder 2"/>
          <p:cNvSpPr>
            <a:spLocks noGrp="1"/>
          </p:cNvSpPr>
          <p:nvPr>
            <p:ph idx="1"/>
          </p:nvPr>
        </p:nvSpPr>
        <p:spPr>
          <a:xfrm>
            <a:off x="384175" y="1527175"/>
            <a:ext cx="8386763" cy="4837113"/>
          </a:xfrm>
        </p:spPr>
        <p:txBody>
          <a:bodyPr/>
          <a:lstStyle/>
          <a:p>
            <a:r>
              <a:rPr lang="en-US" altLang="en-US" dirty="0"/>
              <a:t>Each voice has a Weapons System that it uses during communication</a:t>
            </a:r>
          </a:p>
          <a:p>
            <a:r>
              <a:rPr lang="en-US" altLang="en-US" dirty="0"/>
              <a:t>What is a Weapons System?</a:t>
            </a:r>
          </a:p>
          <a:p>
            <a:pPr lvl="1"/>
            <a:r>
              <a:rPr lang="en-US" altLang="en-US" dirty="0"/>
              <a:t>Mature: as a positive communication</a:t>
            </a:r>
          </a:p>
          <a:p>
            <a:pPr lvl="1"/>
            <a:r>
              <a:rPr lang="en-US" altLang="en-US" dirty="0"/>
              <a:t>Immature/under stress: hurtful or destructive communication tendencies that erode team effectiveness</a:t>
            </a:r>
          </a:p>
          <a:p>
            <a:r>
              <a:rPr lang="en-US" altLang="en-US" dirty="0"/>
              <a:t>If you don’t understand your </a:t>
            </a:r>
            <a:r>
              <a:rPr lang="en-US" altLang="en-US" u="sng" dirty="0"/>
              <a:t>triggers</a:t>
            </a:r>
            <a:r>
              <a:rPr lang="en-US" altLang="en-US" dirty="0"/>
              <a:t>, your voice becomes a weapon…</a:t>
            </a:r>
            <a:r>
              <a:rPr lang="en-US" altLang="en-US" u="sng" dirty="0"/>
              <a:t>your organization/team becomes less effective</a:t>
            </a:r>
          </a:p>
        </p:txBody>
      </p:sp>
      <p:sp>
        <p:nvSpPr>
          <p:cNvPr id="10650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spcBef>
                <a:spcPct val="0"/>
              </a:spcBef>
              <a:buClrTx/>
              <a:buSzTx/>
              <a:buFontTx/>
              <a:buNone/>
            </a:pPr>
            <a:fld id="{93150F57-977D-4B83-B252-8232CF5E39D6}" type="slidenum">
              <a:rPr lang="en-US" altLang="en-US" sz="1400" smtClean="0">
                <a:solidFill>
                  <a:schemeClr val="bg1"/>
                </a:solidFill>
              </a:rPr>
              <a:pPr>
                <a:spcBef>
                  <a:spcPct val="0"/>
                </a:spcBef>
                <a:buClrTx/>
                <a:buSzTx/>
                <a:buFontTx/>
                <a:buNone/>
              </a:pPr>
              <a:t>49</a:t>
            </a:fld>
            <a:endParaRPr lang="en-US" altLang="en-US" sz="1400">
              <a:solidFill>
                <a:schemeClr val="bg2"/>
              </a:solidFill>
            </a:endParaRPr>
          </a:p>
        </p:txBody>
      </p:sp>
      <p:pic>
        <p:nvPicPr>
          <p:cNvPr id="6" name="Picture 4"/>
          <p:cNvPicPr>
            <a:picLocks noChangeAspect="1"/>
          </p:cNvPicPr>
          <p:nvPr/>
        </p:nvPicPr>
        <p:blipFill>
          <a:blip r:embed="rId3">
            <a:extLst>
              <a:ext uri="{28A0092B-C50C-407E-A947-70E740481C1C}">
                <a14:useLocalDpi xmlns:a14="http://schemas.microsoft.com/office/drawing/2010/main" val="0"/>
              </a:ext>
            </a:extLst>
          </a:blip>
          <a:srcRect l="1637" t="5779" b="5621"/>
          <a:stretch>
            <a:fillRect/>
          </a:stretch>
        </p:blipFill>
        <p:spPr bwMode="auto">
          <a:xfrm>
            <a:off x="2618013" y="4456632"/>
            <a:ext cx="3561217" cy="1806056"/>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8016622" y="1283385"/>
            <a:ext cx="719391" cy="216427"/>
          </a:xfrm>
          <a:prstGeom prst="rect">
            <a:avLst/>
          </a:prstGeom>
        </p:spPr>
      </p:pic>
    </p:spTree>
    <p:extLst>
      <p:ext uri="{BB962C8B-B14F-4D97-AF65-F5344CB8AC3E}">
        <p14:creationId xmlns:p14="http://schemas.microsoft.com/office/powerpoint/2010/main" val="2699496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Title 1"/>
          <p:cNvSpPr>
            <a:spLocks noGrp="1"/>
          </p:cNvSpPr>
          <p:nvPr>
            <p:ph type="title"/>
          </p:nvPr>
        </p:nvSpPr>
        <p:spPr>
          <a:xfrm>
            <a:off x="1819275" y="55563"/>
            <a:ext cx="6867525" cy="1143000"/>
          </a:xfrm>
        </p:spPr>
        <p:txBody>
          <a:bodyPr/>
          <a:lstStyle/>
          <a:p>
            <a:r>
              <a:rPr lang="en-US" altLang="en-US" sz="3200" dirty="0"/>
              <a:t>Why 5 Voices?</a:t>
            </a:r>
            <a:br>
              <a:rPr lang="en-US" altLang="en-US" sz="3200" dirty="0"/>
            </a:br>
            <a:r>
              <a:rPr lang="en-US" altLang="en-US" sz="3200" dirty="0"/>
              <a:t>…More Effective Communication</a:t>
            </a:r>
          </a:p>
        </p:txBody>
      </p:sp>
      <p:sp>
        <p:nvSpPr>
          <p:cNvPr id="3" name="Content Placeholder 2"/>
          <p:cNvSpPr>
            <a:spLocks noGrp="1"/>
          </p:cNvSpPr>
          <p:nvPr>
            <p:ph idx="1"/>
          </p:nvPr>
        </p:nvSpPr>
        <p:spPr>
          <a:xfrm>
            <a:off x="394559" y="1366043"/>
            <a:ext cx="4973638" cy="4562475"/>
          </a:xfrm>
        </p:spPr>
        <p:txBody>
          <a:bodyPr/>
          <a:lstStyle/>
          <a:p>
            <a:pPr marL="0" indent="0">
              <a:buFont typeface="Wingdings" panose="05000000000000000000" pitchFamily="2" charset="2"/>
              <a:buNone/>
              <a:defRPr/>
            </a:pPr>
            <a:r>
              <a:rPr lang="en-US" dirty="0"/>
              <a:t>AFI 1-2 Commander’s Responsibilities</a:t>
            </a:r>
          </a:p>
          <a:p>
            <a:pPr>
              <a:defRPr/>
            </a:pPr>
            <a:r>
              <a:rPr lang="en-US" dirty="0"/>
              <a:t>3.2. Lead People. Effectively leading people is the art of command. Commanders </a:t>
            </a:r>
            <a:r>
              <a:rPr lang="en-US" u="sng" dirty="0">
                <a:solidFill>
                  <a:srgbClr val="FF0000"/>
                </a:solidFill>
              </a:rPr>
              <a:t>must maintain effective communication processes </a:t>
            </a:r>
            <a:r>
              <a:rPr lang="en-US" dirty="0"/>
              <a:t>and ensure unit members are well disciplined, trained and developed. Commanders will enforce the Air Force cultural standards on conduct, performance and discipline outlined in AFI 1-1, </a:t>
            </a:r>
            <a:r>
              <a:rPr lang="en-US" i="1" dirty="0"/>
              <a:t>Air Force Standards. </a:t>
            </a:r>
            <a:r>
              <a:rPr lang="en-US" dirty="0"/>
              <a:t>Further, commanders will establish and maintain a healthy command climate which fosters good order and discipline, </a:t>
            </a:r>
            <a:r>
              <a:rPr lang="en-US" u="sng" dirty="0">
                <a:solidFill>
                  <a:srgbClr val="FF0000"/>
                </a:solidFill>
              </a:rPr>
              <a:t>teamwork, cohesion and trust</a:t>
            </a:r>
          </a:p>
        </p:txBody>
      </p:sp>
      <p:pic>
        <p:nvPicPr>
          <p:cNvPr id="1946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24513" y="1858963"/>
            <a:ext cx="3109912" cy="35766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8B658173-1B49-4744-B9FB-3DC761826969}" type="slidenum">
              <a:rPr lang="en-US" altLang="en-US" smtClean="0"/>
              <a:pPr>
                <a:defRPr/>
              </a:pPr>
              <a:t>50</a:t>
            </a:fld>
            <a:endParaRPr lang="en-US" altLang="en-US">
              <a:solidFill>
                <a:schemeClr val="bg2"/>
              </a:solidFill>
            </a:endParaRPr>
          </a:p>
        </p:txBody>
      </p:sp>
      <p:sp>
        <p:nvSpPr>
          <p:cNvPr id="5" name="object 2"/>
          <p:cNvSpPr/>
          <p:nvPr/>
        </p:nvSpPr>
        <p:spPr>
          <a:xfrm>
            <a:off x="0" y="479699"/>
            <a:ext cx="9131299" cy="6378301"/>
          </a:xfrm>
          <a:prstGeom prst="rect">
            <a:avLst/>
          </a:prstGeom>
          <a:blipFill>
            <a:blip r:embed="rId2" cstate="print"/>
            <a:stretch>
              <a:fillRect/>
            </a:stretch>
          </a:blipFill>
        </p:spPr>
        <p:txBody>
          <a:bodyPr lIns="0" tIns="0" rIns="0" bIns="0"/>
          <a:lstStyle/>
          <a:p>
            <a:pPr>
              <a:defRPr/>
            </a:pPr>
            <a:endParaRPr sz="984"/>
          </a:p>
        </p:txBody>
      </p:sp>
      <p:sp>
        <p:nvSpPr>
          <p:cNvPr id="6" name="object 4"/>
          <p:cNvSpPr txBox="1"/>
          <p:nvPr/>
        </p:nvSpPr>
        <p:spPr>
          <a:xfrm>
            <a:off x="1139825" y="2561247"/>
            <a:ext cx="6848475" cy="1082675"/>
          </a:xfrm>
          <a:prstGeom prst="rect">
            <a:avLst/>
          </a:prstGeom>
        </p:spPr>
        <p:txBody>
          <a:bodyPr lIns="0" tIns="0" rIns="0" bIns="0">
            <a:spAutoFit/>
          </a:bodyPr>
          <a:lstStyle/>
          <a:p>
            <a:pPr marL="8929" algn="ctr">
              <a:tabLst>
                <a:tab pos="5520583" algn="l"/>
              </a:tabLst>
              <a:defRPr/>
            </a:pPr>
            <a:r>
              <a:rPr lang="en-US" sz="7031" spc="601" dirty="0">
                <a:solidFill>
                  <a:srgbClr val="FFFFFF"/>
                </a:solidFill>
                <a:latin typeface="Arial"/>
                <a:cs typeface="Arial"/>
              </a:rPr>
              <a:t>NURTURER</a:t>
            </a:r>
            <a:endParaRPr sz="7031" dirty="0">
              <a:latin typeface="Arial"/>
              <a:cs typeface="Arial"/>
            </a:endParaRPr>
          </a:p>
        </p:txBody>
      </p:sp>
      <p:sp>
        <p:nvSpPr>
          <p:cNvPr id="7" name="TextBox 6"/>
          <p:cNvSpPr txBox="1"/>
          <p:nvPr/>
        </p:nvSpPr>
        <p:spPr>
          <a:xfrm>
            <a:off x="0" y="4173"/>
            <a:ext cx="9144000" cy="1288599"/>
          </a:xfrm>
          <a:prstGeom prst="rect">
            <a:avLst/>
          </a:prstGeom>
          <a:solidFill>
            <a:schemeClr val="bg1"/>
          </a:solidFill>
        </p:spPr>
        <p:txBody>
          <a:bodyPr wrap="square" rtlCol="0">
            <a:noAutofit/>
          </a:bodyPr>
          <a:lstStyle/>
          <a:p>
            <a:pPr algn="ctr"/>
            <a:r>
              <a:rPr lang="en-US" sz="2000" b="1" u="sng" dirty="0"/>
              <a:t>Triggers</a:t>
            </a:r>
            <a:r>
              <a:rPr lang="en-US" sz="2000" b="1" dirty="0"/>
              <a:t>: feel taken for granted, not heard, values are being ignored, people you care about being treated unfairly</a:t>
            </a:r>
          </a:p>
          <a:p>
            <a:pPr algn="ctr"/>
            <a:endParaRPr lang="en-US" sz="2000" b="1" dirty="0"/>
          </a:p>
          <a:p>
            <a:pPr algn="ctr"/>
            <a:r>
              <a:rPr lang="en-US" sz="2000" b="1" u="sng" dirty="0"/>
              <a:t>Immature use</a:t>
            </a:r>
            <a:r>
              <a:rPr lang="en-US" sz="2000" b="1" dirty="0"/>
              <a:t>: can withdraw care and pull back from the team</a:t>
            </a:r>
          </a:p>
        </p:txBody>
      </p:sp>
    </p:spTree>
    <p:extLst>
      <p:ext uri="{BB962C8B-B14F-4D97-AF65-F5344CB8AC3E}">
        <p14:creationId xmlns:p14="http://schemas.microsoft.com/office/powerpoint/2010/main" val="36882992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4"/>
          <p:cNvSpPr txBox="1"/>
          <p:nvPr/>
        </p:nvSpPr>
        <p:spPr>
          <a:xfrm>
            <a:off x="1320716" y="4401344"/>
            <a:ext cx="6848475" cy="1082675"/>
          </a:xfrm>
          <a:prstGeom prst="rect">
            <a:avLst/>
          </a:prstGeom>
        </p:spPr>
        <p:txBody>
          <a:bodyPr lIns="0" tIns="0" rIns="0" bIns="0">
            <a:spAutoFit/>
          </a:bodyPr>
          <a:lstStyle/>
          <a:p>
            <a:pPr marL="8929">
              <a:tabLst>
                <a:tab pos="5520583" algn="l"/>
              </a:tabLst>
              <a:defRPr/>
            </a:pPr>
            <a:r>
              <a:rPr sz="7031" spc="601" dirty="0">
                <a:solidFill>
                  <a:srgbClr val="FFFFFF"/>
                </a:solidFill>
                <a:latin typeface="Arial"/>
                <a:cs typeface="Arial"/>
              </a:rPr>
              <a:t>CREATIVE	</a:t>
            </a:r>
            <a:r>
              <a:rPr sz="7031" spc="-4" dirty="0">
                <a:solidFill>
                  <a:srgbClr val="FFFFFF"/>
                </a:solidFill>
                <a:latin typeface="Arial"/>
                <a:cs typeface="Arial"/>
              </a:rPr>
              <a:t>(</a:t>
            </a:r>
            <a:r>
              <a:rPr sz="7031" spc="-1332" dirty="0">
                <a:solidFill>
                  <a:srgbClr val="FFFFFF"/>
                </a:solidFill>
                <a:latin typeface="Arial"/>
                <a:cs typeface="Arial"/>
              </a:rPr>
              <a:t> </a:t>
            </a:r>
            <a:r>
              <a:rPr sz="7031" spc="345" dirty="0">
                <a:solidFill>
                  <a:srgbClr val="FFFFFF"/>
                </a:solidFill>
                <a:latin typeface="Arial"/>
                <a:cs typeface="Arial"/>
              </a:rPr>
              <a:t>F)</a:t>
            </a:r>
            <a:endParaRPr sz="7031" dirty="0">
              <a:latin typeface="Arial"/>
              <a:cs typeface="Arial"/>
            </a:endParaRPr>
          </a:p>
        </p:txBody>
      </p:sp>
      <p:sp>
        <p:nvSpPr>
          <p:cNvPr id="6" name="TextBox 5"/>
          <p:cNvSpPr txBox="1"/>
          <p:nvPr/>
        </p:nvSpPr>
        <p:spPr>
          <a:xfrm>
            <a:off x="0" y="4173"/>
            <a:ext cx="9144000" cy="1666972"/>
          </a:xfrm>
          <a:prstGeom prst="rect">
            <a:avLst/>
          </a:prstGeom>
          <a:solidFill>
            <a:schemeClr val="bg1"/>
          </a:solidFill>
        </p:spPr>
        <p:txBody>
          <a:bodyPr wrap="square" rtlCol="0">
            <a:noAutofit/>
          </a:bodyPr>
          <a:lstStyle/>
          <a:p>
            <a:pPr algn="ctr"/>
            <a:r>
              <a:rPr lang="en-US" sz="2000" b="1" u="sng" dirty="0"/>
              <a:t>Triggers</a:t>
            </a:r>
            <a:r>
              <a:rPr lang="en-US" sz="2000" b="1" dirty="0"/>
              <a:t>: values held dear being ignored/trampled, people you feel responsible for are treated poorly, broken promises</a:t>
            </a:r>
          </a:p>
          <a:p>
            <a:pPr algn="ctr"/>
            <a:endParaRPr lang="en-US" sz="2000" b="1" dirty="0"/>
          </a:p>
          <a:p>
            <a:pPr algn="ctr"/>
            <a:r>
              <a:rPr lang="en-US" sz="2000" b="1" u="sng" dirty="0"/>
              <a:t>Immature use</a:t>
            </a:r>
            <a:r>
              <a:rPr lang="en-US" sz="2000" b="1" dirty="0"/>
              <a:t>: can use a personal connection as a uncontrolled nuclear bomb tearing organizations or people apart</a:t>
            </a:r>
          </a:p>
          <a:p>
            <a:pPr algn="ctr"/>
            <a:endParaRPr lang="en-US" sz="2000" b="1" dirty="0"/>
          </a:p>
        </p:txBody>
      </p:sp>
    </p:spTree>
    <p:extLst>
      <p:ext uri="{BB962C8B-B14F-4D97-AF65-F5344CB8AC3E}">
        <p14:creationId xmlns:p14="http://schemas.microsoft.com/office/powerpoint/2010/main" val="11321862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2588"/>
            <a:ext cx="9144000" cy="649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4"/>
          <p:cNvSpPr txBox="1"/>
          <p:nvPr/>
        </p:nvSpPr>
        <p:spPr>
          <a:xfrm>
            <a:off x="1025525" y="3429000"/>
            <a:ext cx="6846888" cy="1082675"/>
          </a:xfrm>
          <a:prstGeom prst="rect">
            <a:avLst/>
          </a:prstGeom>
        </p:spPr>
        <p:txBody>
          <a:bodyPr lIns="0" tIns="0" rIns="0" bIns="0">
            <a:spAutoFit/>
          </a:bodyPr>
          <a:lstStyle/>
          <a:p>
            <a:pPr marL="8929">
              <a:tabLst>
                <a:tab pos="5520583" algn="l"/>
              </a:tabLst>
              <a:defRPr/>
            </a:pPr>
            <a:r>
              <a:rPr sz="7031" spc="601" dirty="0">
                <a:solidFill>
                  <a:srgbClr val="FFFFFF"/>
                </a:solidFill>
                <a:latin typeface="Arial"/>
                <a:cs typeface="Arial"/>
              </a:rPr>
              <a:t>CREATIVE	</a:t>
            </a:r>
            <a:r>
              <a:rPr sz="7031" spc="-4" dirty="0">
                <a:solidFill>
                  <a:srgbClr val="FFFFFF"/>
                </a:solidFill>
                <a:latin typeface="Arial"/>
                <a:cs typeface="Arial"/>
              </a:rPr>
              <a:t>(</a:t>
            </a:r>
            <a:r>
              <a:rPr sz="7031" spc="-1332" dirty="0">
                <a:solidFill>
                  <a:srgbClr val="FFFFFF"/>
                </a:solidFill>
                <a:latin typeface="Arial"/>
                <a:cs typeface="Arial"/>
              </a:rPr>
              <a:t> </a:t>
            </a:r>
            <a:r>
              <a:rPr sz="7031" spc="345" dirty="0">
                <a:solidFill>
                  <a:srgbClr val="FFFFFF"/>
                </a:solidFill>
                <a:latin typeface="Arial"/>
                <a:cs typeface="Arial"/>
              </a:rPr>
              <a:t>T)</a:t>
            </a:r>
            <a:endParaRPr sz="7031" dirty="0">
              <a:latin typeface="Arial"/>
              <a:cs typeface="Arial"/>
            </a:endParaRPr>
          </a:p>
        </p:txBody>
      </p:sp>
      <p:sp>
        <p:nvSpPr>
          <p:cNvPr id="6" name="TextBox 5"/>
          <p:cNvSpPr txBox="1"/>
          <p:nvPr/>
        </p:nvSpPr>
        <p:spPr>
          <a:xfrm>
            <a:off x="0" y="4173"/>
            <a:ext cx="9144000" cy="1367427"/>
          </a:xfrm>
          <a:prstGeom prst="rect">
            <a:avLst/>
          </a:prstGeom>
          <a:solidFill>
            <a:schemeClr val="bg1"/>
          </a:solidFill>
        </p:spPr>
        <p:txBody>
          <a:bodyPr wrap="square" rtlCol="0">
            <a:noAutofit/>
          </a:bodyPr>
          <a:lstStyle/>
          <a:p>
            <a:pPr algn="ctr"/>
            <a:r>
              <a:rPr lang="en-US" sz="2000" b="1" u="sng" dirty="0"/>
              <a:t>Triggers</a:t>
            </a:r>
            <a:r>
              <a:rPr lang="en-US" sz="2000" b="1" dirty="0"/>
              <a:t>: incompetence or inefficiency, arrogance, people appearing to dismiss ideas, exaggeration of the truth</a:t>
            </a:r>
          </a:p>
          <a:p>
            <a:pPr algn="ctr"/>
            <a:endParaRPr lang="en-US" sz="2000" b="1" dirty="0"/>
          </a:p>
          <a:p>
            <a:pPr algn="ctr"/>
            <a:r>
              <a:rPr lang="en-US" sz="2000" b="1" u="sng" dirty="0"/>
              <a:t>Immature use</a:t>
            </a:r>
            <a:r>
              <a:rPr lang="en-US" sz="2000" b="1" dirty="0"/>
              <a:t>: can execute targeted attack on individual or input</a:t>
            </a:r>
          </a:p>
        </p:txBody>
      </p:sp>
    </p:spTree>
    <p:extLst>
      <p:ext uri="{BB962C8B-B14F-4D97-AF65-F5344CB8AC3E}">
        <p14:creationId xmlns:p14="http://schemas.microsoft.com/office/powerpoint/2010/main" val="39263543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4"/>
          <p:cNvSpPr txBox="1"/>
          <p:nvPr/>
        </p:nvSpPr>
        <p:spPr>
          <a:xfrm>
            <a:off x="1897856" y="3060700"/>
            <a:ext cx="5348287" cy="1082675"/>
          </a:xfrm>
          <a:prstGeom prst="rect">
            <a:avLst/>
          </a:prstGeom>
        </p:spPr>
        <p:txBody>
          <a:bodyPr lIns="0" tIns="0" rIns="0" bIns="0">
            <a:spAutoFit/>
          </a:bodyPr>
          <a:lstStyle/>
          <a:p>
            <a:pPr marL="8929">
              <a:defRPr/>
            </a:pPr>
            <a:r>
              <a:rPr sz="7031" spc="601" dirty="0">
                <a:solidFill>
                  <a:srgbClr val="FFFFFF"/>
                </a:solidFill>
                <a:latin typeface="Arial"/>
                <a:cs typeface="Arial"/>
              </a:rPr>
              <a:t>GUARDIAN</a:t>
            </a:r>
            <a:endParaRPr sz="7031" dirty="0">
              <a:latin typeface="Arial"/>
              <a:cs typeface="Arial"/>
            </a:endParaRPr>
          </a:p>
        </p:txBody>
      </p:sp>
      <p:sp>
        <p:nvSpPr>
          <p:cNvPr id="6" name="TextBox 5"/>
          <p:cNvSpPr txBox="1"/>
          <p:nvPr/>
        </p:nvSpPr>
        <p:spPr>
          <a:xfrm>
            <a:off x="0" y="4172"/>
            <a:ext cx="9144000" cy="1682737"/>
          </a:xfrm>
          <a:prstGeom prst="rect">
            <a:avLst/>
          </a:prstGeom>
          <a:solidFill>
            <a:schemeClr val="bg1"/>
          </a:solidFill>
        </p:spPr>
        <p:txBody>
          <a:bodyPr wrap="square" rtlCol="0">
            <a:noAutofit/>
          </a:bodyPr>
          <a:lstStyle/>
          <a:p>
            <a:pPr algn="ctr"/>
            <a:r>
              <a:rPr lang="en-US" sz="2000" b="1" u="sng" dirty="0"/>
              <a:t>Triggers</a:t>
            </a:r>
            <a:r>
              <a:rPr lang="en-US" sz="2000" b="1" dirty="0"/>
              <a:t>: loss or lack of trust in credibility of others, unnecessary risk taking, unresponsive arrogance, illogical people appear incompetent</a:t>
            </a:r>
          </a:p>
          <a:p>
            <a:pPr algn="ctr"/>
            <a:endParaRPr lang="en-US" sz="2000" b="1" dirty="0"/>
          </a:p>
          <a:p>
            <a:pPr algn="ctr"/>
            <a:r>
              <a:rPr lang="en-US" sz="2000" b="1" u="sng" dirty="0"/>
              <a:t>Immature use</a:t>
            </a:r>
            <a:r>
              <a:rPr lang="en-US" sz="2000" b="1" dirty="0"/>
              <a:t>: can stop progress of the team with interrogation style onslaught of questions and no regard to the cost in time or impact</a:t>
            </a:r>
          </a:p>
        </p:txBody>
      </p:sp>
    </p:spTree>
    <p:extLst>
      <p:ext uri="{BB962C8B-B14F-4D97-AF65-F5344CB8AC3E}">
        <p14:creationId xmlns:p14="http://schemas.microsoft.com/office/powerpoint/2010/main" val="27711649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p:cNvPicPr>
          <p:nvPr/>
        </p:nvPicPr>
        <p:blipFill>
          <a:blip r:embed="rId3">
            <a:extLst>
              <a:ext uri="{28A0092B-C50C-407E-A947-70E740481C1C}">
                <a14:useLocalDpi xmlns:a14="http://schemas.microsoft.com/office/drawing/2010/main" val="0"/>
              </a:ext>
            </a:extLst>
          </a:blip>
          <a:srcRect l="14272" r="16029"/>
          <a:stretch>
            <a:fillRect/>
          </a:stretch>
        </p:blipFill>
        <p:spPr bwMode="auto">
          <a:xfrm>
            <a:off x="0" y="346841"/>
            <a:ext cx="9144000" cy="6511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4"/>
          <p:cNvSpPr txBox="1"/>
          <p:nvPr/>
        </p:nvSpPr>
        <p:spPr>
          <a:xfrm>
            <a:off x="1346200" y="3612110"/>
            <a:ext cx="6478588" cy="1082675"/>
          </a:xfrm>
          <a:prstGeom prst="rect">
            <a:avLst/>
          </a:prstGeom>
        </p:spPr>
        <p:txBody>
          <a:bodyPr lIns="0" tIns="0" rIns="0" bIns="0">
            <a:spAutoFit/>
          </a:bodyPr>
          <a:lstStyle/>
          <a:p>
            <a:pPr marL="8929">
              <a:defRPr/>
            </a:pPr>
            <a:r>
              <a:rPr sz="7031" spc="611" dirty="0">
                <a:solidFill>
                  <a:srgbClr val="FFFFFF"/>
                </a:solidFill>
                <a:latin typeface="Arial"/>
                <a:cs typeface="Arial"/>
              </a:rPr>
              <a:t>CONNECTOR</a:t>
            </a:r>
            <a:endParaRPr sz="7031" dirty="0">
              <a:latin typeface="Arial"/>
              <a:cs typeface="Arial"/>
            </a:endParaRPr>
          </a:p>
        </p:txBody>
      </p:sp>
      <p:sp>
        <p:nvSpPr>
          <p:cNvPr id="5" name="object 5"/>
          <p:cNvSpPr txBox="1"/>
          <p:nvPr/>
        </p:nvSpPr>
        <p:spPr>
          <a:xfrm>
            <a:off x="303049" y="1647990"/>
            <a:ext cx="1839913" cy="649287"/>
          </a:xfrm>
          <a:prstGeom prst="rect">
            <a:avLst/>
          </a:prstGeom>
        </p:spPr>
        <p:txBody>
          <a:bodyPr lIns="0" tIns="0" rIns="0" bIns="0">
            <a:spAutoFit/>
          </a:bodyPr>
          <a:lstStyle/>
          <a:p>
            <a:pPr marL="8929">
              <a:defRPr/>
            </a:pPr>
            <a:r>
              <a:rPr sz="4219" spc="418" dirty="0">
                <a:solidFill>
                  <a:srgbClr val="FFFFFF"/>
                </a:solidFill>
                <a:latin typeface="Courier New"/>
                <a:cs typeface="Courier New"/>
              </a:rPr>
              <a:t>cybe</a:t>
            </a:r>
            <a:r>
              <a:rPr sz="4219" dirty="0">
                <a:solidFill>
                  <a:srgbClr val="FFFFFF"/>
                </a:solidFill>
                <a:latin typeface="Courier New"/>
                <a:cs typeface="Courier New"/>
              </a:rPr>
              <a:t>r</a:t>
            </a:r>
            <a:endParaRPr sz="4219" dirty="0">
              <a:latin typeface="Courier New"/>
              <a:cs typeface="Courier New"/>
            </a:endParaRPr>
          </a:p>
        </p:txBody>
      </p:sp>
      <p:sp>
        <p:nvSpPr>
          <p:cNvPr id="6" name="object 6"/>
          <p:cNvSpPr txBox="1"/>
          <p:nvPr/>
        </p:nvSpPr>
        <p:spPr>
          <a:xfrm>
            <a:off x="6367299" y="1647990"/>
            <a:ext cx="2590800" cy="649287"/>
          </a:xfrm>
          <a:prstGeom prst="rect">
            <a:avLst/>
          </a:prstGeom>
        </p:spPr>
        <p:txBody>
          <a:bodyPr lIns="0" tIns="0" rIns="0" bIns="0">
            <a:spAutoFit/>
          </a:bodyPr>
          <a:lstStyle/>
          <a:p>
            <a:pPr marL="8929">
              <a:defRPr/>
            </a:pPr>
            <a:r>
              <a:rPr sz="4219" spc="418" dirty="0">
                <a:solidFill>
                  <a:srgbClr val="FFFFFF"/>
                </a:solidFill>
                <a:latin typeface="Courier New"/>
                <a:cs typeface="Courier New"/>
              </a:rPr>
              <a:t>warfar</a:t>
            </a:r>
            <a:r>
              <a:rPr sz="4219" dirty="0">
                <a:solidFill>
                  <a:srgbClr val="FFFFFF"/>
                </a:solidFill>
                <a:latin typeface="Courier New"/>
                <a:cs typeface="Courier New"/>
              </a:rPr>
              <a:t>e</a:t>
            </a:r>
            <a:endParaRPr sz="4219" dirty="0">
              <a:latin typeface="Courier New"/>
              <a:cs typeface="Courier New"/>
            </a:endParaRPr>
          </a:p>
        </p:txBody>
      </p:sp>
      <p:sp>
        <p:nvSpPr>
          <p:cNvPr id="8" name="TextBox 7"/>
          <p:cNvSpPr txBox="1"/>
          <p:nvPr/>
        </p:nvSpPr>
        <p:spPr>
          <a:xfrm>
            <a:off x="0" y="-3710"/>
            <a:ext cx="9144000" cy="1627558"/>
          </a:xfrm>
          <a:prstGeom prst="rect">
            <a:avLst/>
          </a:prstGeom>
          <a:solidFill>
            <a:schemeClr val="bg1"/>
          </a:solidFill>
        </p:spPr>
        <p:txBody>
          <a:bodyPr wrap="square" rtlCol="0">
            <a:noAutofit/>
          </a:bodyPr>
          <a:lstStyle/>
          <a:p>
            <a:pPr algn="ctr"/>
            <a:r>
              <a:rPr lang="en-US" sz="2000" b="1" u="sng" dirty="0"/>
              <a:t>Triggers</a:t>
            </a:r>
            <a:r>
              <a:rPr lang="en-US" sz="2000" b="1" dirty="0"/>
              <a:t>: people take credit for work, people don’t recognize validity of ideas, sense people are not “for” you, people unwilling to collaborate</a:t>
            </a:r>
          </a:p>
          <a:p>
            <a:pPr algn="ctr"/>
            <a:endParaRPr lang="en-US" sz="2000" b="1" dirty="0"/>
          </a:p>
          <a:p>
            <a:pPr algn="ctr"/>
            <a:r>
              <a:rPr lang="en-US" sz="2000" b="1" u="sng" dirty="0"/>
              <a:t>Immature use</a:t>
            </a:r>
            <a:r>
              <a:rPr lang="en-US" sz="2000" b="1" dirty="0"/>
              <a:t>: works behind the scenes in a systematic destructive capacity exchanging information to erode relationships </a:t>
            </a:r>
          </a:p>
        </p:txBody>
      </p:sp>
    </p:spTree>
    <p:extLst>
      <p:ext uri="{BB962C8B-B14F-4D97-AF65-F5344CB8AC3E}">
        <p14:creationId xmlns:p14="http://schemas.microsoft.com/office/powerpoint/2010/main" val="31848884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p:cNvPicPr>
          <p:nvPr/>
        </p:nvPicPr>
        <p:blipFill rotWithShape="1">
          <a:blip r:embed="rId3">
            <a:extLst>
              <a:ext uri="{28A0092B-C50C-407E-A947-70E740481C1C}">
                <a14:useLocalDpi xmlns:a14="http://schemas.microsoft.com/office/drawing/2010/main" val="0"/>
              </a:ext>
            </a:extLst>
          </a:blip>
          <a:srcRect t="9096"/>
          <a:stretch/>
        </p:blipFill>
        <p:spPr bwMode="auto">
          <a:xfrm>
            <a:off x="0" y="1117600"/>
            <a:ext cx="91440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4"/>
          <p:cNvSpPr txBox="1"/>
          <p:nvPr/>
        </p:nvSpPr>
        <p:spPr>
          <a:xfrm>
            <a:off x="2290763" y="1466850"/>
            <a:ext cx="4565650" cy="1082675"/>
          </a:xfrm>
          <a:prstGeom prst="rect">
            <a:avLst/>
          </a:prstGeom>
        </p:spPr>
        <p:txBody>
          <a:bodyPr lIns="0" tIns="0" rIns="0" bIns="0">
            <a:spAutoFit/>
          </a:bodyPr>
          <a:lstStyle/>
          <a:p>
            <a:pPr marL="8929">
              <a:defRPr/>
            </a:pPr>
            <a:r>
              <a:rPr sz="7031" spc="686" dirty="0">
                <a:solidFill>
                  <a:srgbClr val="FFFFFF"/>
                </a:solidFill>
                <a:latin typeface="Arial"/>
                <a:cs typeface="Arial"/>
              </a:rPr>
              <a:t>PIONEE</a:t>
            </a:r>
            <a:r>
              <a:rPr sz="7031" spc="-4" dirty="0">
                <a:solidFill>
                  <a:srgbClr val="FFFFFF"/>
                </a:solidFill>
                <a:latin typeface="Arial"/>
                <a:cs typeface="Arial"/>
              </a:rPr>
              <a:t>R</a:t>
            </a:r>
            <a:endParaRPr sz="7031" dirty="0">
              <a:latin typeface="Arial"/>
              <a:cs typeface="Arial"/>
            </a:endParaRPr>
          </a:p>
        </p:txBody>
      </p:sp>
      <p:sp>
        <p:nvSpPr>
          <p:cNvPr id="2" name="TextBox 1"/>
          <p:cNvSpPr txBox="1"/>
          <p:nvPr/>
        </p:nvSpPr>
        <p:spPr>
          <a:xfrm>
            <a:off x="0" y="4610"/>
            <a:ext cx="9144000" cy="1399176"/>
          </a:xfrm>
          <a:prstGeom prst="rect">
            <a:avLst/>
          </a:prstGeom>
          <a:solidFill>
            <a:schemeClr val="bg1"/>
          </a:solidFill>
        </p:spPr>
        <p:txBody>
          <a:bodyPr wrap="square" rtlCol="0">
            <a:noAutofit/>
          </a:bodyPr>
          <a:lstStyle/>
          <a:p>
            <a:pPr algn="ctr"/>
            <a:r>
              <a:rPr lang="en-US" sz="2000" b="1" u="sng" dirty="0"/>
              <a:t>Triggers</a:t>
            </a:r>
            <a:r>
              <a:rPr lang="en-US" sz="2000" b="1" dirty="0"/>
              <a:t>: perceived incompetence in others, people challenging their competence, people threatening their vision, time wasting</a:t>
            </a:r>
          </a:p>
          <a:p>
            <a:pPr algn="ctr"/>
            <a:endParaRPr lang="en-US" sz="2000" b="1" dirty="0"/>
          </a:p>
          <a:p>
            <a:pPr algn="ctr"/>
            <a:r>
              <a:rPr lang="en-US" sz="2000" b="1" u="sng" dirty="0"/>
              <a:t>Immature use</a:t>
            </a:r>
            <a:r>
              <a:rPr lang="en-US" sz="2000" b="1" dirty="0"/>
              <a:t>: can lay waste to a team at many levels</a:t>
            </a:r>
          </a:p>
        </p:txBody>
      </p:sp>
    </p:spTree>
    <p:extLst>
      <p:ext uri="{BB962C8B-B14F-4D97-AF65-F5344CB8AC3E}">
        <p14:creationId xmlns:p14="http://schemas.microsoft.com/office/powerpoint/2010/main" val="14274299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xfrm>
            <a:off x="1819275" y="55563"/>
            <a:ext cx="6867525" cy="1143000"/>
          </a:xfrm>
        </p:spPr>
        <p:txBody>
          <a:bodyPr/>
          <a:lstStyle/>
          <a:p>
            <a:r>
              <a:rPr lang="en-US" altLang="en-US" sz="3200" dirty="0"/>
              <a:t>Understanding </a:t>
            </a:r>
            <a:br>
              <a:rPr lang="en-US" altLang="en-US" sz="3200" dirty="0"/>
            </a:br>
            <a:r>
              <a:rPr lang="en-US" altLang="en-US" sz="3200" dirty="0"/>
              <a:t>Weapons System  </a:t>
            </a:r>
          </a:p>
        </p:txBody>
      </p:sp>
      <p:sp>
        <p:nvSpPr>
          <p:cNvPr id="133123" name="Content Placeholder 2"/>
          <p:cNvSpPr>
            <a:spLocks noGrp="1"/>
          </p:cNvSpPr>
          <p:nvPr>
            <p:ph idx="1"/>
          </p:nvPr>
        </p:nvSpPr>
        <p:spPr>
          <a:xfrm>
            <a:off x="384175" y="1527175"/>
            <a:ext cx="8386763" cy="4837113"/>
          </a:xfrm>
        </p:spPr>
        <p:txBody>
          <a:bodyPr/>
          <a:lstStyle/>
          <a:p>
            <a:pPr marL="0" indent="0" algn="ctr">
              <a:buNone/>
            </a:pPr>
            <a:endParaRPr lang="en-US" altLang="en-US" sz="2800" dirty="0"/>
          </a:p>
          <a:p>
            <a:pPr marL="0" indent="0" algn="ctr">
              <a:buNone/>
            </a:pPr>
            <a:r>
              <a:rPr lang="en-US" altLang="en-US" sz="2800" dirty="0"/>
              <a:t>You can use weapon systems maturely and to your organizations advantage when you understand your </a:t>
            </a:r>
            <a:r>
              <a:rPr lang="en-US" altLang="en-US" sz="2800" u="sng" dirty="0"/>
              <a:t>tendencies</a:t>
            </a:r>
          </a:p>
        </p:txBody>
      </p:sp>
      <p:sp>
        <p:nvSpPr>
          <p:cNvPr id="13312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spcBef>
                <a:spcPct val="0"/>
              </a:spcBef>
              <a:buClrTx/>
              <a:buSzTx/>
              <a:buFontTx/>
              <a:buNone/>
            </a:pPr>
            <a:fld id="{17AFDE64-91D0-4EA2-8B0A-412A88A66391}" type="slidenum">
              <a:rPr lang="en-US" altLang="en-US" sz="1400" smtClean="0">
                <a:solidFill>
                  <a:schemeClr val="bg1"/>
                </a:solidFill>
              </a:rPr>
              <a:pPr>
                <a:spcBef>
                  <a:spcPct val="0"/>
                </a:spcBef>
                <a:buClrTx/>
                <a:buSzTx/>
                <a:buFontTx/>
                <a:buNone/>
              </a:pPr>
              <a:t>56</a:t>
            </a:fld>
            <a:endParaRPr lang="en-US" altLang="en-US" sz="1400">
              <a:solidFill>
                <a:schemeClr val="bg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l="1637" t="5779" b="5621"/>
          <a:stretch>
            <a:fillRect/>
          </a:stretch>
        </p:blipFill>
        <p:spPr bwMode="auto">
          <a:xfrm>
            <a:off x="2680643" y="3945731"/>
            <a:ext cx="3561217" cy="1806056"/>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6544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2" name="Title 1"/>
          <p:cNvSpPr>
            <a:spLocks noGrp="1"/>
          </p:cNvSpPr>
          <p:nvPr>
            <p:ph type="title"/>
          </p:nvPr>
        </p:nvSpPr>
        <p:spPr>
          <a:xfrm>
            <a:off x="1819275" y="55563"/>
            <a:ext cx="6867525" cy="1143000"/>
          </a:xfrm>
        </p:spPr>
        <p:txBody>
          <a:bodyPr/>
          <a:lstStyle/>
          <a:p>
            <a:r>
              <a:rPr lang="en-US" altLang="en-US" sz="3200" dirty="0"/>
              <a:t>Exercise </a:t>
            </a:r>
            <a:br>
              <a:rPr lang="en-US" altLang="en-US" sz="3200" dirty="0"/>
            </a:br>
            <a:r>
              <a:rPr lang="en-US" altLang="en-US" sz="3200" dirty="0"/>
              <a:t>Understanding Weapons System  </a:t>
            </a:r>
          </a:p>
        </p:txBody>
      </p:sp>
      <p:sp>
        <p:nvSpPr>
          <p:cNvPr id="133123" name="Content Placeholder 2"/>
          <p:cNvSpPr>
            <a:spLocks noGrp="1"/>
          </p:cNvSpPr>
          <p:nvPr>
            <p:ph idx="1"/>
          </p:nvPr>
        </p:nvSpPr>
        <p:spPr>
          <a:xfrm>
            <a:off x="384175" y="1527175"/>
            <a:ext cx="8386763" cy="4837113"/>
          </a:xfrm>
        </p:spPr>
        <p:txBody>
          <a:bodyPr/>
          <a:lstStyle/>
          <a:p>
            <a:r>
              <a:rPr lang="en-US" altLang="en-US" dirty="0"/>
              <a:t>Group voices by type and have them discuss their interpretation of the weapons system</a:t>
            </a:r>
          </a:p>
          <a:p>
            <a:pPr lvl="1"/>
            <a:endParaRPr lang="en-US" altLang="en-US" dirty="0"/>
          </a:p>
          <a:p>
            <a:r>
              <a:rPr lang="en-US" altLang="en-US" dirty="0"/>
              <a:t>How may an immature leader unknowingly create a negative environment or impact communication?</a:t>
            </a:r>
          </a:p>
          <a:p>
            <a:endParaRPr lang="en-US" altLang="en-US" dirty="0"/>
          </a:p>
          <a:p>
            <a:r>
              <a:rPr lang="en-US" altLang="en-US" dirty="0"/>
              <a:t>Can a mature leader use the weapons system to an advantage? </a:t>
            </a:r>
          </a:p>
          <a:p>
            <a:endParaRPr lang="en-US" altLang="en-US" dirty="0"/>
          </a:p>
        </p:txBody>
      </p:sp>
      <p:sp>
        <p:nvSpPr>
          <p:cNvPr id="13312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spcBef>
                <a:spcPct val="0"/>
              </a:spcBef>
              <a:buClrTx/>
              <a:buSzTx/>
              <a:buFontTx/>
              <a:buNone/>
            </a:pPr>
            <a:fld id="{17AFDE64-91D0-4EA2-8B0A-412A88A66391}" type="slidenum">
              <a:rPr lang="en-US" altLang="en-US" sz="1400" smtClean="0">
                <a:solidFill>
                  <a:schemeClr val="bg1"/>
                </a:solidFill>
              </a:rPr>
              <a:pPr>
                <a:spcBef>
                  <a:spcPct val="0"/>
                </a:spcBef>
                <a:buClrTx/>
                <a:buSzTx/>
                <a:buFontTx/>
                <a:buNone/>
              </a:pPr>
              <a:t>57</a:t>
            </a:fld>
            <a:endParaRPr lang="en-US" altLang="en-US" sz="1400">
              <a:solidFill>
                <a:schemeClr val="bg2"/>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Pairs Exercise</a:t>
            </a:r>
            <a:br>
              <a:rPr lang="en-US" dirty="0"/>
            </a:br>
            <a:r>
              <a:rPr lang="en-US" dirty="0"/>
              <a:t>Leadership Insights</a:t>
            </a:r>
          </a:p>
        </p:txBody>
      </p:sp>
      <p:sp>
        <p:nvSpPr>
          <p:cNvPr id="3" name="Content Placeholder 2"/>
          <p:cNvSpPr>
            <a:spLocks noGrp="1"/>
          </p:cNvSpPr>
          <p:nvPr>
            <p:ph idx="1"/>
          </p:nvPr>
        </p:nvSpPr>
        <p:spPr/>
        <p:txBody>
          <a:bodyPr/>
          <a:lstStyle/>
          <a:p>
            <a:r>
              <a:rPr lang="en-US" dirty="0"/>
              <a:t>Pick 2 leadership insights from your strongest voice that resonate with you</a:t>
            </a:r>
          </a:p>
          <a:p>
            <a:endParaRPr lang="en-US" dirty="0"/>
          </a:p>
          <a:p>
            <a:r>
              <a:rPr lang="en-US" dirty="0"/>
              <a:t>Discuss with your neighbor</a:t>
            </a:r>
          </a:p>
        </p:txBody>
      </p:sp>
      <p:sp>
        <p:nvSpPr>
          <p:cNvPr id="4" name="Slide Number Placeholder 3"/>
          <p:cNvSpPr>
            <a:spLocks noGrp="1"/>
          </p:cNvSpPr>
          <p:nvPr>
            <p:ph type="sldNum" sz="quarter" idx="11"/>
          </p:nvPr>
        </p:nvSpPr>
        <p:spPr/>
        <p:txBody>
          <a:bodyPr/>
          <a:lstStyle/>
          <a:p>
            <a:pPr>
              <a:defRPr/>
            </a:pPr>
            <a:fld id="{8B658173-1B49-4744-B9FB-3DC761826969}" type="slidenum">
              <a:rPr lang="en-US" altLang="en-US" smtClean="0"/>
              <a:pPr>
                <a:defRPr/>
              </a:pPr>
              <a:t>58</a:t>
            </a:fld>
            <a:endParaRPr lang="en-US" altLang="en-US">
              <a:solidFill>
                <a:schemeClr val="bg2"/>
              </a:solidFill>
            </a:endParaRPr>
          </a:p>
        </p:txBody>
      </p:sp>
    </p:spTree>
    <p:extLst>
      <p:ext uri="{BB962C8B-B14F-4D97-AF65-F5344CB8AC3E}">
        <p14:creationId xmlns:p14="http://schemas.microsoft.com/office/powerpoint/2010/main" val="1489668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a:xfrm>
            <a:off x="1819275" y="55563"/>
            <a:ext cx="6867525" cy="1143000"/>
          </a:xfrm>
        </p:spPr>
        <p:txBody>
          <a:bodyPr/>
          <a:lstStyle/>
          <a:p>
            <a:r>
              <a:rPr lang="en-US" altLang="en-US" dirty="0"/>
              <a:t>How can we apply this?</a:t>
            </a:r>
          </a:p>
        </p:txBody>
      </p:sp>
      <p:sp>
        <p:nvSpPr>
          <p:cNvPr id="136195" name="Content Placeholder 2"/>
          <p:cNvSpPr>
            <a:spLocks noGrp="1"/>
          </p:cNvSpPr>
          <p:nvPr>
            <p:ph idx="1"/>
          </p:nvPr>
        </p:nvSpPr>
        <p:spPr>
          <a:xfrm>
            <a:off x="384175" y="1527175"/>
            <a:ext cx="8386763" cy="4837113"/>
          </a:xfrm>
        </p:spPr>
        <p:txBody>
          <a:bodyPr/>
          <a:lstStyle/>
          <a:p>
            <a:r>
              <a:rPr lang="en-US" altLang="en-US" dirty="0"/>
              <a:t>Developing understanding of voices and communication as you lead an organization and the people in it increases communication and unit effectiveness</a:t>
            </a:r>
          </a:p>
          <a:p>
            <a:endParaRPr lang="en-US" altLang="en-US" dirty="0"/>
          </a:p>
          <a:p>
            <a:r>
              <a:rPr lang="en-US" altLang="en-US" dirty="0"/>
              <a:t>Models to follow…</a:t>
            </a:r>
          </a:p>
        </p:txBody>
      </p:sp>
      <p:sp>
        <p:nvSpPr>
          <p:cNvPr id="13619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spcBef>
                <a:spcPct val="0"/>
              </a:spcBef>
              <a:buClrTx/>
              <a:buSzTx/>
              <a:buFontTx/>
              <a:buNone/>
            </a:pPr>
            <a:fld id="{09B3BDDB-55F6-4095-80F1-F6F98510D6E3}" type="slidenum">
              <a:rPr lang="en-US" altLang="en-US" sz="1400" smtClean="0">
                <a:solidFill>
                  <a:schemeClr val="bg1"/>
                </a:solidFill>
              </a:rPr>
              <a:pPr>
                <a:spcBef>
                  <a:spcPct val="0"/>
                </a:spcBef>
                <a:buClrTx/>
                <a:buSzTx/>
                <a:buFontTx/>
                <a:buNone/>
              </a:pPr>
              <a:t>59</a:t>
            </a:fld>
            <a:endParaRPr lang="en-US" altLang="en-US" sz="1400">
              <a:solidFill>
                <a:schemeClr val="bg2"/>
              </a:solidFill>
            </a:endParaRPr>
          </a:p>
        </p:txBody>
      </p:sp>
    </p:spTree>
    <p:extLst>
      <p:ext uri="{BB962C8B-B14F-4D97-AF65-F5344CB8AC3E}">
        <p14:creationId xmlns:p14="http://schemas.microsoft.com/office/powerpoint/2010/main" val="1884134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819275" y="55563"/>
            <a:ext cx="6867525" cy="1143000"/>
          </a:xfrm>
        </p:spPr>
        <p:txBody>
          <a:bodyPr/>
          <a:lstStyle/>
          <a:p>
            <a:r>
              <a:rPr lang="en-US" altLang="en-US" dirty="0"/>
              <a:t>Cognitive Diversity </a:t>
            </a:r>
            <a:br>
              <a:rPr lang="en-US" altLang="en-US" dirty="0"/>
            </a:br>
            <a:r>
              <a:rPr lang="en-US" altLang="en-US" dirty="0"/>
              <a:t>through Communication</a:t>
            </a:r>
          </a:p>
        </p:txBody>
      </p:sp>
      <p:sp>
        <p:nvSpPr>
          <p:cNvPr id="21507" name="Content Placeholder 2"/>
          <p:cNvSpPr>
            <a:spLocks noGrp="1"/>
          </p:cNvSpPr>
          <p:nvPr>
            <p:ph idx="1"/>
          </p:nvPr>
        </p:nvSpPr>
        <p:spPr>
          <a:xfrm>
            <a:off x="384175" y="1527175"/>
            <a:ext cx="8386763" cy="4837113"/>
          </a:xfrm>
        </p:spPr>
        <p:txBody>
          <a:bodyPr/>
          <a:lstStyle/>
          <a:p>
            <a:pPr marL="0" indent="0" algn="ctr">
              <a:buNone/>
            </a:pPr>
            <a:endParaRPr lang="en-US" altLang="en-US" sz="3200" dirty="0"/>
          </a:p>
          <a:p>
            <a:pPr marL="0" indent="0" algn="ctr">
              <a:buNone/>
            </a:pPr>
            <a:endParaRPr lang="en-US" altLang="en-US" sz="3200" dirty="0"/>
          </a:p>
          <a:p>
            <a:pPr marL="0" indent="0" algn="ctr">
              <a:buNone/>
            </a:pPr>
            <a:r>
              <a:rPr lang="en-US" altLang="en-US" sz="2800" dirty="0"/>
              <a:t>Do you see cognitive communication diversity in your workplace?</a:t>
            </a:r>
          </a:p>
          <a:p>
            <a:pPr algn="ctr"/>
            <a:endParaRPr lang="en-US" altLang="en-US" sz="2800" dirty="0"/>
          </a:p>
          <a:p>
            <a:pPr marL="0" indent="0" algn="ctr">
              <a:buNone/>
            </a:pPr>
            <a:r>
              <a:rPr lang="en-US" altLang="en-US" sz="2800" dirty="0"/>
              <a:t>What are the advantages/disadvantages to this diversity in thought/communication? </a:t>
            </a:r>
          </a:p>
          <a:p>
            <a:endParaRPr lang="en-US" altLang="en-US" dirty="0"/>
          </a:p>
        </p:txBody>
      </p:sp>
      <p:sp>
        <p:nvSpPr>
          <p:cNvPr id="2150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spcBef>
                <a:spcPct val="0"/>
              </a:spcBef>
              <a:buClrTx/>
              <a:buSzTx/>
              <a:buFontTx/>
              <a:buNone/>
            </a:pPr>
            <a:fld id="{492AC0F1-E4D1-49E8-9B2B-B023633F7B3E}" type="slidenum">
              <a:rPr lang="en-US" altLang="en-US" sz="1400" smtClean="0">
                <a:solidFill>
                  <a:schemeClr val="bg1"/>
                </a:solidFill>
              </a:rPr>
              <a:pPr>
                <a:spcBef>
                  <a:spcPct val="0"/>
                </a:spcBef>
                <a:buClrTx/>
                <a:buSzTx/>
                <a:buFontTx/>
                <a:buNone/>
              </a:pPr>
              <a:t>6</a:t>
            </a:fld>
            <a:endParaRPr lang="en-US" altLang="en-US" sz="1400">
              <a:solidFill>
                <a:schemeClr val="bg2"/>
              </a:solidFill>
            </a:endParaRPr>
          </a:p>
        </p:txBody>
      </p:sp>
    </p:spTree>
    <p:extLst>
      <p:ext uri="{BB962C8B-B14F-4D97-AF65-F5344CB8AC3E}">
        <p14:creationId xmlns:p14="http://schemas.microsoft.com/office/powerpoint/2010/main" val="19173320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8" name="Title 33"/>
          <p:cNvSpPr>
            <a:spLocks noGrp="1"/>
          </p:cNvSpPr>
          <p:nvPr>
            <p:ph type="title"/>
          </p:nvPr>
        </p:nvSpPr>
        <p:spPr>
          <a:xfrm>
            <a:off x="1819275" y="55563"/>
            <a:ext cx="6867525" cy="1143000"/>
          </a:xfrm>
        </p:spPr>
        <p:txBody>
          <a:bodyPr/>
          <a:lstStyle/>
          <a:p>
            <a:r>
              <a:rPr lang="en-US" altLang="en-US" dirty="0"/>
              <a:t>Communicating Vision</a:t>
            </a:r>
          </a:p>
        </p:txBody>
      </p:sp>
      <p:pic>
        <p:nvPicPr>
          <p:cNvPr id="10" name="Picture 9"/>
          <p:cNvPicPr>
            <a:picLocks noChangeAspect="1"/>
          </p:cNvPicPr>
          <p:nvPr/>
        </p:nvPicPr>
        <p:blipFill>
          <a:blip r:embed="rId3"/>
          <a:stretch>
            <a:fillRect/>
          </a:stretch>
        </p:blipFill>
        <p:spPr>
          <a:xfrm>
            <a:off x="-110501" y="1828799"/>
            <a:ext cx="4839101" cy="3981358"/>
          </a:xfrm>
          <a:prstGeom prst="rect">
            <a:avLst/>
          </a:prstGeom>
        </p:spPr>
      </p:pic>
      <p:pic>
        <p:nvPicPr>
          <p:cNvPr id="34" name="Picture 33"/>
          <p:cNvPicPr>
            <a:picLocks noChangeAspect="1"/>
          </p:cNvPicPr>
          <p:nvPr/>
        </p:nvPicPr>
        <p:blipFill>
          <a:blip r:embed="rId4"/>
          <a:stretch>
            <a:fillRect/>
          </a:stretch>
        </p:blipFill>
        <p:spPr>
          <a:xfrm>
            <a:off x="5674291" y="1459131"/>
            <a:ext cx="2534086" cy="2361308"/>
          </a:xfrm>
          <a:prstGeom prst="rect">
            <a:avLst/>
          </a:prstGeom>
        </p:spPr>
      </p:pic>
      <p:pic>
        <p:nvPicPr>
          <p:cNvPr id="35" name="Picture 34"/>
          <p:cNvPicPr>
            <a:picLocks noChangeAspect="1"/>
          </p:cNvPicPr>
          <p:nvPr/>
        </p:nvPicPr>
        <p:blipFill>
          <a:blip r:embed="rId5"/>
          <a:stretch>
            <a:fillRect/>
          </a:stretch>
        </p:blipFill>
        <p:spPr>
          <a:xfrm>
            <a:off x="5624252" y="3967244"/>
            <a:ext cx="2584125" cy="2408504"/>
          </a:xfrm>
          <a:prstGeom prst="rect">
            <a:avLst/>
          </a:prstGeom>
        </p:spPr>
      </p:pic>
    </p:spTree>
    <p:extLst>
      <p:ext uri="{BB962C8B-B14F-4D97-AF65-F5344CB8AC3E}">
        <p14:creationId xmlns:p14="http://schemas.microsoft.com/office/powerpoint/2010/main" val="453945850"/>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8242" name="Group 15"/>
          <p:cNvGrpSpPr>
            <a:grpSpLocks/>
          </p:cNvGrpSpPr>
          <p:nvPr/>
        </p:nvGrpSpPr>
        <p:grpSpPr bwMode="auto">
          <a:xfrm>
            <a:off x="384175" y="1358900"/>
            <a:ext cx="8081963" cy="4813741"/>
            <a:chOff x="383027" y="1358130"/>
            <a:chExt cx="8083656" cy="4815213"/>
          </a:xfrm>
        </p:grpSpPr>
        <p:sp>
          <p:nvSpPr>
            <p:cNvPr id="4" name="object 4"/>
            <p:cNvSpPr/>
            <p:nvPr/>
          </p:nvSpPr>
          <p:spPr>
            <a:xfrm>
              <a:off x="4500277" y="1721779"/>
              <a:ext cx="134965" cy="4093827"/>
            </a:xfrm>
            <a:custGeom>
              <a:avLst/>
              <a:gdLst/>
              <a:ahLst/>
              <a:cxnLst/>
              <a:rect l="l" t="t" r="r" b="b"/>
              <a:pathLst>
                <a:path w="192404" h="5821680">
                  <a:moveTo>
                    <a:pt x="64008" y="5629656"/>
                  </a:moveTo>
                  <a:lnTo>
                    <a:pt x="0" y="5629656"/>
                  </a:lnTo>
                  <a:lnTo>
                    <a:pt x="96012" y="5821680"/>
                  </a:lnTo>
                  <a:lnTo>
                    <a:pt x="176022" y="5661660"/>
                  </a:lnTo>
                  <a:lnTo>
                    <a:pt x="64008" y="5661660"/>
                  </a:lnTo>
                  <a:lnTo>
                    <a:pt x="64008" y="5629656"/>
                  </a:lnTo>
                  <a:close/>
                </a:path>
                <a:path w="192404" h="5821680">
                  <a:moveTo>
                    <a:pt x="128016" y="160020"/>
                  </a:moveTo>
                  <a:lnTo>
                    <a:pt x="64008" y="160020"/>
                  </a:lnTo>
                  <a:lnTo>
                    <a:pt x="64008" y="5661660"/>
                  </a:lnTo>
                  <a:lnTo>
                    <a:pt x="128016" y="5661660"/>
                  </a:lnTo>
                  <a:lnTo>
                    <a:pt x="128016" y="160020"/>
                  </a:lnTo>
                  <a:close/>
                </a:path>
                <a:path w="192404" h="5821680">
                  <a:moveTo>
                    <a:pt x="192024" y="5629656"/>
                  </a:moveTo>
                  <a:lnTo>
                    <a:pt x="128016" y="5629656"/>
                  </a:lnTo>
                  <a:lnTo>
                    <a:pt x="128016" y="5661660"/>
                  </a:lnTo>
                  <a:lnTo>
                    <a:pt x="176022" y="5661660"/>
                  </a:lnTo>
                  <a:lnTo>
                    <a:pt x="192024" y="5629656"/>
                  </a:lnTo>
                  <a:close/>
                </a:path>
                <a:path w="192404" h="5821680">
                  <a:moveTo>
                    <a:pt x="96012" y="0"/>
                  </a:moveTo>
                  <a:lnTo>
                    <a:pt x="0" y="192024"/>
                  </a:lnTo>
                  <a:lnTo>
                    <a:pt x="64008" y="192024"/>
                  </a:lnTo>
                  <a:lnTo>
                    <a:pt x="64008" y="160020"/>
                  </a:lnTo>
                  <a:lnTo>
                    <a:pt x="176022" y="160020"/>
                  </a:lnTo>
                  <a:lnTo>
                    <a:pt x="96012" y="0"/>
                  </a:lnTo>
                  <a:close/>
                </a:path>
                <a:path w="192404" h="5821680">
                  <a:moveTo>
                    <a:pt x="176022" y="160020"/>
                  </a:moveTo>
                  <a:lnTo>
                    <a:pt x="128016" y="160020"/>
                  </a:lnTo>
                  <a:lnTo>
                    <a:pt x="128016" y="192024"/>
                  </a:lnTo>
                  <a:lnTo>
                    <a:pt x="192024" y="192024"/>
                  </a:lnTo>
                  <a:lnTo>
                    <a:pt x="176022" y="160020"/>
                  </a:lnTo>
                  <a:close/>
                </a:path>
              </a:pathLst>
            </a:custGeom>
            <a:solidFill>
              <a:srgbClr val="AB2B36"/>
            </a:solidFill>
          </p:spPr>
          <p:txBody>
            <a:bodyPr lIns="0" tIns="0" rIns="0" bIns="0"/>
            <a:lstStyle/>
            <a:p>
              <a:pPr>
                <a:defRPr/>
              </a:pPr>
              <a:endParaRPr sz="984"/>
            </a:p>
          </p:txBody>
        </p:sp>
        <p:grpSp>
          <p:nvGrpSpPr>
            <p:cNvPr id="138246" name="Group 14"/>
            <p:cNvGrpSpPr>
              <a:grpSpLocks/>
            </p:cNvGrpSpPr>
            <p:nvPr/>
          </p:nvGrpSpPr>
          <p:grpSpPr bwMode="auto">
            <a:xfrm>
              <a:off x="383027" y="1358130"/>
              <a:ext cx="8083656" cy="4815213"/>
              <a:chOff x="383027" y="1018163"/>
              <a:chExt cx="8083656" cy="4815213"/>
            </a:xfrm>
          </p:grpSpPr>
          <p:sp>
            <p:nvSpPr>
              <p:cNvPr id="6" name="object 6"/>
              <p:cNvSpPr txBox="1"/>
              <p:nvPr/>
            </p:nvSpPr>
            <p:spPr>
              <a:xfrm>
                <a:off x="4036630" y="1018163"/>
                <a:ext cx="1201666" cy="216407"/>
              </a:xfrm>
              <a:prstGeom prst="rect">
                <a:avLst/>
              </a:prstGeom>
            </p:spPr>
            <p:txBody>
              <a:bodyPr wrap="square" lIns="0" tIns="0" rIns="0" bIns="0">
                <a:spAutoFit/>
              </a:bodyPr>
              <a:lstStyle/>
              <a:p>
                <a:pPr marL="8929">
                  <a:defRPr/>
                </a:pPr>
                <a:r>
                  <a:rPr sz="1406" b="1" dirty="0">
                    <a:latin typeface="Arial"/>
                    <a:cs typeface="Arial"/>
                  </a:rPr>
                  <a:t>High</a:t>
                </a:r>
                <a:r>
                  <a:rPr sz="1406" b="1" spc="-56" dirty="0">
                    <a:latin typeface="Arial"/>
                    <a:cs typeface="Arial"/>
                  </a:rPr>
                  <a:t> </a:t>
                </a:r>
                <a:r>
                  <a:rPr sz="1406" b="1" dirty="0">
                    <a:latin typeface="Arial"/>
                    <a:cs typeface="Arial"/>
                  </a:rPr>
                  <a:t>Support</a:t>
                </a:r>
              </a:p>
            </p:txBody>
          </p:sp>
          <p:grpSp>
            <p:nvGrpSpPr>
              <p:cNvPr id="138248" name="Group 13"/>
              <p:cNvGrpSpPr>
                <a:grpSpLocks/>
              </p:cNvGrpSpPr>
              <p:nvPr/>
            </p:nvGrpSpPr>
            <p:grpSpPr bwMode="auto">
              <a:xfrm>
                <a:off x="383027" y="1807392"/>
                <a:ext cx="8083656" cy="4025984"/>
                <a:chOff x="383027" y="1807392"/>
                <a:chExt cx="8083656" cy="4025984"/>
              </a:xfrm>
            </p:grpSpPr>
            <p:sp>
              <p:nvSpPr>
                <p:cNvPr id="5" name="object 5"/>
                <p:cNvSpPr/>
                <p:nvPr/>
              </p:nvSpPr>
              <p:spPr>
                <a:xfrm>
                  <a:off x="2531365" y="3360442"/>
                  <a:ext cx="4074378" cy="136567"/>
                </a:xfrm>
                <a:custGeom>
                  <a:avLst/>
                  <a:gdLst/>
                  <a:ahLst/>
                  <a:cxnLst/>
                  <a:rect l="l" t="t" r="r" b="b"/>
                  <a:pathLst>
                    <a:path w="5794375" h="192404">
                      <a:moveTo>
                        <a:pt x="192024" y="0"/>
                      </a:moveTo>
                      <a:lnTo>
                        <a:pt x="0" y="96012"/>
                      </a:lnTo>
                      <a:lnTo>
                        <a:pt x="192024" y="192024"/>
                      </a:lnTo>
                      <a:lnTo>
                        <a:pt x="192024" y="128015"/>
                      </a:lnTo>
                      <a:lnTo>
                        <a:pt x="160020" y="128015"/>
                      </a:lnTo>
                      <a:lnTo>
                        <a:pt x="160020" y="64008"/>
                      </a:lnTo>
                      <a:lnTo>
                        <a:pt x="192024" y="64008"/>
                      </a:lnTo>
                      <a:lnTo>
                        <a:pt x="192024" y="0"/>
                      </a:lnTo>
                      <a:close/>
                    </a:path>
                    <a:path w="5794375" h="192404">
                      <a:moveTo>
                        <a:pt x="5602223" y="0"/>
                      </a:moveTo>
                      <a:lnTo>
                        <a:pt x="5602223" y="192024"/>
                      </a:lnTo>
                      <a:lnTo>
                        <a:pt x="5730240" y="128015"/>
                      </a:lnTo>
                      <a:lnTo>
                        <a:pt x="5634228" y="128015"/>
                      </a:lnTo>
                      <a:lnTo>
                        <a:pt x="5634228" y="64008"/>
                      </a:lnTo>
                      <a:lnTo>
                        <a:pt x="5730240" y="64008"/>
                      </a:lnTo>
                      <a:lnTo>
                        <a:pt x="5602223" y="0"/>
                      </a:lnTo>
                      <a:close/>
                    </a:path>
                    <a:path w="5794375" h="192404">
                      <a:moveTo>
                        <a:pt x="192024" y="64008"/>
                      </a:moveTo>
                      <a:lnTo>
                        <a:pt x="160020" y="64008"/>
                      </a:lnTo>
                      <a:lnTo>
                        <a:pt x="160020" y="128015"/>
                      </a:lnTo>
                      <a:lnTo>
                        <a:pt x="192024" y="128015"/>
                      </a:lnTo>
                      <a:lnTo>
                        <a:pt x="192024" y="64008"/>
                      </a:lnTo>
                      <a:close/>
                    </a:path>
                    <a:path w="5794375" h="192404">
                      <a:moveTo>
                        <a:pt x="5602223" y="64008"/>
                      </a:moveTo>
                      <a:lnTo>
                        <a:pt x="192024" y="64008"/>
                      </a:lnTo>
                      <a:lnTo>
                        <a:pt x="192024" y="128015"/>
                      </a:lnTo>
                      <a:lnTo>
                        <a:pt x="5602223" y="128015"/>
                      </a:lnTo>
                      <a:lnTo>
                        <a:pt x="5602223" y="64008"/>
                      </a:lnTo>
                      <a:close/>
                    </a:path>
                    <a:path w="5794375" h="192404">
                      <a:moveTo>
                        <a:pt x="5730240" y="64008"/>
                      </a:moveTo>
                      <a:lnTo>
                        <a:pt x="5634228" y="64008"/>
                      </a:lnTo>
                      <a:lnTo>
                        <a:pt x="5634228" y="128015"/>
                      </a:lnTo>
                      <a:lnTo>
                        <a:pt x="5730240" y="128015"/>
                      </a:lnTo>
                      <a:lnTo>
                        <a:pt x="5794247" y="96012"/>
                      </a:lnTo>
                      <a:lnTo>
                        <a:pt x="5730240" y="64008"/>
                      </a:lnTo>
                      <a:close/>
                    </a:path>
                  </a:pathLst>
                </a:custGeom>
                <a:solidFill>
                  <a:srgbClr val="AB2B36"/>
                </a:solidFill>
              </p:spPr>
              <p:txBody>
                <a:bodyPr lIns="0" tIns="0" rIns="0" bIns="0"/>
                <a:lstStyle/>
                <a:p>
                  <a:pPr>
                    <a:defRPr/>
                  </a:pPr>
                  <a:endParaRPr sz="984"/>
                </a:p>
              </p:txBody>
            </p:sp>
            <p:sp>
              <p:nvSpPr>
                <p:cNvPr id="7" name="object 7"/>
                <p:cNvSpPr txBox="1"/>
                <p:nvPr/>
              </p:nvSpPr>
              <p:spPr>
                <a:xfrm>
                  <a:off x="4057271" y="5616969"/>
                  <a:ext cx="1181024" cy="216407"/>
                </a:xfrm>
                <a:prstGeom prst="rect">
                  <a:avLst/>
                </a:prstGeom>
              </p:spPr>
              <p:txBody>
                <a:bodyPr wrap="square" lIns="0" tIns="0" rIns="0" bIns="0">
                  <a:spAutoFit/>
                </a:bodyPr>
                <a:lstStyle/>
                <a:p>
                  <a:pPr marL="8929">
                    <a:defRPr/>
                  </a:pPr>
                  <a:r>
                    <a:rPr sz="1406" b="1" dirty="0">
                      <a:latin typeface="Arial"/>
                      <a:cs typeface="Arial"/>
                    </a:rPr>
                    <a:t>Low</a:t>
                  </a:r>
                  <a:r>
                    <a:rPr sz="1406" b="1" spc="-67" dirty="0">
                      <a:latin typeface="Arial"/>
                      <a:cs typeface="Arial"/>
                    </a:rPr>
                    <a:t> </a:t>
                  </a:r>
                  <a:r>
                    <a:rPr sz="1406" b="1" dirty="0">
                      <a:latin typeface="Arial"/>
                      <a:cs typeface="Arial"/>
                    </a:rPr>
                    <a:t>Support</a:t>
                  </a:r>
                </a:p>
              </p:txBody>
            </p:sp>
            <p:sp>
              <p:nvSpPr>
                <p:cNvPr id="138251" name="object 8"/>
                <p:cNvSpPr txBox="1">
                  <a:spLocks noChangeArrowheads="1"/>
                </p:cNvSpPr>
                <p:nvPr/>
              </p:nvSpPr>
              <p:spPr bwMode="auto">
                <a:xfrm>
                  <a:off x="383027" y="1863854"/>
                  <a:ext cx="3658320" cy="332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746125">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3500" b="0" dirty="0">
                      <a:solidFill>
                        <a:srgbClr val="F6A400"/>
                      </a:solidFill>
                      <a:latin typeface="Calibri" panose="020F0502020204030204" pitchFamily="34" charset="0"/>
                      <a:cs typeface="Calibri" panose="020F0502020204030204" pitchFamily="34" charset="0"/>
                    </a:rPr>
                    <a:t>PROTECTOR</a:t>
                  </a:r>
                  <a:endParaRPr lang="en-US" altLang="en-US" sz="3500" b="0" dirty="0">
                    <a:latin typeface="Calibri" panose="020F0502020204030204" pitchFamily="34" charset="0"/>
                    <a:cs typeface="Calibri" panose="020F0502020204030204" pitchFamily="34" charset="0"/>
                  </a:endParaRPr>
                </a:p>
                <a:p>
                  <a:pPr algn="ctr">
                    <a:spcBef>
                      <a:spcPts val="113"/>
                    </a:spcBef>
                    <a:buClrTx/>
                    <a:buSzTx/>
                    <a:buFontTx/>
                    <a:buNone/>
                  </a:pPr>
                  <a:r>
                    <a:rPr lang="en-US" altLang="en-US" sz="1600" b="0" dirty="0">
                      <a:solidFill>
                        <a:srgbClr val="000066"/>
                      </a:solidFill>
                      <a:latin typeface="Calibri" panose="020F0502020204030204" pitchFamily="34" charset="0"/>
                      <a:cs typeface="Calibri" panose="020F0502020204030204" pitchFamily="34" charset="0"/>
                    </a:rPr>
                    <a:t>Culture of Entitlement  and Mistrust</a:t>
                  </a:r>
                </a:p>
                <a:p>
                  <a:pPr>
                    <a:spcBef>
                      <a:spcPct val="0"/>
                    </a:spcBef>
                    <a:buClrTx/>
                    <a:buSzTx/>
                    <a:buFontTx/>
                    <a:buNone/>
                  </a:pPr>
                  <a:endParaRPr lang="en-US" altLang="en-US" sz="1600" b="0" dirty="0">
                    <a:latin typeface="Times New Roman" panose="02020603050405020304" pitchFamily="18" charset="0"/>
                    <a:cs typeface="Times New Roman" panose="02020603050405020304" pitchFamily="18" charset="0"/>
                  </a:endParaRPr>
                </a:p>
                <a:p>
                  <a:pPr>
                    <a:spcBef>
                      <a:spcPts val="13"/>
                    </a:spcBef>
                    <a:buClrTx/>
                    <a:buSzTx/>
                    <a:buFontTx/>
                    <a:buNone/>
                  </a:pPr>
                  <a:endParaRPr lang="en-US" altLang="en-US" sz="1300" b="0" dirty="0">
                    <a:latin typeface="Times New Roman" panose="02020603050405020304" pitchFamily="18" charset="0"/>
                    <a:cs typeface="Times New Roman" panose="02020603050405020304" pitchFamily="18" charset="0"/>
                  </a:endParaRPr>
                </a:p>
                <a:p>
                  <a:pPr>
                    <a:spcBef>
                      <a:spcPct val="0"/>
                    </a:spcBef>
                    <a:buClrTx/>
                    <a:buSzTx/>
                    <a:buFontTx/>
                    <a:buNone/>
                  </a:pPr>
                  <a:r>
                    <a:rPr lang="en-US" altLang="en-US" sz="1400" dirty="0">
                      <a:cs typeface="Arial" panose="020B0604020202020204" pitchFamily="34" charset="0"/>
                    </a:rPr>
                    <a:t>Low Challenge</a:t>
                  </a:r>
                </a:p>
                <a:p>
                  <a:pPr>
                    <a:spcBef>
                      <a:spcPct val="0"/>
                    </a:spcBef>
                    <a:buClrTx/>
                    <a:buSzTx/>
                    <a:buFontTx/>
                    <a:buNone/>
                  </a:pPr>
                  <a:endParaRPr lang="en-US" altLang="en-US" sz="1500" b="0" dirty="0">
                    <a:latin typeface="Times New Roman" panose="02020603050405020304" pitchFamily="18" charset="0"/>
                    <a:cs typeface="Times New Roman" panose="02020603050405020304" pitchFamily="18" charset="0"/>
                  </a:endParaRPr>
                </a:p>
                <a:p>
                  <a:pPr>
                    <a:spcBef>
                      <a:spcPct val="0"/>
                    </a:spcBef>
                    <a:buClrTx/>
                    <a:buSzTx/>
                    <a:buFontTx/>
                    <a:buNone/>
                  </a:pPr>
                  <a:endParaRPr lang="en-US" altLang="en-US" sz="1600" b="0" dirty="0">
                    <a:latin typeface="Times New Roman" panose="02020603050405020304" pitchFamily="18" charset="0"/>
                    <a:cs typeface="Times New Roman" panose="02020603050405020304" pitchFamily="18" charset="0"/>
                  </a:endParaRPr>
                </a:p>
                <a:p>
                  <a:pPr algn="ctr">
                    <a:spcBef>
                      <a:spcPct val="0"/>
                    </a:spcBef>
                    <a:buClrTx/>
                    <a:buSzTx/>
                    <a:buFontTx/>
                    <a:buNone/>
                  </a:pPr>
                  <a:r>
                    <a:rPr lang="en-US" altLang="en-US" sz="3500" b="0" dirty="0">
                      <a:latin typeface="Calibri" panose="020F0502020204030204" pitchFamily="34" charset="0"/>
                      <a:cs typeface="Calibri" panose="020F0502020204030204" pitchFamily="34" charset="0"/>
                    </a:rPr>
                    <a:t>ABDICATOR</a:t>
                  </a:r>
                </a:p>
                <a:p>
                  <a:pPr algn="ctr">
                    <a:spcBef>
                      <a:spcPts val="113"/>
                    </a:spcBef>
                    <a:buClrTx/>
                    <a:buSzTx/>
                    <a:buFontTx/>
                    <a:buNone/>
                  </a:pPr>
                  <a:r>
                    <a:rPr lang="en-US" altLang="en-US" sz="1600" b="0" dirty="0">
                      <a:solidFill>
                        <a:srgbClr val="000066"/>
                      </a:solidFill>
                      <a:latin typeface="Calibri" panose="020F0502020204030204" pitchFamily="34" charset="0"/>
                      <a:cs typeface="Calibri" panose="020F0502020204030204" pitchFamily="34" charset="0"/>
                    </a:rPr>
                    <a:t>Culture of Apathy  and Low Expectation</a:t>
                  </a:r>
                </a:p>
              </p:txBody>
            </p:sp>
            <p:sp>
              <p:nvSpPr>
                <p:cNvPr id="138252" name="object 9"/>
                <p:cNvSpPr txBox="1">
                  <a:spLocks noChangeArrowheads="1"/>
                </p:cNvSpPr>
                <p:nvPr/>
              </p:nvSpPr>
              <p:spPr bwMode="auto">
                <a:xfrm>
                  <a:off x="5125719" y="1807392"/>
                  <a:ext cx="3340964" cy="298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3500" b="0" dirty="0">
                      <a:solidFill>
                        <a:srgbClr val="00872B"/>
                      </a:solidFill>
                      <a:latin typeface="Calibri" panose="020F0502020204030204" pitchFamily="34" charset="0"/>
                      <a:cs typeface="Calibri" panose="020F0502020204030204" pitchFamily="34" charset="0"/>
                    </a:rPr>
                    <a:t>LIBERATOR</a:t>
                  </a:r>
                  <a:endParaRPr lang="en-US" altLang="en-US" sz="3500" b="0" dirty="0">
                    <a:latin typeface="Calibri" panose="020F0502020204030204" pitchFamily="34" charset="0"/>
                    <a:cs typeface="Calibri" panose="020F0502020204030204" pitchFamily="34" charset="0"/>
                  </a:endParaRPr>
                </a:p>
                <a:p>
                  <a:pPr algn="ctr">
                    <a:spcBef>
                      <a:spcPts val="113"/>
                    </a:spcBef>
                    <a:buClrTx/>
                    <a:buSzTx/>
                    <a:buFontTx/>
                    <a:buNone/>
                  </a:pPr>
                  <a:r>
                    <a:rPr lang="en-US" altLang="en-US" sz="1600" b="0" dirty="0">
                      <a:solidFill>
                        <a:srgbClr val="000066"/>
                      </a:solidFill>
                      <a:latin typeface="Calibri" panose="020F0502020204030204" pitchFamily="34" charset="0"/>
                      <a:cs typeface="Calibri" panose="020F0502020204030204" pitchFamily="34" charset="0"/>
                    </a:rPr>
                    <a:t>Culture of Empowerment  and Opportunity</a:t>
                  </a:r>
                </a:p>
                <a:p>
                  <a:pPr>
                    <a:spcBef>
                      <a:spcPct val="0"/>
                    </a:spcBef>
                    <a:buClrTx/>
                    <a:buSzTx/>
                    <a:buFontTx/>
                    <a:buNone/>
                  </a:pPr>
                  <a:endParaRPr lang="en-US" altLang="en-US" sz="1600" b="0" dirty="0">
                    <a:latin typeface="Times New Roman" panose="02020603050405020304" pitchFamily="18" charset="0"/>
                    <a:cs typeface="Times New Roman" panose="02020603050405020304" pitchFamily="18" charset="0"/>
                  </a:endParaRPr>
                </a:p>
                <a:p>
                  <a:pPr>
                    <a:spcBef>
                      <a:spcPts val="13"/>
                    </a:spcBef>
                    <a:buClrTx/>
                    <a:buSzTx/>
                    <a:buFontTx/>
                    <a:buNone/>
                  </a:pPr>
                  <a:endParaRPr lang="en-US" altLang="en-US" sz="1300" b="0" dirty="0">
                    <a:latin typeface="Times New Roman" panose="02020603050405020304" pitchFamily="18" charset="0"/>
                    <a:cs typeface="Times New Roman" panose="02020603050405020304" pitchFamily="18" charset="0"/>
                  </a:endParaRPr>
                </a:p>
                <a:p>
                  <a:pPr>
                    <a:spcBef>
                      <a:spcPct val="0"/>
                    </a:spcBef>
                    <a:buClrTx/>
                    <a:buSzTx/>
                    <a:buFontTx/>
                    <a:buNone/>
                  </a:pPr>
                  <a:r>
                    <a:rPr lang="en-US" altLang="en-US" sz="1400" b="0" dirty="0">
                      <a:cs typeface="Arial" panose="020B0604020202020204" pitchFamily="34" charset="0"/>
                    </a:rPr>
                    <a:t>		</a:t>
                  </a:r>
                  <a:r>
                    <a:rPr lang="en-US" altLang="en-US" sz="1400" dirty="0">
                      <a:cs typeface="Arial" panose="020B0604020202020204" pitchFamily="34" charset="0"/>
                    </a:rPr>
                    <a:t>High Challenge</a:t>
                  </a:r>
                </a:p>
                <a:p>
                  <a:pPr>
                    <a:spcBef>
                      <a:spcPct val="0"/>
                    </a:spcBef>
                    <a:buClrTx/>
                    <a:buSzTx/>
                    <a:buFontTx/>
                    <a:buNone/>
                  </a:pPr>
                  <a:endParaRPr lang="en-US" altLang="en-US" sz="1500" b="0" dirty="0">
                    <a:latin typeface="Times New Roman" panose="02020603050405020304" pitchFamily="18" charset="0"/>
                    <a:cs typeface="Times New Roman" panose="02020603050405020304" pitchFamily="18" charset="0"/>
                  </a:endParaRPr>
                </a:p>
                <a:p>
                  <a:pPr>
                    <a:spcBef>
                      <a:spcPct val="0"/>
                    </a:spcBef>
                    <a:buClrTx/>
                    <a:buSzTx/>
                    <a:buFontTx/>
                    <a:buNone/>
                  </a:pPr>
                  <a:endParaRPr lang="en-US" altLang="en-US" sz="1600" b="0" dirty="0">
                    <a:latin typeface="Times New Roman" panose="02020603050405020304" pitchFamily="18" charset="0"/>
                    <a:cs typeface="Times New Roman" panose="02020603050405020304" pitchFamily="18" charset="0"/>
                  </a:endParaRPr>
                </a:p>
                <a:p>
                  <a:pPr algn="ctr">
                    <a:spcBef>
                      <a:spcPct val="0"/>
                    </a:spcBef>
                    <a:buClrTx/>
                    <a:buSzTx/>
                    <a:buFontTx/>
                    <a:buNone/>
                  </a:pPr>
                  <a:r>
                    <a:rPr lang="en-US" altLang="en-US" sz="3500" b="0" dirty="0">
                      <a:solidFill>
                        <a:srgbClr val="AB2B36"/>
                      </a:solidFill>
                      <a:latin typeface="Calibri" panose="020F0502020204030204" pitchFamily="34" charset="0"/>
                      <a:cs typeface="Calibri" panose="020F0502020204030204" pitchFamily="34" charset="0"/>
                    </a:rPr>
                    <a:t>DOMINATOR</a:t>
                  </a:r>
                  <a:endParaRPr lang="en-US" altLang="en-US" sz="3500" b="0" dirty="0">
                    <a:latin typeface="Calibri" panose="020F0502020204030204" pitchFamily="34" charset="0"/>
                    <a:cs typeface="Calibri" panose="020F0502020204030204" pitchFamily="34" charset="0"/>
                  </a:endParaRPr>
                </a:p>
                <a:p>
                  <a:pPr algn="ctr">
                    <a:spcBef>
                      <a:spcPts val="113"/>
                    </a:spcBef>
                    <a:buClrTx/>
                    <a:buSzTx/>
                    <a:buFontTx/>
                    <a:buNone/>
                  </a:pPr>
                  <a:r>
                    <a:rPr lang="en-US" altLang="en-US" sz="1600" b="0" dirty="0">
                      <a:solidFill>
                        <a:srgbClr val="000066"/>
                      </a:solidFill>
                      <a:latin typeface="Calibri" panose="020F0502020204030204" pitchFamily="34" charset="0"/>
                      <a:cs typeface="Calibri" panose="020F0502020204030204" pitchFamily="34" charset="0"/>
                    </a:rPr>
                    <a:t>Culture of Fear  and Manipulation</a:t>
                  </a:r>
                </a:p>
              </p:txBody>
            </p:sp>
          </p:grpSp>
        </p:grpSp>
      </p:grpSp>
      <p:sp>
        <p:nvSpPr>
          <p:cNvPr id="13" name="Title 12"/>
          <p:cNvSpPr>
            <a:spLocks noGrp="1"/>
          </p:cNvSpPr>
          <p:nvPr>
            <p:ph type="title"/>
          </p:nvPr>
        </p:nvSpPr>
        <p:spPr>
          <a:xfrm>
            <a:off x="1873250" y="66675"/>
            <a:ext cx="6867525" cy="1143000"/>
          </a:xfrm>
        </p:spPr>
        <p:txBody>
          <a:bodyPr/>
          <a:lstStyle/>
          <a:p>
            <a:pPr>
              <a:defRPr/>
            </a:pPr>
            <a:r>
              <a:rPr lang="en-US" sz="3600" b="1" i="1" dirty="0">
                <a:solidFill>
                  <a:schemeClr val="accent6">
                    <a:lumMod val="75000"/>
                  </a:schemeClr>
                </a:solidFill>
              </a:rPr>
              <a:t>Support Challenge Matrix</a:t>
            </a:r>
          </a:p>
        </p:txBody>
      </p:sp>
      <p:pic>
        <p:nvPicPr>
          <p:cNvPr id="14" name="Picture 13"/>
          <p:cNvPicPr>
            <a:picLocks noChangeAspect="1"/>
          </p:cNvPicPr>
          <p:nvPr/>
        </p:nvPicPr>
        <p:blipFill>
          <a:blip r:embed="rId3"/>
          <a:stretch>
            <a:fillRect/>
          </a:stretch>
        </p:blipFill>
        <p:spPr>
          <a:xfrm>
            <a:off x="8016622" y="1283385"/>
            <a:ext cx="719391" cy="216427"/>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1819275" y="55563"/>
            <a:ext cx="6867525" cy="1143000"/>
          </a:xfrm>
        </p:spPr>
        <p:txBody>
          <a:bodyPr/>
          <a:lstStyle/>
          <a:p>
            <a:r>
              <a:rPr lang="en-US" altLang="en-US" dirty="0"/>
              <a:t>Exercise: </a:t>
            </a:r>
            <a:br>
              <a:rPr lang="en-US" altLang="en-US" dirty="0"/>
            </a:br>
            <a:r>
              <a:rPr lang="en-US" altLang="en-US" dirty="0"/>
              <a:t>Leading Effective Change</a:t>
            </a:r>
          </a:p>
        </p:txBody>
      </p:sp>
      <p:sp>
        <p:nvSpPr>
          <p:cNvPr id="147459" name="Content Placeholder 2"/>
          <p:cNvSpPr>
            <a:spLocks noGrp="1"/>
          </p:cNvSpPr>
          <p:nvPr>
            <p:ph idx="1"/>
          </p:nvPr>
        </p:nvSpPr>
        <p:spPr>
          <a:xfrm>
            <a:off x="384175" y="1527175"/>
            <a:ext cx="8386763" cy="4837113"/>
          </a:xfrm>
        </p:spPr>
        <p:txBody>
          <a:bodyPr/>
          <a:lstStyle/>
          <a:p>
            <a:r>
              <a:rPr lang="en-US" altLang="en-US" dirty="0"/>
              <a:t>Splitting or small group with your neighbor</a:t>
            </a:r>
          </a:p>
          <a:p>
            <a:endParaRPr lang="en-US" altLang="en-US" dirty="0"/>
          </a:p>
          <a:p>
            <a:r>
              <a:rPr lang="en-US" altLang="en-US" dirty="0"/>
              <a:t>Discuss your biggest “aha” moment</a:t>
            </a:r>
          </a:p>
          <a:p>
            <a:endParaRPr lang="en-US" altLang="en-US" dirty="0"/>
          </a:p>
          <a:p>
            <a:r>
              <a:rPr lang="en-US" altLang="en-US" dirty="0"/>
              <a:t>End result is an understanding that you have leadership “blind spots” in communication and that the integration of voices into your team/group can help shore up those blind spots</a:t>
            </a:r>
          </a:p>
          <a:p>
            <a:endParaRPr lang="en-US" altLang="en-US" dirty="0"/>
          </a:p>
        </p:txBody>
      </p:sp>
      <p:sp>
        <p:nvSpPr>
          <p:cNvPr id="14746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spcBef>
                <a:spcPct val="0"/>
              </a:spcBef>
              <a:buClrTx/>
              <a:buSzTx/>
              <a:buFontTx/>
              <a:buNone/>
            </a:pPr>
            <a:fld id="{B17BB160-EE78-4686-AEB3-87170F9FC3D9}" type="slidenum">
              <a:rPr lang="en-US" altLang="en-US" sz="1400" smtClean="0">
                <a:solidFill>
                  <a:schemeClr val="bg1"/>
                </a:solidFill>
              </a:rPr>
              <a:pPr>
                <a:spcBef>
                  <a:spcPct val="0"/>
                </a:spcBef>
                <a:buClrTx/>
                <a:buSzTx/>
                <a:buFontTx/>
                <a:buNone/>
              </a:pPr>
              <a:t>62</a:t>
            </a:fld>
            <a:endParaRPr lang="en-US" altLang="en-US" sz="1400">
              <a:solidFill>
                <a:schemeClr val="bg2"/>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Content Placeholder 8"/>
          <p:cNvSpPr>
            <a:spLocks noGrp="1"/>
          </p:cNvSpPr>
          <p:nvPr>
            <p:ph idx="1"/>
          </p:nvPr>
        </p:nvSpPr>
        <p:spPr>
          <a:xfrm>
            <a:off x="350838" y="1333500"/>
            <a:ext cx="4119562" cy="914400"/>
          </a:xfrm>
        </p:spPr>
        <p:txBody>
          <a:bodyPr/>
          <a:lstStyle/>
          <a:p>
            <a:pPr marL="0" indent="0" algn="ctr">
              <a:buFont typeface="Wingdings" panose="05000000000000000000" pitchFamily="2" charset="2"/>
              <a:buNone/>
            </a:pPr>
            <a:r>
              <a:rPr lang="en-US" altLang="en-US" u="sng"/>
              <a:t>Know Yourself to Lead Yourself</a:t>
            </a:r>
          </a:p>
        </p:txBody>
      </p:sp>
      <p:sp>
        <p:nvSpPr>
          <p:cNvPr id="4506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fld id="{09E91950-0CE2-4210-B519-8FD63E526B7A}" type="slidenum">
              <a:rPr lang="en-US" altLang="en-US" smtClean="0">
                <a:solidFill>
                  <a:schemeClr val="bg1"/>
                </a:solidFill>
              </a:rPr>
              <a:pPr/>
              <a:t>63</a:t>
            </a:fld>
            <a:endParaRPr lang="en-US" altLang="en-US">
              <a:solidFill>
                <a:schemeClr val="bg2"/>
              </a:solidFill>
            </a:endParaRPr>
          </a:p>
        </p:txBody>
      </p:sp>
      <p:pic>
        <p:nvPicPr>
          <p:cNvPr id="45061" name="Picture 4"/>
          <p:cNvPicPr>
            <a:picLocks noChangeAspect="1"/>
          </p:cNvPicPr>
          <p:nvPr/>
        </p:nvPicPr>
        <p:blipFill>
          <a:blip r:embed="rId3">
            <a:extLst>
              <a:ext uri="{28A0092B-C50C-407E-A947-70E740481C1C}">
                <a14:useLocalDpi xmlns:a14="http://schemas.microsoft.com/office/drawing/2010/main" val="0"/>
              </a:ext>
            </a:extLst>
          </a:blip>
          <a:srcRect l="1637" t="5779" b="5621"/>
          <a:stretch>
            <a:fillRect/>
          </a:stretch>
        </p:blipFill>
        <p:spPr bwMode="auto">
          <a:xfrm>
            <a:off x="457200" y="1868488"/>
            <a:ext cx="3887788" cy="19716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3" name="Picture 6"/>
          <p:cNvPicPr>
            <a:picLocks noChangeAspect="1"/>
          </p:cNvPicPr>
          <p:nvPr/>
        </p:nvPicPr>
        <p:blipFill>
          <a:blip r:embed="rId4">
            <a:extLst>
              <a:ext uri="{28A0092B-C50C-407E-A947-70E740481C1C}">
                <a14:useLocalDpi xmlns:a14="http://schemas.microsoft.com/office/drawing/2010/main" val="0"/>
              </a:ext>
            </a:extLst>
          </a:blip>
          <a:srcRect l="2757" t="3477" r="2644" b="19109"/>
          <a:stretch>
            <a:fillRect/>
          </a:stretch>
        </p:blipFill>
        <p:spPr bwMode="auto">
          <a:xfrm>
            <a:off x="4765675" y="1868488"/>
            <a:ext cx="3921125" cy="19716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8"/>
          <p:cNvSpPr txBox="1">
            <a:spLocks/>
          </p:cNvSpPr>
          <p:nvPr/>
        </p:nvSpPr>
        <p:spPr bwMode="auto">
          <a:xfrm>
            <a:off x="4765675" y="1333500"/>
            <a:ext cx="3921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lgn="l" rtl="0" eaLnBrk="0" fontAlgn="base" hangingPunct="0">
              <a:spcBef>
                <a:spcPct val="25000"/>
              </a:spcBef>
              <a:spcAft>
                <a:spcPct val="0"/>
              </a:spcAft>
              <a:buClr>
                <a:srgbClr val="000066"/>
              </a:buClr>
              <a:buSzPct val="80000"/>
              <a:buFont typeface="Wingdings" panose="05000000000000000000"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000066"/>
              </a:buClr>
              <a:buSzPct val="80000"/>
              <a:buFont typeface="Wingdings" panose="05000000000000000000"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000066"/>
              </a:buClr>
              <a:buSzPct val="80000"/>
              <a:buFont typeface="Wingdings" panose="05000000000000000000"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000066"/>
              </a:buClr>
              <a:buSzPct val="80000"/>
              <a:buFont typeface="Wingdings" panose="05000000000000000000"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0" indent="0" algn="ctr">
              <a:buFont typeface="Wingdings" panose="05000000000000000000" pitchFamily="2" charset="2"/>
              <a:buNone/>
              <a:defRPr/>
            </a:pPr>
            <a:r>
              <a:rPr lang="en-US" u="sng" kern="0" dirty="0"/>
              <a:t>Know Others to Lead Others</a:t>
            </a:r>
          </a:p>
        </p:txBody>
      </p:sp>
      <p:sp>
        <p:nvSpPr>
          <p:cNvPr id="45065" name="Rectangle 10"/>
          <p:cNvSpPr>
            <a:spLocks noChangeArrowheads="1"/>
          </p:cNvSpPr>
          <p:nvPr/>
        </p:nvSpPr>
        <p:spPr bwMode="auto">
          <a:xfrm>
            <a:off x="350839" y="4286701"/>
            <a:ext cx="399415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r>
              <a:rPr lang="en-US" altLang="en-US" sz="3200" b="1" u="sng" dirty="0">
                <a:latin typeface="Open Sans Light"/>
                <a:ea typeface="Open Sans Light"/>
                <a:cs typeface="Open Sans Light"/>
                <a:sym typeface="Open Sans Light"/>
              </a:rPr>
              <a:t>Effective Leaders</a:t>
            </a:r>
          </a:p>
          <a:p>
            <a:pPr algn="ctr"/>
            <a:r>
              <a:rPr lang="en-US" altLang="en-US" sz="3200" b="1" dirty="0">
                <a:latin typeface="Open Sans Light"/>
                <a:ea typeface="Open Sans Light"/>
                <a:cs typeface="Open Sans Light"/>
                <a:sym typeface="Open Sans Light"/>
              </a:rPr>
              <a:t>Understand the Power of </a:t>
            </a:r>
          </a:p>
          <a:p>
            <a:pPr algn="ctr"/>
            <a:r>
              <a:rPr lang="en-US" altLang="en-US" sz="3200" b="1" u="sng" dirty="0">
                <a:latin typeface="Open Sans Light"/>
                <a:ea typeface="Open Sans Light"/>
                <a:cs typeface="Open Sans Light"/>
                <a:sym typeface="Open Sans Light"/>
              </a:rPr>
              <a:t>Their Voices</a:t>
            </a:r>
          </a:p>
        </p:txBody>
      </p:sp>
      <p:sp>
        <p:nvSpPr>
          <p:cNvPr id="13" name="Title 1"/>
          <p:cNvSpPr>
            <a:spLocks noGrp="1"/>
          </p:cNvSpPr>
          <p:nvPr>
            <p:ph type="title"/>
          </p:nvPr>
        </p:nvSpPr>
        <p:spPr>
          <a:xfrm>
            <a:off x="1819275" y="55563"/>
            <a:ext cx="6867525" cy="1143000"/>
          </a:xfrm>
        </p:spPr>
        <p:txBody>
          <a:bodyPr/>
          <a:lstStyle/>
          <a:p>
            <a:r>
              <a:rPr lang="en-US" altLang="en-US" dirty="0"/>
              <a:t>How can you use 5 Voices as a Squadron Commander?</a:t>
            </a:r>
          </a:p>
        </p:txBody>
      </p:sp>
      <p:sp>
        <p:nvSpPr>
          <p:cNvPr id="11" name="Rectangle 10"/>
          <p:cNvSpPr>
            <a:spLocks noChangeArrowheads="1"/>
          </p:cNvSpPr>
          <p:nvPr/>
        </p:nvSpPr>
        <p:spPr bwMode="auto">
          <a:xfrm>
            <a:off x="4729162" y="4286701"/>
            <a:ext cx="399415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r>
              <a:rPr lang="en-US" altLang="en-US" sz="3200" b="1" u="sng" dirty="0">
                <a:latin typeface="Open Sans Light"/>
                <a:ea typeface="Open Sans Light"/>
                <a:cs typeface="Open Sans Light"/>
                <a:sym typeface="Open Sans Light"/>
              </a:rPr>
              <a:t>Effective Leaders</a:t>
            </a:r>
          </a:p>
          <a:p>
            <a:pPr algn="ctr"/>
            <a:r>
              <a:rPr lang="en-US" altLang="en-US" sz="3200" b="1" dirty="0">
                <a:latin typeface="Open Sans Light"/>
                <a:ea typeface="Open Sans Light"/>
                <a:cs typeface="Open Sans Light"/>
                <a:sym typeface="Open Sans Light"/>
              </a:rPr>
              <a:t>Understand the Power of </a:t>
            </a:r>
          </a:p>
          <a:p>
            <a:pPr algn="ctr"/>
            <a:r>
              <a:rPr lang="en-US" altLang="en-US" sz="3200" b="1" u="sng" dirty="0">
                <a:latin typeface="Open Sans Light"/>
                <a:ea typeface="Open Sans Light"/>
                <a:cs typeface="Open Sans Light"/>
                <a:sym typeface="Open Sans Light"/>
              </a:rPr>
              <a:t>Others Voices</a:t>
            </a:r>
          </a:p>
        </p:txBody>
      </p:sp>
      <p:pic>
        <p:nvPicPr>
          <p:cNvPr id="14" name="Picture 13"/>
          <p:cNvPicPr>
            <a:picLocks noChangeAspect="1"/>
          </p:cNvPicPr>
          <p:nvPr/>
        </p:nvPicPr>
        <p:blipFill>
          <a:blip r:embed="rId5"/>
          <a:stretch>
            <a:fillRect/>
          </a:stretch>
        </p:blipFill>
        <p:spPr>
          <a:xfrm>
            <a:off x="8016622" y="1283385"/>
            <a:ext cx="719391" cy="216427"/>
          </a:xfrm>
          <a:prstGeom prst="rect">
            <a:avLst/>
          </a:prstGeom>
        </p:spPr>
      </p:pic>
    </p:spTree>
    <p:extLst>
      <p:ext uri="{BB962C8B-B14F-4D97-AF65-F5344CB8AC3E}">
        <p14:creationId xmlns:p14="http://schemas.microsoft.com/office/powerpoint/2010/main" val="6741934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1819275" y="55563"/>
            <a:ext cx="6867525" cy="1143000"/>
          </a:xfrm>
        </p:spPr>
        <p:txBody>
          <a:bodyPr/>
          <a:lstStyle/>
          <a:p>
            <a:r>
              <a:rPr lang="en-US" altLang="en-US" dirty="0"/>
              <a:t>Closing</a:t>
            </a:r>
          </a:p>
        </p:txBody>
      </p:sp>
      <p:sp>
        <p:nvSpPr>
          <p:cNvPr id="47107" name="Content Placeholder 2"/>
          <p:cNvSpPr>
            <a:spLocks noGrp="1"/>
          </p:cNvSpPr>
          <p:nvPr>
            <p:ph idx="1"/>
          </p:nvPr>
        </p:nvSpPr>
        <p:spPr>
          <a:xfrm>
            <a:off x="384175" y="1527175"/>
            <a:ext cx="8386763" cy="4837113"/>
          </a:xfrm>
        </p:spPr>
        <p:txBody>
          <a:bodyPr/>
          <a:lstStyle/>
          <a:p>
            <a:pPr marL="0" indent="0">
              <a:buNone/>
            </a:pPr>
            <a:endParaRPr lang="en-US" altLang="en-US" dirty="0"/>
          </a:p>
          <a:p>
            <a:pPr marL="0" indent="0">
              <a:buNone/>
            </a:pPr>
            <a:endParaRPr lang="en-US" altLang="en-US" dirty="0"/>
          </a:p>
          <a:p>
            <a:pPr marL="0" indent="0">
              <a:buNone/>
            </a:pPr>
            <a:endParaRPr lang="en-US" altLang="en-US" dirty="0"/>
          </a:p>
          <a:p>
            <a:pPr lvl="0">
              <a:defRPr/>
            </a:pPr>
            <a:r>
              <a:rPr lang="en-US" sz="2800" i="1" dirty="0">
                <a:solidFill>
                  <a:srgbClr val="000000"/>
                </a:solidFill>
              </a:rPr>
              <a:t>Know </a:t>
            </a:r>
            <a:r>
              <a:rPr lang="en-US" sz="2800" i="1" dirty="0">
                <a:solidFill>
                  <a:srgbClr val="3333CC"/>
                </a:solidFill>
              </a:rPr>
              <a:t>your</a:t>
            </a:r>
            <a:r>
              <a:rPr lang="en-US" sz="2800" i="1" dirty="0">
                <a:solidFill>
                  <a:srgbClr val="000000"/>
                </a:solidFill>
              </a:rPr>
              <a:t> Voices</a:t>
            </a:r>
          </a:p>
          <a:p>
            <a:pPr lvl="0">
              <a:defRPr/>
            </a:pPr>
            <a:r>
              <a:rPr lang="en-US" sz="2800" i="1" dirty="0">
                <a:solidFill>
                  <a:srgbClr val="000000"/>
                </a:solidFill>
              </a:rPr>
              <a:t>Know the Voices of </a:t>
            </a:r>
            <a:r>
              <a:rPr lang="en-US" sz="2800" i="1" dirty="0">
                <a:solidFill>
                  <a:srgbClr val="3333CC"/>
                </a:solidFill>
              </a:rPr>
              <a:t>others</a:t>
            </a:r>
          </a:p>
          <a:p>
            <a:pPr lvl="0">
              <a:defRPr/>
            </a:pPr>
            <a:r>
              <a:rPr lang="en-US" sz="2800" i="1" dirty="0">
                <a:solidFill>
                  <a:srgbClr val="000000"/>
                </a:solidFill>
              </a:rPr>
              <a:t>Understand what triggers </a:t>
            </a:r>
            <a:r>
              <a:rPr lang="en-US" sz="2800" i="1" dirty="0">
                <a:solidFill>
                  <a:srgbClr val="3333CC"/>
                </a:solidFill>
              </a:rPr>
              <a:t>Weapons Systems</a:t>
            </a:r>
          </a:p>
          <a:p>
            <a:pPr lvl="0">
              <a:defRPr/>
            </a:pPr>
            <a:r>
              <a:rPr lang="en-US" sz="2800" i="1" dirty="0">
                <a:solidFill>
                  <a:srgbClr val="000000"/>
                </a:solidFill>
              </a:rPr>
              <a:t>Communicate </a:t>
            </a:r>
            <a:r>
              <a:rPr lang="en-US" sz="2800" i="1" dirty="0">
                <a:solidFill>
                  <a:srgbClr val="3333CC"/>
                </a:solidFill>
              </a:rPr>
              <a:t>with intent</a:t>
            </a:r>
          </a:p>
          <a:p>
            <a:pPr marL="0" lvl="0" indent="0">
              <a:buNone/>
              <a:defRPr/>
            </a:pPr>
            <a:endParaRPr lang="en-US" sz="2800" i="1" dirty="0">
              <a:solidFill>
                <a:srgbClr val="000000"/>
              </a:solidFill>
            </a:endParaRPr>
          </a:p>
          <a:p>
            <a:pPr marL="0" lvl="0" indent="0">
              <a:buNone/>
              <a:defRPr/>
            </a:pPr>
            <a:r>
              <a:rPr lang="en-US" sz="2800" i="1" dirty="0">
                <a:solidFill>
                  <a:srgbClr val="000000"/>
                </a:solidFill>
              </a:rPr>
              <a:t>What if every Voice around your table was truly </a:t>
            </a:r>
            <a:r>
              <a:rPr lang="en-US" sz="2800" i="1" dirty="0">
                <a:solidFill>
                  <a:srgbClr val="3333CC"/>
                </a:solidFill>
              </a:rPr>
              <a:t>heard</a:t>
            </a:r>
            <a:r>
              <a:rPr lang="en-US" sz="2800" i="1" dirty="0">
                <a:solidFill>
                  <a:srgbClr val="000000"/>
                </a:solidFill>
              </a:rPr>
              <a:t>, </a:t>
            </a:r>
            <a:r>
              <a:rPr lang="en-US" sz="2800" i="1" dirty="0">
                <a:solidFill>
                  <a:srgbClr val="3333CC"/>
                </a:solidFill>
              </a:rPr>
              <a:t>valued</a:t>
            </a:r>
            <a:r>
              <a:rPr lang="en-US" sz="2800" i="1" dirty="0">
                <a:solidFill>
                  <a:srgbClr val="000000"/>
                </a:solidFill>
              </a:rPr>
              <a:t>, and </a:t>
            </a:r>
            <a:r>
              <a:rPr lang="en-US" sz="2800" i="1" dirty="0">
                <a:solidFill>
                  <a:srgbClr val="3333CC"/>
                </a:solidFill>
              </a:rPr>
              <a:t>appreciated</a:t>
            </a:r>
            <a:r>
              <a:rPr lang="en-US" sz="2800" i="1" dirty="0">
                <a:solidFill>
                  <a:srgbClr val="000000"/>
                </a:solidFill>
              </a:rPr>
              <a:t>?</a:t>
            </a:r>
            <a:endParaRPr lang="en-US" altLang="en-US" dirty="0"/>
          </a:p>
        </p:txBody>
      </p:sp>
      <p:sp>
        <p:nvSpPr>
          <p:cNvPr id="4710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fld id="{A303F50E-4FDC-42D2-958C-E93AB45984B8}" type="slidenum">
              <a:rPr lang="en-US" altLang="en-US" smtClean="0">
                <a:solidFill>
                  <a:schemeClr val="bg1"/>
                </a:solidFill>
              </a:rPr>
              <a:pPr/>
              <a:t>64</a:t>
            </a:fld>
            <a:endParaRPr lang="en-US" altLang="en-US">
              <a:solidFill>
                <a:schemeClr val="bg2"/>
              </a:solidFill>
            </a:endParaRPr>
          </a:p>
        </p:txBody>
      </p:sp>
      <p:sp>
        <p:nvSpPr>
          <p:cNvPr id="5" name="Content Placeholder 2"/>
          <p:cNvSpPr txBox="1">
            <a:spLocks/>
          </p:cNvSpPr>
          <p:nvPr/>
        </p:nvSpPr>
        <p:spPr bwMode="auto">
          <a:xfrm>
            <a:off x="175249" y="4166643"/>
            <a:ext cx="8621712"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lgn="l" rtl="0" eaLnBrk="0" fontAlgn="base" hangingPunct="0">
              <a:spcBef>
                <a:spcPct val="25000"/>
              </a:spcBef>
              <a:spcAft>
                <a:spcPct val="0"/>
              </a:spcAft>
              <a:buClr>
                <a:srgbClr val="000066"/>
              </a:buClr>
              <a:buSzPct val="80000"/>
              <a:buFont typeface="Wingdings" panose="05000000000000000000"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000066"/>
              </a:buClr>
              <a:buSzPct val="80000"/>
              <a:buFont typeface="Wingdings" panose="05000000000000000000"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000066"/>
              </a:buClr>
              <a:buSzPct val="80000"/>
              <a:buFont typeface="Wingdings" panose="05000000000000000000"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000066"/>
              </a:buClr>
              <a:buSzPct val="80000"/>
              <a:buFont typeface="Wingdings" panose="05000000000000000000"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0" indent="0" algn="ctr">
              <a:buFont typeface="Wingdings" panose="05000000000000000000" pitchFamily="2" charset="2"/>
              <a:buNone/>
              <a:defRPr/>
            </a:pPr>
            <a:endParaRPr lang="en-US" sz="3200" kern="0" dirty="0"/>
          </a:p>
        </p:txBody>
      </p:sp>
      <p:grpSp>
        <p:nvGrpSpPr>
          <p:cNvPr id="7" name="Group"/>
          <p:cNvGrpSpPr>
            <a:grpSpLocks/>
          </p:cNvGrpSpPr>
          <p:nvPr/>
        </p:nvGrpSpPr>
        <p:grpSpPr bwMode="auto">
          <a:xfrm>
            <a:off x="5253037" y="1340893"/>
            <a:ext cx="2860675" cy="2497138"/>
            <a:chOff x="108551" y="0"/>
            <a:chExt cx="4423640" cy="4187908"/>
          </a:xfrm>
        </p:grpSpPr>
        <p:sp>
          <p:nvSpPr>
            <p:cNvPr id="8" name="Shape 446"/>
            <p:cNvSpPr>
              <a:spLocks noChangeArrowheads="1"/>
            </p:cNvSpPr>
            <p:nvPr/>
          </p:nvSpPr>
          <p:spPr bwMode="auto">
            <a:xfrm>
              <a:off x="2029800" y="1989398"/>
              <a:ext cx="574766" cy="574765"/>
            </a:xfrm>
            <a:prstGeom prst="ellipse">
              <a:avLst/>
            </a:prstGeom>
            <a:solidFill>
              <a:srgbClr val="AE1802"/>
            </a:solidFill>
            <a:ln>
              <a:noFill/>
            </a:ln>
            <a:extLst>
              <a:ext uri="{91240B29-F687-4F45-9708-019B960494DF}">
                <a14:hiddenLine xmlns:a14="http://schemas.microsoft.com/office/drawing/2010/main" w="3175">
                  <a:solidFill>
                    <a:srgbClr val="000000"/>
                  </a:solidFill>
                  <a:miter lim="400000"/>
                  <a:headEnd/>
                  <a:tailEnd/>
                </a14:hiddenLine>
              </a:ext>
            </a:extLst>
          </p:spPr>
          <p:txBody>
            <a:bodyPr lIns="38099" tIns="38099" rIns="38099" bIns="38099" anchor="ctr"/>
            <a:lstStyle>
              <a:lvl1pPr>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688975" indent="-282575">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027113" indent="-223838">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spcBef>
                  <a:spcPct val="0"/>
                </a:spcBef>
                <a:buClrTx/>
                <a:buSzTx/>
                <a:buFontTx/>
                <a:buNone/>
              </a:pPr>
              <a:endParaRPr lang="en-US" altLang="en-US" sz="1400" b="0"/>
            </a:p>
          </p:txBody>
        </p:sp>
        <p:sp>
          <p:nvSpPr>
            <p:cNvPr id="9" name="Shape 447"/>
            <p:cNvSpPr>
              <a:spLocks noChangeShapeType="1"/>
            </p:cNvSpPr>
            <p:nvPr/>
          </p:nvSpPr>
          <p:spPr bwMode="auto">
            <a:xfrm flipV="1">
              <a:off x="2317196" y="1588954"/>
              <a:ext cx="2" cy="339095"/>
            </a:xfrm>
            <a:prstGeom prst="line">
              <a:avLst/>
            </a:prstGeom>
            <a:noFill/>
            <a:ln w="12700">
              <a:solidFill>
                <a:srgbClr val="53585F"/>
              </a:solidFill>
              <a:miter lim="400000"/>
              <a:headEnd/>
              <a:tailEnd type="triangle" w="med" len="med"/>
            </a:ln>
            <a:extLst>
              <a:ext uri="{909E8E84-426E-40DD-AFC4-6F175D3DCCD1}">
                <a14:hiddenFill xmlns:a14="http://schemas.microsoft.com/office/drawing/2010/main">
                  <a:noFill/>
                </a14:hiddenFill>
              </a:ext>
            </a:extLst>
          </p:spPr>
          <p:txBody>
            <a:bodyPr lIns="24383" tIns="24383" rIns="24383" bIns="24383"/>
            <a:lstStyle/>
            <a:p>
              <a:endParaRPr lang="en-US"/>
            </a:p>
          </p:txBody>
        </p:sp>
        <p:sp>
          <p:nvSpPr>
            <p:cNvPr id="10" name="Shape 448"/>
            <p:cNvSpPr>
              <a:spLocks noChangeShapeType="1"/>
            </p:cNvSpPr>
            <p:nvPr/>
          </p:nvSpPr>
          <p:spPr bwMode="auto">
            <a:xfrm flipV="1">
              <a:off x="2673008" y="2049096"/>
              <a:ext cx="322382" cy="105512"/>
            </a:xfrm>
            <a:prstGeom prst="line">
              <a:avLst/>
            </a:prstGeom>
            <a:noFill/>
            <a:ln w="12700">
              <a:solidFill>
                <a:srgbClr val="53585F"/>
              </a:solidFill>
              <a:miter lim="400000"/>
              <a:headEnd/>
              <a:tailEnd type="triangle" w="med" len="med"/>
            </a:ln>
            <a:extLst>
              <a:ext uri="{909E8E84-426E-40DD-AFC4-6F175D3DCCD1}">
                <a14:hiddenFill xmlns:a14="http://schemas.microsoft.com/office/drawing/2010/main">
                  <a:noFill/>
                </a14:hiddenFill>
              </a:ext>
            </a:extLst>
          </p:spPr>
          <p:txBody>
            <a:bodyPr lIns="24383" tIns="24383" rIns="24383" bIns="24383"/>
            <a:lstStyle/>
            <a:p>
              <a:endParaRPr lang="en-US"/>
            </a:p>
          </p:txBody>
        </p:sp>
        <p:sp>
          <p:nvSpPr>
            <p:cNvPr id="11" name="Shape 449"/>
            <p:cNvSpPr>
              <a:spLocks noChangeShapeType="1"/>
            </p:cNvSpPr>
            <p:nvPr/>
          </p:nvSpPr>
          <p:spPr bwMode="auto">
            <a:xfrm>
              <a:off x="2531316" y="2593387"/>
              <a:ext cx="205329" cy="243889"/>
            </a:xfrm>
            <a:prstGeom prst="line">
              <a:avLst/>
            </a:prstGeom>
            <a:noFill/>
            <a:ln w="12700">
              <a:solidFill>
                <a:srgbClr val="53585F"/>
              </a:solidFill>
              <a:miter lim="400000"/>
              <a:headEnd/>
              <a:tailEnd type="triangle" w="med" len="med"/>
            </a:ln>
            <a:extLst>
              <a:ext uri="{909E8E84-426E-40DD-AFC4-6F175D3DCCD1}">
                <a14:hiddenFill xmlns:a14="http://schemas.microsoft.com/office/drawing/2010/main">
                  <a:noFill/>
                </a14:hiddenFill>
              </a:ext>
            </a:extLst>
          </p:spPr>
          <p:txBody>
            <a:bodyPr lIns="24383" tIns="24383" rIns="24383" bIns="24383"/>
            <a:lstStyle/>
            <a:p>
              <a:endParaRPr lang="en-US"/>
            </a:p>
          </p:txBody>
        </p:sp>
        <p:sp>
          <p:nvSpPr>
            <p:cNvPr id="12" name="Shape 450"/>
            <p:cNvSpPr>
              <a:spLocks noChangeShapeType="1"/>
            </p:cNvSpPr>
            <p:nvPr/>
          </p:nvSpPr>
          <p:spPr bwMode="auto">
            <a:xfrm flipH="1" flipV="1">
              <a:off x="1640035" y="2048817"/>
              <a:ext cx="321429" cy="101349"/>
            </a:xfrm>
            <a:prstGeom prst="line">
              <a:avLst/>
            </a:prstGeom>
            <a:noFill/>
            <a:ln w="12700">
              <a:solidFill>
                <a:srgbClr val="53585F"/>
              </a:solidFill>
              <a:miter lim="400000"/>
              <a:headEnd/>
              <a:tailEnd type="triangle" w="med" len="med"/>
            </a:ln>
            <a:extLst>
              <a:ext uri="{909E8E84-426E-40DD-AFC4-6F175D3DCCD1}">
                <a14:hiddenFill xmlns:a14="http://schemas.microsoft.com/office/drawing/2010/main">
                  <a:noFill/>
                </a14:hiddenFill>
              </a:ext>
            </a:extLst>
          </p:spPr>
          <p:txBody>
            <a:bodyPr lIns="24383" tIns="24383" rIns="24383" bIns="24383"/>
            <a:lstStyle/>
            <a:p>
              <a:endParaRPr lang="en-US"/>
            </a:p>
          </p:txBody>
        </p:sp>
        <p:sp>
          <p:nvSpPr>
            <p:cNvPr id="13" name="Shape 451"/>
            <p:cNvSpPr>
              <a:spLocks noChangeShapeType="1"/>
            </p:cNvSpPr>
            <p:nvPr/>
          </p:nvSpPr>
          <p:spPr bwMode="auto">
            <a:xfrm flipH="1">
              <a:off x="1864528" y="2592749"/>
              <a:ext cx="203587" cy="261457"/>
            </a:xfrm>
            <a:prstGeom prst="line">
              <a:avLst/>
            </a:prstGeom>
            <a:noFill/>
            <a:ln w="12700">
              <a:solidFill>
                <a:srgbClr val="53585F"/>
              </a:solidFill>
              <a:miter lim="400000"/>
              <a:headEnd/>
              <a:tailEnd type="triangle" w="med" len="med"/>
            </a:ln>
            <a:extLst>
              <a:ext uri="{909E8E84-426E-40DD-AFC4-6F175D3DCCD1}">
                <a14:hiddenFill xmlns:a14="http://schemas.microsoft.com/office/drawing/2010/main">
                  <a:noFill/>
                </a14:hiddenFill>
              </a:ext>
            </a:extLst>
          </p:spPr>
          <p:txBody>
            <a:bodyPr lIns="24383" tIns="24383" rIns="24383" bIns="24383"/>
            <a:lstStyle/>
            <a:p>
              <a:endParaRPr lang="en-US"/>
            </a:p>
          </p:txBody>
        </p:sp>
        <p:pic>
          <p:nvPicPr>
            <p:cNvPr id="14" name="image13.png" descr="image13.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5543" y="0"/>
              <a:ext cx="738357" cy="73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pic>
          <p:nvPicPr>
            <p:cNvPr id="15" name="image14.png" descr="image1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409735">
              <a:off x="3121960" y="3451411"/>
              <a:ext cx="736496" cy="73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pic>
          <p:nvPicPr>
            <p:cNvPr id="16" name="image15.png" descr="image15.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196461">
              <a:off x="3794721" y="1301455"/>
              <a:ext cx="737470" cy="737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pic>
          <p:nvPicPr>
            <p:cNvPr id="17" name="image16.png" descr="image16.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224655">
              <a:off x="733898" y="3407432"/>
              <a:ext cx="737034" cy="73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pic>
          <p:nvPicPr>
            <p:cNvPr id="18" name="image16.png" descr="image16.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124227">
              <a:off x="108551" y="1301686"/>
              <a:ext cx="737008" cy="73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pic>
          <p:nvPicPr>
            <p:cNvPr id="19" name="image17.png" descr="image17.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99096" y="1977617"/>
              <a:ext cx="631252" cy="63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grpSp>
          <p:nvGrpSpPr>
            <p:cNvPr id="20" name="Group"/>
            <p:cNvGrpSpPr>
              <a:grpSpLocks/>
            </p:cNvGrpSpPr>
            <p:nvPr/>
          </p:nvGrpSpPr>
          <p:grpSpPr bwMode="auto">
            <a:xfrm>
              <a:off x="1088182" y="2770118"/>
              <a:ext cx="975330" cy="975329"/>
              <a:chOff x="1088182" y="2770118"/>
              <a:chExt cx="975328" cy="975328"/>
            </a:xfrm>
          </p:grpSpPr>
          <p:pic>
            <p:nvPicPr>
              <p:cNvPr id="34" name="Creative Icon.png" descr="Creative Icon.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8182" y="2770118"/>
                <a:ext cx="975328" cy="975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sp>
            <p:nvSpPr>
              <p:cNvPr id="35" name="Circle"/>
              <p:cNvSpPr>
                <a:spLocks noChangeArrowheads="1"/>
              </p:cNvSpPr>
              <p:nvPr/>
            </p:nvSpPr>
            <p:spPr bwMode="auto">
              <a:xfrm>
                <a:off x="1305262" y="2990449"/>
                <a:ext cx="541168" cy="541168"/>
              </a:xfrm>
              <a:prstGeom prst="ellipse">
                <a:avLst/>
              </a:prstGeom>
              <a:solidFill>
                <a:srgbClr val="E3A612"/>
              </a:solidFill>
              <a:ln>
                <a:noFill/>
              </a:ln>
              <a:extLst>
                <a:ext uri="{91240B29-F687-4F45-9708-019B960494DF}">
                  <a14:hiddenLine xmlns:a14="http://schemas.microsoft.com/office/drawing/2010/main" w="3175">
                    <a:solidFill>
                      <a:srgbClr val="000000"/>
                    </a:solidFill>
                    <a:miter lim="400000"/>
                    <a:headEnd/>
                    <a:tailEnd/>
                  </a14:hiddenLine>
                </a:ext>
              </a:extLst>
            </p:spPr>
            <p:txBody>
              <a:bodyPr lIns="50800" tIns="50800" rIns="50800" bIns="50800" anchor="ctr"/>
              <a:lstStyle>
                <a:lvl1pPr>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688975" indent="-282575">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027113" indent="-223838">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spcBef>
                    <a:spcPct val="0"/>
                  </a:spcBef>
                  <a:buClrTx/>
                  <a:buSzTx/>
                  <a:buFontTx/>
                  <a:buNone/>
                </a:pPr>
                <a:endParaRPr lang="en-US" altLang="en-US" sz="1400" b="0"/>
              </a:p>
            </p:txBody>
          </p:sp>
          <p:sp>
            <p:nvSpPr>
              <p:cNvPr id="36" name="Shape"/>
              <p:cNvSpPr>
                <a:spLocks/>
              </p:cNvSpPr>
              <p:nvPr/>
            </p:nvSpPr>
            <p:spPr bwMode="auto">
              <a:xfrm>
                <a:off x="1397330" y="3077102"/>
                <a:ext cx="357031" cy="361360"/>
              </a:xfrm>
              <a:custGeom>
                <a:avLst/>
                <a:gdLst>
                  <a:gd name="T0" fmla="*/ 2147483646 w 20998"/>
                  <a:gd name="T1" fmla="*/ 2147483646 h 21600"/>
                  <a:gd name="T2" fmla="*/ 2147483646 w 20998"/>
                  <a:gd name="T3" fmla="*/ 2147483646 h 21600"/>
                  <a:gd name="T4" fmla="*/ 2147483646 w 20998"/>
                  <a:gd name="T5" fmla="*/ 2147483646 h 21600"/>
                  <a:gd name="T6" fmla="*/ 2147483646 w 20998"/>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0998" h="21600" extrusionOk="0">
                    <a:moveTo>
                      <a:pt x="397" y="8985"/>
                    </a:moveTo>
                    <a:cubicBezTo>
                      <a:pt x="-20" y="9136"/>
                      <a:pt x="-169" y="9832"/>
                      <a:pt x="248" y="10528"/>
                    </a:cubicBezTo>
                    <a:cubicBezTo>
                      <a:pt x="486" y="11193"/>
                      <a:pt x="993" y="11617"/>
                      <a:pt x="1410" y="11466"/>
                    </a:cubicBezTo>
                    <a:lnTo>
                      <a:pt x="3257" y="10770"/>
                    </a:lnTo>
                    <a:cubicBezTo>
                      <a:pt x="3853" y="11466"/>
                      <a:pt x="4538" y="11798"/>
                      <a:pt x="5104" y="11708"/>
                    </a:cubicBezTo>
                    <a:cubicBezTo>
                      <a:pt x="5373" y="12222"/>
                      <a:pt x="5700" y="12645"/>
                      <a:pt x="6117" y="12978"/>
                    </a:cubicBezTo>
                    <a:lnTo>
                      <a:pt x="2751" y="19815"/>
                    </a:lnTo>
                    <a:cubicBezTo>
                      <a:pt x="2602" y="20239"/>
                      <a:pt x="2661" y="20753"/>
                      <a:pt x="3108" y="20934"/>
                    </a:cubicBezTo>
                    <a:cubicBezTo>
                      <a:pt x="3168" y="21025"/>
                      <a:pt x="3347" y="21025"/>
                      <a:pt x="3436" y="21025"/>
                    </a:cubicBezTo>
                    <a:cubicBezTo>
                      <a:pt x="3674" y="21025"/>
                      <a:pt x="3942" y="20844"/>
                      <a:pt x="4091" y="20602"/>
                    </a:cubicBezTo>
                    <a:lnTo>
                      <a:pt x="7458" y="13855"/>
                    </a:lnTo>
                    <a:cubicBezTo>
                      <a:pt x="7547" y="13855"/>
                      <a:pt x="7726" y="13916"/>
                      <a:pt x="7875" y="13916"/>
                    </a:cubicBezTo>
                    <a:lnTo>
                      <a:pt x="7875" y="20844"/>
                    </a:lnTo>
                    <a:cubicBezTo>
                      <a:pt x="7875" y="21267"/>
                      <a:pt x="8233" y="21600"/>
                      <a:pt x="8650" y="21600"/>
                    </a:cubicBezTo>
                    <a:cubicBezTo>
                      <a:pt x="9067" y="21600"/>
                      <a:pt x="9395" y="21267"/>
                      <a:pt x="9395" y="20844"/>
                    </a:cubicBezTo>
                    <a:lnTo>
                      <a:pt x="9395" y="13916"/>
                    </a:lnTo>
                    <a:cubicBezTo>
                      <a:pt x="9573" y="13916"/>
                      <a:pt x="9663" y="13916"/>
                      <a:pt x="9812" y="13855"/>
                    </a:cubicBezTo>
                    <a:lnTo>
                      <a:pt x="13178" y="20602"/>
                    </a:lnTo>
                    <a:cubicBezTo>
                      <a:pt x="13268" y="20844"/>
                      <a:pt x="13595" y="21025"/>
                      <a:pt x="13864" y="21025"/>
                    </a:cubicBezTo>
                    <a:cubicBezTo>
                      <a:pt x="13953" y="21025"/>
                      <a:pt x="14102" y="21025"/>
                      <a:pt x="14191" y="20934"/>
                    </a:cubicBezTo>
                    <a:cubicBezTo>
                      <a:pt x="14608" y="20662"/>
                      <a:pt x="14698" y="20239"/>
                      <a:pt x="14519" y="19815"/>
                    </a:cubicBezTo>
                    <a:lnTo>
                      <a:pt x="11182" y="12978"/>
                    </a:lnTo>
                    <a:cubicBezTo>
                      <a:pt x="12106" y="12313"/>
                      <a:pt x="12672" y="11103"/>
                      <a:pt x="12672" y="9832"/>
                    </a:cubicBezTo>
                    <a:cubicBezTo>
                      <a:pt x="12672" y="9499"/>
                      <a:pt x="12672" y="9227"/>
                      <a:pt x="12582" y="8894"/>
                    </a:cubicBezTo>
                    <a:lnTo>
                      <a:pt x="17230" y="7200"/>
                    </a:lnTo>
                    <a:cubicBezTo>
                      <a:pt x="17737" y="7442"/>
                      <a:pt x="18154" y="7624"/>
                      <a:pt x="18660" y="7624"/>
                    </a:cubicBezTo>
                    <a:cubicBezTo>
                      <a:pt x="18899" y="7624"/>
                      <a:pt x="19167" y="7533"/>
                      <a:pt x="19405" y="7442"/>
                    </a:cubicBezTo>
                    <a:cubicBezTo>
                      <a:pt x="20835" y="6837"/>
                      <a:pt x="21431" y="4871"/>
                      <a:pt x="20656" y="2844"/>
                    </a:cubicBezTo>
                    <a:cubicBezTo>
                      <a:pt x="20001" y="1119"/>
                      <a:pt x="18750" y="0"/>
                      <a:pt x="17469" y="0"/>
                    </a:cubicBezTo>
                    <a:cubicBezTo>
                      <a:pt x="17230" y="0"/>
                      <a:pt x="16962" y="91"/>
                      <a:pt x="16724" y="182"/>
                    </a:cubicBezTo>
                    <a:cubicBezTo>
                      <a:pt x="16038" y="454"/>
                      <a:pt x="15532" y="1029"/>
                      <a:pt x="15294" y="1815"/>
                    </a:cubicBezTo>
                    <a:lnTo>
                      <a:pt x="3168" y="6323"/>
                    </a:lnTo>
                    <a:cubicBezTo>
                      <a:pt x="2602" y="6595"/>
                      <a:pt x="2244" y="7351"/>
                      <a:pt x="2244" y="8289"/>
                    </a:cubicBezTo>
                    <a:lnTo>
                      <a:pt x="397" y="8985"/>
                    </a:lnTo>
                    <a:close/>
                    <a:moveTo>
                      <a:pt x="16873" y="4205"/>
                    </a:moveTo>
                    <a:cubicBezTo>
                      <a:pt x="16456" y="2995"/>
                      <a:pt x="16724" y="1815"/>
                      <a:pt x="17230" y="1724"/>
                    </a:cubicBezTo>
                    <a:cubicBezTo>
                      <a:pt x="17320" y="1724"/>
                      <a:pt x="17320" y="1724"/>
                      <a:pt x="17379" y="1724"/>
                    </a:cubicBezTo>
                    <a:cubicBezTo>
                      <a:pt x="17886" y="1724"/>
                      <a:pt x="18660" y="2329"/>
                      <a:pt x="19077" y="3418"/>
                    </a:cubicBezTo>
                    <a:cubicBezTo>
                      <a:pt x="19494" y="4629"/>
                      <a:pt x="19226" y="5748"/>
                      <a:pt x="18750" y="5899"/>
                    </a:cubicBezTo>
                    <a:cubicBezTo>
                      <a:pt x="18243" y="6081"/>
                      <a:pt x="17320" y="5385"/>
                      <a:pt x="16873" y="4205"/>
                    </a:cubicBezTo>
                    <a:close/>
                    <a:moveTo>
                      <a:pt x="14191" y="4961"/>
                    </a:moveTo>
                    <a:cubicBezTo>
                      <a:pt x="14191" y="4961"/>
                      <a:pt x="7309" y="7533"/>
                      <a:pt x="7220" y="7442"/>
                    </a:cubicBezTo>
                    <a:cubicBezTo>
                      <a:pt x="6892" y="7442"/>
                      <a:pt x="6534" y="7261"/>
                      <a:pt x="6445" y="6928"/>
                    </a:cubicBezTo>
                    <a:cubicBezTo>
                      <a:pt x="6385" y="6504"/>
                      <a:pt x="6534" y="6081"/>
                      <a:pt x="6952" y="5899"/>
                    </a:cubicBezTo>
                    <a:lnTo>
                      <a:pt x="13685" y="3418"/>
                    </a:lnTo>
                    <a:cubicBezTo>
                      <a:pt x="14102" y="3358"/>
                      <a:pt x="14519" y="3509"/>
                      <a:pt x="14698" y="3933"/>
                    </a:cubicBezTo>
                    <a:cubicBezTo>
                      <a:pt x="14787" y="4356"/>
                      <a:pt x="14608" y="4810"/>
                      <a:pt x="14191" y="4961"/>
                    </a:cubicBezTo>
                    <a:close/>
                    <a:moveTo>
                      <a:pt x="6028" y="10679"/>
                    </a:moveTo>
                    <a:cubicBezTo>
                      <a:pt x="5879" y="9650"/>
                      <a:pt x="6385" y="8803"/>
                      <a:pt x="7130" y="8713"/>
                    </a:cubicBezTo>
                    <a:cubicBezTo>
                      <a:pt x="7816" y="8652"/>
                      <a:pt x="8471" y="9318"/>
                      <a:pt x="8650" y="10346"/>
                    </a:cubicBezTo>
                    <a:cubicBezTo>
                      <a:pt x="8739" y="11375"/>
                      <a:pt x="8233" y="12222"/>
                      <a:pt x="7547" y="12313"/>
                    </a:cubicBezTo>
                    <a:cubicBezTo>
                      <a:pt x="6892" y="12403"/>
                      <a:pt x="6207" y="11708"/>
                      <a:pt x="6028" y="10679"/>
                    </a:cubicBezTo>
                    <a:close/>
                  </a:path>
                </a:pathLst>
              </a:custGeom>
              <a:solidFill>
                <a:srgbClr val="FFFFFF"/>
              </a:solidFill>
              <a:ln>
                <a:noFill/>
              </a:ln>
              <a:extLst>
                <a:ext uri="{91240B29-F687-4F45-9708-019B960494DF}">
                  <a14:hiddenLine xmlns:a14="http://schemas.microsoft.com/office/drawing/2010/main" w="3175" cap="flat">
                    <a:solidFill>
                      <a:srgbClr val="000000"/>
                    </a:solidFill>
                    <a:miter lim="400000"/>
                    <a:headEnd/>
                    <a:tailEnd/>
                  </a14:hiddenLine>
                </a:ext>
              </a:extLst>
            </p:spPr>
            <p:txBody>
              <a:bodyPr lIns="24383" tIns="24383" rIns="24383" bIns="24383" anchor="ctr"/>
              <a:lstStyle/>
              <a:p>
                <a:endParaRPr lang="en-US"/>
              </a:p>
            </p:txBody>
          </p:sp>
        </p:grpSp>
        <p:grpSp>
          <p:nvGrpSpPr>
            <p:cNvPr id="21" name="Group"/>
            <p:cNvGrpSpPr>
              <a:grpSpLocks/>
            </p:cNvGrpSpPr>
            <p:nvPr/>
          </p:nvGrpSpPr>
          <p:grpSpPr bwMode="auto">
            <a:xfrm>
              <a:off x="1830483" y="624906"/>
              <a:ext cx="975329" cy="975329"/>
              <a:chOff x="1830483" y="624906"/>
              <a:chExt cx="975328" cy="975328"/>
            </a:xfrm>
          </p:grpSpPr>
          <p:pic>
            <p:nvPicPr>
              <p:cNvPr id="31" name="Pioneer Icon.png" descr="Pioneer Icon.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30483" y="624906"/>
                <a:ext cx="975328" cy="975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sp>
            <p:nvSpPr>
              <p:cNvPr id="32" name="Circle"/>
              <p:cNvSpPr>
                <a:spLocks noChangeArrowheads="1"/>
              </p:cNvSpPr>
              <p:nvPr/>
            </p:nvSpPr>
            <p:spPr bwMode="auto">
              <a:xfrm>
                <a:off x="2047563" y="841986"/>
                <a:ext cx="541168" cy="541168"/>
              </a:xfrm>
              <a:prstGeom prst="ellipse">
                <a:avLst/>
              </a:prstGeom>
              <a:solidFill>
                <a:srgbClr val="6EB697"/>
              </a:solidFill>
              <a:ln>
                <a:noFill/>
              </a:ln>
              <a:extLst>
                <a:ext uri="{91240B29-F687-4F45-9708-019B960494DF}">
                  <a14:hiddenLine xmlns:a14="http://schemas.microsoft.com/office/drawing/2010/main" w="3175">
                    <a:solidFill>
                      <a:srgbClr val="000000"/>
                    </a:solidFill>
                    <a:miter lim="400000"/>
                    <a:headEnd/>
                    <a:tailEnd/>
                  </a14:hiddenLine>
                </a:ext>
              </a:extLst>
            </p:spPr>
            <p:txBody>
              <a:bodyPr lIns="50800" tIns="50800" rIns="50800" bIns="50800" anchor="ctr"/>
              <a:lstStyle>
                <a:lvl1pPr>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688975" indent="-282575">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027113" indent="-223838">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spcBef>
                    <a:spcPct val="0"/>
                  </a:spcBef>
                  <a:buClrTx/>
                  <a:buSzTx/>
                  <a:buFontTx/>
                  <a:buNone/>
                </a:pPr>
                <a:endParaRPr lang="en-US" altLang="en-US" sz="1400" b="0"/>
              </a:p>
            </p:txBody>
          </p:sp>
          <p:sp>
            <p:nvSpPr>
              <p:cNvPr id="33" name="Shape"/>
              <p:cNvSpPr>
                <a:spLocks/>
              </p:cNvSpPr>
              <p:nvPr/>
            </p:nvSpPr>
            <p:spPr bwMode="auto">
              <a:xfrm>
                <a:off x="2159555" y="925431"/>
                <a:ext cx="317183" cy="332937"/>
              </a:xfrm>
              <a:custGeom>
                <a:avLst/>
                <a:gdLst>
                  <a:gd name="T0" fmla="*/ 2147483646 w 21583"/>
                  <a:gd name="T1" fmla="*/ 2147483646 h 21600"/>
                  <a:gd name="T2" fmla="*/ 2147483646 w 21583"/>
                  <a:gd name="T3" fmla="*/ 2147483646 h 21600"/>
                  <a:gd name="T4" fmla="*/ 2147483646 w 21583"/>
                  <a:gd name="T5" fmla="*/ 2147483646 h 21600"/>
                  <a:gd name="T6" fmla="*/ 2147483646 w 21583"/>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83" h="21600" extrusionOk="0">
                    <a:moveTo>
                      <a:pt x="12597" y="0"/>
                    </a:moveTo>
                    <a:cubicBezTo>
                      <a:pt x="12597" y="0"/>
                      <a:pt x="12597" y="528"/>
                      <a:pt x="12597" y="5146"/>
                    </a:cubicBezTo>
                    <a:cubicBezTo>
                      <a:pt x="12372" y="5218"/>
                      <a:pt x="12176" y="5343"/>
                      <a:pt x="12029" y="5552"/>
                    </a:cubicBezTo>
                    <a:lnTo>
                      <a:pt x="8478" y="12256"/>
                    </a:lnTo>
                    <a:lnTo>
                      <a:pt x="11816" y="18598"/>
                    </a:lnTo>
                    <a:cubicBezTo>
                      <a:pt x="12031" y="19041"/>
                      <a:pt x="12157" y="19497"/>
                      <a:pt x="12207" y="19952"/>
                    </a:cubicBezTo>
                    <a:cubicBezTo>
                      <a:pt x="12256" y="20408"/>
                      <a:pt x="12225" y="20858"/>
                      <a:pt x="12136" y="21284"/>
                    </a:cubicBezTo>
                    <a:lnTo>
                      <a:pt x="20539" y="21284"/>
                    </a:lnTo>
                    <a:cubicBezTo>
                      <a:pt x="20683" y="21284"/>
                      <a:pt x="20856" y="21252"/>
                      <a:pt x="21013" y="21171"/>
                    </a:cubicBezTo>
                    <a:cubicBezTo>
                      <a:pt x="21170" y="21090"/>
                      <a:pt x="21302" y="20963"/>
                      <a:pt x="21356" y="20810"/>
                    </a:cubicBezTo>
                    <a:cubicBezTo>
                      <a:pt x="21500" y="20776"/>
                      <a:pt x="21572" y="20661"/>
                      <a:pt x="21581" y="20517"/>
                    </a:cubicBezTo>
                    <a:cubicBezTo>
                      <a:pt x="21590" y="20372"/>
                      <a:pt x="21547" y="20201"/>
                      <a:pt x="21439" y="20065"/>
                    </a:cubicBezTo>
                    <a:lnTo>
                      <a:pt x="13864" y="5552"/>
                    </a:lnTo>
                    <a:cubicBezTo>
                      <a:pt x="13709" y="5333"/>
                      <a:pt x="13491" y="5213"/>
                      <a:pt x="13236" y="5146"/>
                    </a:cubicBezTo>
                    <a:lnTo>
                      <a:pt x="13236" y="0"/>
                    </a:lnTo>
                    <a:cubicBezTo>
                      <a:pt x="13236" y="0"/>
                      <a:pt x="13240" y="0"/>
                      <a:pt x="12597" y="0"/>
                    </a:cubicBezTo>
                    <a:close/>
                    <a:moveTo>
                      <a:pt x="14846" y="56"/>
                    </a:moveTo>
                    <a:cubicBezTo>
                      <a:pt x="14311" y="56"/>
                      <a:pt x="13823" y="263"/>
                      <a:pt x="13663" y="474"/>
                    </a:cubicBezTo>
                    <a:cubicBezTo>
                      <a:pt x="13663" y="632"/>
                      <a:pt x="13663" y="3318"/>
                      <a:pt x="13663" y="3318"/>
                    </a:cubicBezTo>
                    <a:cubicBezTo>
                      <a:pt x="13930" y="3107"/>
                      <a:pt x="14364" y="2900"/>
                      <a:pt x="14846" y="2900"/>
                    </a:cubicBezTo>
                    <a:cubicBezTo>
                      <a:pt x="15703" y="2900"/>
                      <a:pt x="15860" y="3577"/>
                      <a:pt x="16610" y="3577"/>
                    </a:cubicBezTo>
                    <a:cubicBezTo>
                      <a:pt x="17145" y="3577"/>
                      <a:pt x="17462" y="3261"/>
                      <a:pt x="17462" y="3261"/>
                    </a:cubicBezTo>
                    <a:lnTo>
                      <a:pt x="17462" y="429"/>
                    </a:lnTo>
                    <a:cubicBezTo>
                      <a:pt x="17462" y="429"/>
                      <a:pt x="17092" y="745"/>
                      <a:pt x="16610" y="745"/>
                    </a:cubicBezTo>
                    <a:cubicBezTo>
                      <a:pt x="15807" y="745"/>
                      <a:pt x="15757" y="56"/>
                      <a:pt x="14846" y="56"/>
                    </a:cubicBezTo>
                    <a:close/>
                    <a:moveTo>
                      <a:pt x="5590" y="10935"/>
                    </a:moveTo>
                    <a:cubicBezTo>
                      <a:pt x="5195" y="10935"/>
                      <a:pt x="4871" y="11103"/>
                      <a:pt x="4655" y="11409"/>
                    </a:cubicBezTo>
                    <a:lnTo>
                      <a:pt x="98" y="20167"/>
                    </a:lnTo>
                    <a:cubicBezTo>
                      <a:pt x="8" y="20303"/>
                      <a:pt x="-10" y="20463"/>
                      <a:pt x="3" y="20629"/>
                    </a:cubicBezTo>
                    <a:cubicBezTo>
                      <a:pt x="17" y="20796"/>
                      <a:pt x="62" y="20961"/>
                      <a:pt x="98" y="21115"/>
                    </a:cubicBezTo>
                    <a:cubicBezTo>
                      <a:pt x="206" y="21251"/>
                      <a:pt x="345" y="21379"/>
                      <a:pt x="489" y="21465"/>
                    </a:cubicBezTo>
                    <a:cubicBezTo>
                      <a:pt x="632" y="21550"/>
                      <a:pt x="783" y="21600"/>
                      <a:pt x="927" y="21600"/>
                    </a:cubicBezTo>
                    <a:lnTo>
                      <a:pt x="10041" y="21600"/>
                    </a:lnTo>
                    <a:cubicBezTo>
                      <a:pt x="10184" y="21600"/>
                      <a:pt x="10369" y="21550"/>
                      <a:pt x="10526" y="21465"/>
                    </a:cubicBezTo>
                    <a:cubicBezTo>
                      <a:pt x="10683" y="21379"/>
                      <a:pt x="10815" y="21251"/>
                      <a:pt x="10869" y="21115"/>
                    </a:cubicBezTo>
                    <a:cubicBezTo>
                      <a:pt x="10959" y="20961"/>
                      <a:pt x="10999" y="20796"/>
                      <a:pt x="10999" y="20629"/>
                    </a:cubicBezTo>
                    <a:cubicBezTo>
                      <a:pt x="10999" y="20463"/>
                      <a:pt x="10959" y="20303"/>
                      <a:pt x="10869" y="20167"/>
                    </a:cubicBezTo>
                    <a:lnTo>
                      <a:pt x="6490" y="11409"/>
                    </a:lnTo>
                    <a:cubicBezTo>
                      <a:pt x="6310" y="11103"/>
                      <a:pt x="5985" y="10935"/>
                      <a:pt x="5590" y="10935"/>
                    </a:cubicBezTo>
                    <a:close/>
                  </a:path>
                </a:pathLst>
              </a:custGeom>
              <a:solidFill>
                <a:srgbClr val="FFFFFF"/>
              </a:solidFill>
              <a:ln>
                <a:noFill/>
              </a:ln>
              <a:extLst>
                <a:ext uri="{91240B29-F687-4F45-9708-019B960494DF}">
                  <a14:hiddenLine xmlns:a14="http://schemas.microsoft.com/office/drawing/2010/main" w="3175" cap="flat">
                    <a:solidFill>
                      <a:srgbClr val="000000"/>
                    </a:solidFill>
                    <a:miter lim="400000"/>
                    <a:headEnd/>
                    <a:tailEnd/>
                  </a14:hiddenLine>
                </a:ext>
              </a:extLst>
            </p:spPr>
            <p:txBody>
              <a:bodyPr lIns="24383" tIns="24383" rIns="24383" bIns="24383" anchor="ctr"/>
              <a:lstStyle/>
              <a:p>
                <a:endParaRPr lang="en-US"/>
              </a:p>
            </p:txBody>
          </p:sp>
        </p:grpSp>
        <p:grpSp>
          <p:nvGrpSpPr>
            <p:cNvPr id="22" name="Group"/>
            <p:cNvGrpSpPr>
              <a:grpSpLocks/>
            </p:cNvGrpSpPr>
            <p:nvPr/>
          </p:nvGrpSpPr>
          <p:grpSpPr bwMode="auto">
            <a:xfrm>
              <a:off x="689622" y="1389756"/>
              <a:ext cx="975330" cy="975330"/>
              <a:chOff x="689622" y="1389756"/>
              <a:chExt cx="975328" cy="975328"/>
            </a:xfrm>
          </p:grpSpPr>
          <p:pic>
            <p:nvPicPr>
              <p:cNvPr id="28" name="Nurturer Icon.png" descr="Nurturer Icon.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9622" y="1389756"/>
                <a:ext cx="975328" cy="975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sp>
            <p:nvSpPr>
              <p:cNvPr id="29" name="Circle"/>
              <p:cNvSpPr>
                <a:spLocks noChangeArrowheads="1"/>
              </p:cNvSpPr>
              <p:nvPr/>
            </p:nvSpPr>
            <p:spPr bwMode="auto">
              <a:xfrm>
                <a:off x="906702" y="1606836"/>
                <a:ext cx="541168" cy="541168"/>
              </a:xfrm>
              <a:prstGeom prst="ellipse">
                <a:avLst/>
              </a:prstGeom>
              <a:solidFill>
                <a:srgbClr val="5A3A9D"/>
              </a:solidFill>
              <a:ln>
                <a:noFill/>
              </a:ln>
              <a:extLst>
                <a:ext uri="{91240B29-F687-4F45-9708-019B960494DF}">
                  <a14:hiddenLine xmlns:a14="http://schemas.microsoft.com/office/drawing/2010/main" w="3175">
                    <a:solidFill>
                      <a:srgbClr val="000000"/>
                    </a:solidFill>
                    <a:miter lim="400000"/>
                    <a:headEnd/>
                    <a:tailEnd/>
                  </a14:hiddenLine>
                </a:ext>
              </a:extLst>
            </p:spPr>
            <p:txBody>
              <a:bodyPr lIns="50800" tIns="50800" rIns="50800" bIns="50800" anchor="ctr"/>
              <a:lstStyle>
                <a:lvl1pPr>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688975" indent="-282575">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027113" indent="-223838">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spcBef>
                    <a:spcPct val="0"/>
                  </a:spcBef>
                  <a:buClrTx/>
                  <a:buSzTx/>
                  <a:buFontTx/>
                  <a:buNone/>
                </a:pPr>
                <a:endParaRPr lang="en-US" altLang="en-US" sz="1400" b="0"/>
              </a:p>
            </p:txBody>
          </p:sp>
          <p:sp>
            <p:nvSpPr>
              <p:cNvPr id="30" name="Shape"/>
              <p:cNvSpPr>
                <a:spLocks/>
              </p:cNvSpPr>
              <p:nvPr/>
            </p:nvSpPr>
            <p:spPr bwMode="auto">
              <a:xfrm>
                <a:off x="983272" y="1695434"/>
                <a:ext cx="388027" cy="3314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18442"/>
                    </a:moveTo>
                    <a:lnTo>
                      <a:pt x="0" y="6752"/>
                    </a:lnTo>
                    <a:cubicBezTo>
                      <a:pt x="0" y="5917"/>
                      <a:pt x="280" y="5119"/>
                      <a:pt x="809" y="4502"/>
                    </a:cubicBezTo>
                    <a:cubicBezTo>
                      <a:pt x="1338" y="3884"/>
                      <a:pt x="1930" y="3558"/>
                      <a:pt x="2739" y="3558"/>
                    </a:cubicBezTo>
                    <a:lnTo>
                      <a:pt x="3081" y="3558"/>
                    </a:lnTo>
                    <a:lnTo>
                      <a:pt x="3081" y="21600"/>
                    </a:lnTo>
                    <a:lnTo>
                      <a:pt x="2739" y="21600"/>
                    </a:lnTo>
                    <a:cubicBezTo>
                      <a:pt x="2023" y="21600"/>
                      <a:pt x="1338" y="21310"/>
                      <a:pt x="809" y="20692"/>
                    </a:cubicBezTo>
                    <a:cubicBezTo>
                      <a:pt x="280" y="20075"/>
                      <a:pt x="0" y="19349"/>
                      <a:pt x="0" y="18442"/>
                    </a:cubicBezTo>
                    <a:close/>
                    <a:moveTo>
                      <a:pt x="4233" y="21600"/>
                    </a:moveTo>
                    <a:lnTo>
                      <a:pt x="4233" y="3558"/>
                    </a:lnTo>
                    <a:lnTo>
                      <a:pt x="6163" y="3558"/>
                    </a:lnTo>
                    <a:lnTo>
                      <a:pt x="6163" y="1307"/>
                    </a:lnTo>
                    <a:cubicBezTo>
                      <a:pt x="6163" y="908"/>
                      <a:pt x="6256" y="617"/>
                      <a:pt x="6505" y="399"/>
                    </a:cubicBezTo>
                    <a:cubicBezTo>
                      <a:pt x="6785" y="109"/>
                      <a:pt x="7034" y="0"/>
                      <a:pt x="7283" y="0"/>
                    </a:cubicBezTo>
                    <a:lnTo>
                      <a:pt x="14224" y="0"/>
                    </a:lnTo>
                    <a:cubicBezTo>
                      <a:pt x="14597" y="0"/>
                      <a:pt x="14846" y="109"/>
                      <a:pt x="15033" y="399"/>
                    </a:cubicBezTo>
                    <a:cubicBezTo>
                      <a:pt x="15282" y="690"/>
                      <a:pt x="15375" y="1016"/>
                      <a:pt x="15375" y="1307"/>
                    </a:cubicBezTo>
                    <a:lnTo>
                      <a:pt x="15375" y="3558"/>
                    </a:lnTo>
                    <a:lnTo>
                      <a:pt x="17305" y="3558"/>
                    </a:lnTo>
                    <a:lnTo>
                      <a:pt x="17305" y="21600"/>
                    </a:lnTo>
                    <a:lnTo>
                      <a:pt x="4233" y="21600"/>
                    </a:lnTo>
                    <a:close/>
                    <a:moveTo>
                      <a:pt x="6163" y="13940"/>
                    </a:moveTo>
                    <a:cubicBezTo>
                      <a:pt x="6163" y="14013"/>
                      <a:pt x="6163" y="14122"/>
                      <a:pt x="6256" y="14231"/>
                    </a:cubicBezTo>
                    <a:cubicBezTo>
                      <a:pt x="6318" y="14339"/>
                      <a:pt x="6412" y="14339"/>
                      <a:pt x="6505" y="14339"/>
                    </a:cubicBezTo>
                    <a:lnTo>
                      <a:pt x="9244" y="14339"/>
                    </a:lnTo>
                    <a:lnTo>
                      <a:pt x="9244" y="17498"/>
                    </a:lnTo>
                    <a:cubicBezTo>
                      <a:pt x="9244" y="17607"/>
                      <a:pt x="9244" y="17716"/>
                      <a:pt x="9306" y="17825"/>
                    </a:cubicBezTo>
                    <a:cubicBezTo>
                      <a:pt x="9399" y="17933"/>
                      <a:pt x="9493" y="17933"/>
                      <a:pt x="9586" y="17933"/>
                    </a:cubicBezTo>
                    <a:lnTo>
                      <a:pt x="11858" y="17933"/>
                    </a:lnTo>
                    <a:cubicBezTo>
                      <a:pt x="11952" y="17933"/>
                      <a:pt x="12045" y="17933"/>
                      <a:pt x="12138" y="17825"/>
                    </a:cubicBezTo>
                    <a:cubicBezTo>
                      <a:pt x="12232" y="17716"/>
                      <a:pt x="12232" y="17607"/>
                      <a:pt x="12232" y="17498"/>
                    </a:cubicBezTo>
                    <a:lnTo>
                      <a:pt x="12232" y="14339"/>
                    </a:lnTo>
                    <a:lnTo>
                      <a:pt x="14939" y="14339"/>
                    </a:lnTo>
                    <a:cubicBezTo>
                      <a:pt x="15033" y="14339"/>
                      <a:pt x="15126" y="14339"/>
                      <a:pt x="15188" y="14231"/>
                    </a:cubicBezTo>
                    <a:cubicBezTo>
                      <a:pt x="15282" y="14122"/>
                      <a:pt x="15282" y="14013"/>
                      <a:pt x="15282" y="13940"/>
                    </a:cubicBezTo>
                    <a:lnTo>
                      <a:pt x="15282" y="11254"/>
                    </a:lnTo>
                    <a:cubicBezTo>
                      <a:pt x="15282" y="11145"/>
                      <a:pt x="15282" y="11072"/>
                      <a:pt x="15188" y="10963"/>
                    </a:cubicBezTo>
                    <a:cubicBezTo>
                      <a:pt x="15126" y="10854"/>
                      <a:pt x="15033" y="10854"/>
                      <a:pt x="14939" y="10854"/>
                    </a:cubicBezTo>
                    <a:lnTo>
                      <a:pt x="12232" y="10854"/>
                    </a:lnTo>
                    <a:lnTo>
                      <a:pt x="12232" y="7660"/>
                    </a:lnTo>
                    <a:cubicBezTo>
                      <a:pt x="12232" y="7587"/>
                      <a:pt x="12232" y="7478"/>
                      <a:pt x="12138" y="7369"/>
                    </a:cubicBezTo>
                    <a:cubicBezTo>
                      <a:pt x="12045" y="7261"/>
                      <a:pt x="11952" y="7261"/>
                      <a:pt x="11858" y="7261"/>
                    </a:cubicBezTo>
                    <a:lnTo>
                      <a:pt x="9586" y="7261"/>
                    </a:lnTo>
                    <a:cubicBezTo>
                      <a:pt x="9493" y="7261"/>
                      <a:pt x="9399" y="7261"/>
                      <a:pt x="9306" y="7369"/>
                    </a:cubicBezTo>
                    <a:cubicBezTo>
                      <a:pt x="9244" y="7478"/>
                      <a:pt x="9244" y="7587"/>
                      <a:pt x="9244" y="7660"/>
                    </a:cubicBezTo>
                    <a:lnTo>
                      <a:pt x="9244" y="10854"/>
                    </a:lnTo>
                    <a:lnTo>
                      <a:pt x="6505" y="10854"/>
                    </a:lnTo>
                    <a:cubicBezTo>
                      <a:pt x="6412" y="10854"/>
                      <a:pt x="6349" y="10854"/>
                      <a:pt x="6256" y="10963"/>
                    </a:cubicBezTo>
                    <a:cubicBezTo>
                      <a:pt x="6194" y="11072"/>
                      <a:pt x="6163" y="11145"/>
                      <a:pt x="6163" y="11254"/>
                    </a:cubicBezTo>
                    <a:lnTo>
                      <a:pt x="6163" y="13940"/>
                    </a:lnTo>
                    <a:close/>
                    <a:moveTo>
                      <a:pt x="7750" y="3558"/>
                    </a:moveTo>
                    <a:lnTo>
                      <a:pt x="13881" y="3558"/>
                    </a:lnTo>
                    <a:lnTo>
                      <a:pt x="13881" y="1743"/>
                    </a:lnTo>
                    <a:lnTo>
                      <a:pt x="7750" y="1743"/>
                    </a:lnTo>
                    <a:lnTo>
                      <a:pt x="7750" y="3558"/>
                    </a:lnTo>
                    <a:close/>
                    <a:moveTo>
                      <a:pt x="18550" y="21600"/>
                    </a:moveTo>
                    <a:lnTo>
                      <a:pt x="18550" y="3558"/>
                    </a:lnTo>
                    <a:lnTo>
                      <a:pt x="18892" y="3558"/>
                    </a:lnTo>
                    <a:cubicBezTo>
                      <a:pt x="19608" y="3558"/>
                      <a:pt x="20293" y="3884"/>
                      <a:pt x="20822" y="4502"/>
                    </a:cubicBezTo>
                    <a:cubicBezTo>
                      <a:pt x="21351" y="5119"/>
                      <a:pt x="21600" y="5845"/>
                      <a:pt x="21600" y="6752"/>
                    </a:cubicBezTo>
                    <a:lnTo>
                      <a:pt x="21600" y="18442"/>
                    </a:lnTo>
                    <a:cubicBezTo>
                      <a:pt x="21600" y="19240"/>
                      <a:pt x="21351" y="20075"/>
                      <a:pt x="20822" y="20692"/>
                    </a:cubicBezTo>
                    <a:cubicBezTo>
                      <a:pt x="20293" y="21310"/>
                      <a:pt x="19670" y="21600"/>
                      <a:pt x="18892" y="21600"/>
                    </a:cubicBezTo>
                    <a:lnTo>
                      <a:pt x="18550" y="21600"/>
                    </a:lnTo>
                    <a:close/>
                  </a:path>
                </a:pathLst>
              </a:custGeom>
              <a:solidFill>
                <a:srgbClr val="FFFFFF"/>
              </a:solidFill>
              <a:ln>
                <a:noFill/>
              </a:ln>
              <a:extLst>
                <a:ext uri="{91240B29-F687-4F45-9708-019B960494DF}">
                  <a14:hiddenLine xmlns:a14="http://schemas.microsoft.com/office/drawing/2010/main" w="3175" cap="flat">
                    <a:solidFill>
                      <a:srgbClr val="000000"/>
                    </a:solidFill>
                    <a:miter lim="400000"/>
                    <a:headEnd/>
                    <a:tailEnd/>
                  </a14:hiddenLine>
                </a:ext>
              </a:extLst>
            </p:spPr>
            <p:txBody>
              <a:bodyPr lIns="34290" tIns="34290" rIns="34290" bIns="34290" anchor="ctr"/>
              <a:lstStyle/>
              <a:p>
                <a:endParaRPr lang="en-US"/>
              </a:p>
            </p:txBody>
          </p:sp>
        </p:grpSp>
        <p:grpSp>
          <p:nvGrpSpPr>
            <p:cNvPr id="23" name="Group"/>
            <p:cNvGrpSpPr>
              <a:grpSpLocks/>
            </p:cNvGrpSpPr>
            <p:nvPr/>
          </p:nvGrpSpPr>
          <p:grpSpPr bwMode="auto">
            <a:xfrm>
              <a:off x="2542610" y="2770118"/>
              <a:ext cx="975329" cy="975329"/>
              <a:chOff x="2542610" y="2770118"/>
              <a:chExt cx="975328" cy="975328"/>
            </a:xfrm>
          </p:grpSpPr>
          <p:pic>
            <p:nvPicPr>
              <p:cNvPr id="25" name="Guardian Icon.png" descr="Guardian Icon.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42610" y="2770118"/>
                <a:ext cx="975328" cy="975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sp>
            <p:nvSpPr>
              <p:cNvPr id="26" name="Circle"/>
              <p:cNvSpPr>
                <a:spLocks noChangeArrowheads="1"/>
              </p:cNvSpPr>
              <p:nvPr/>
            </p:nvSpPr>
            <p:spPr bwMode="auto">
              <a:xfrm>
                <a:off x="2759690" y="2987198"/>
                <a:ext cx="541168" cy="541168"/>
              </a:xfrm>
              <a:prstGeom prst="ellipse">
                <a:avLst/>
              </a:prstGeom>
              <a:solidFill>
                <a:srgbClr val="CE5B34"/>
              </a:solidFill>
              <a:ln>
                <a:noFill/>
              </a:ln>
              <a:extLst>
                <a:ext uri="{91240B29-F687-4F45-9708-019B960494DF}">
                  <a14:hiddenLine xmlns:a14="http://schemas.microsoft.com/office/drawing/2010/main" w="3175">
                    <a:solidFill>
                      <a:srgbClr val="000000"/>
                    </a:solidFill>
                    <a:miter lim="400000"/>
                    <a:headEnd/>
                    <a:tailEnd/>
                  </a14:hiddenLine>
                </a:ext>
              </a:extLst>
            </p:spPr>
            <p:txBody>
              <a:bodyPr lIns="50800" tIns="50800" rIns="50800" bIns="50800" anchor="ctr"/>
              <a:lstStyle>
                <a:lvl1pPr>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688975" indent="-282575">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027113" indent="-223838">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spcBef>
                    <a:spcPct val="0"/>
                  </a:spcBef>
                  <a:buClrTx/>
                  <a:buSzTx/>
                  <a:buFontTx/>
                  <a:buNone/>
                </a:pPr>
                <a:endParaRPr lang="en-US" altLang="en-US" sz="1400" b="0"/>
              </a:p>
            </p:txBody>
          </p:sp>
          <p:sp>
            <p:nvSpPr>
              <p:cNvPr id="27" name="Shape"/>
              <p:cNvSpPr>
                <a:spLocks/>
              </p:cNvSpPr>
              <p:nvPr/>
            </p:nvSpPr>
            <p:spPr bwMode="auto">
              <a:xfrm>
                <a:off x="2859113" y="3070060"/>
                <a:ext cx="342322" cy="37544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3948" y="10695"/>
                    </a:moveTo>
                    <a:cubicBezTo>
                      <a:pt x="10916" y="10695"/>
                      <a:pt x="10916" y="10695"/>
                      <a:pt x="10916" y="10695"/>
                    </a:cubicBezTo>
                    <a:cubicBezTo>
                      <a:pt x="10916" y="2726"/>
                      <a:pt x="10916" y="2726"/>
                      <a:pt x="10916" y="2726"/>
                    </a:cubicBezTo>
                    <a:cubicBezTo>
                      <a:pt x="13471" y="4404"/>
                      <a:pt x="16723" y="5243"/>
                      <a:pt x="19277" y="5452"/>
                    </a:cubicBezTo>
                    <a:cubicBezTo>
                      <a:pt x="19045" y="7340"/>
                      <a:pt x="18348" y="9017"/>
                      <a:pt x="17652" y="10695"/>
                    </a:cubicBezTo>
                    <a:cubicBezTo>
                      <a:pt x="10916" y="10695"/>
                      <a:pt x="10916" y="10695"/>
                      <a:pt x="10916" y="10695"/>
                    </a:cubicBezTo>
                    <a:cubicBezTo>
                      <a:pt x="10916" y="18874"/>
                      <a:pt x="10916" y="18874"/>
                      <a:pt x="10916" y="18874"/>
                    </a:cubicBezTo>
                    <a:cubicBezTo>
                      <a:pt x="7897" y="16986"/>
                      <a:pt x="5574" y="14050"/>
                      <a:pt x="3948" y="10695"/>
                    </a:cubicBezTo>
                    <a:close/>
                    <a:moveTo>
                      <a:pt x="10916" y="0"/>
                    </a:moveTo>
                    <a:cubicBezTo>
                      <a:pt x="7897" y="2517"/>
                      <a:pt x="3484" y="3355"/>
                      <a:pt x="0" y="3355"/>
                    </a:cubicBezTo>
                    <a:cubicBezTo>
                      <a:pt x="0" y="11115"/>
                      <a:pt x="4877" y="18035"/>
                      <a:pt x="10916" y="21600"/>
                    </a:cubicBezTo>
                    <a:cubicBezTo>
                      <a:pt x="16723" y="18035"/>
                      <a:pt x="21600" y="11115"/>
                      <a:pt x="21600" y="3355"/>
                    </a:cubicBezTo>
                    <a:cubicBezTo>
                      <a:pt x="18116" y="3355"/>
                      <a:pt x="13935" y="2517"/>
                      <a:pt x="10916" y="0"/>
                    </a:cubicBezTo>
                    <a:close/>
                  </a:path>
                </a:pathLst>
              </a:custGeom>
              <a:solidFill>
                <a:srgbClr val="FFFFFF"/>
              </a:solidFill>
              <a:ln>
                <a:noFill/>
              </a:ln>
              <a:extLst>
                <a:ext uri="{91240B29-F687-4F45-9708-019B960494DF}">
                  <a14:hiddenLine xmlns:a14="http://schemas.microsoft.com/office/drawing/2010/main" w="3175" cap="flat">
                    <a:solidFill>
                      <a:srgbClr val="000000"/>
                    </a:solidFill>
                    <a:miter lim="400000"/>
                    <a:headEnd/>
                    <a:tailEnd/>
                  </a14:hiddenLine>
                </a:ext>
              </a:extLst>
            </p:spPr>
            <p:txBody>
              <a:bodyPr lIns="24383" tIns="24383" rIns="24383" bIns="24383" anchor="ctr"/>
              <a:lstStyle/>
              <a:p>
                <a:endParaRPr lang="en-US"/>
              </a:p>
            </p:txBody>
          </p:sp>
        </p:grpSp>
        <p:pic>
          <p:nvPicPr>
            <p:cNvPr id="24" name="Connector Icon.png" descr="Connector Icon.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92058" y="1389756"/>
              <a:ext cx="975329" cy="975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grpSp>
    </p:spTree>
    <p:extLst>
      <p:ext uri="{BB962C8B-B14F-4D97-AF65-F5344CB8AC3E}">
        <p14:creationId xmlns:p14="http://schemas.microsoft.com/office/powerpoint/2010/main" val="13686361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spcBef>
                <a:spcPct val="0"/>
              </a:spcBef>
              <a:buClrTx/>
              <a:buSzTx/>
              <a:buFontTx/>
              <a:buNone/>
            </a:pPr>
            <a:fld id="{E0323DED-E1D0-44C0-8C28-6F9C837609D5}" type="slidenum">
              <a:rPr lang="en-US" altLang="en-US" sz="1400" smtClean="0">
                <a:solidFill>
                  <a:schemeClr val="bg1"/>
                </a:solidFill>
              </a:rPr>
              <a:pPr>
                <a:spcBef>
                  <a:spcPct val="0"/>
                </a:spcBef>
                <a:buClrTx/>
                <a:buSzTx/>
                <a:buFontTx/>
                <a:buNone/>
              </a:pPr>
              <a:t>65</a:t>
            </a:fld>
            <a:endParaRPr lang="en-US" altLang="en-US" sz="1400">
              <a:solidFill>
                <a:schemeClr val="bg2"/>
              </a:solidFill>
            </a:endParaRPr>
          </a:p>
        </p:txBody>
      </p:sp>
      <p:sp>
        <p:nvSpPr>
          <p:cNvPr id="15363" name="Rectangle 3"/>
          <p:cNvSpPr>
            <a:spLocks noChangeArrowheads="1"/>
          </p:cNvSpPr>
          <p:nvPr/>
        </p:nvSpPr>
        <p:spPr bwMode="auto">
          <a:xfrm>
            <a:off x="257909" y="4755906"/>
            <a:ext cx="8485676" cy="43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4000" dirty="0"/>
              <a:t>Questions?</a:t>
            </a:r>
          </a:p>
        </p:txBody>
      </p:sp>
      <p:sp>
        <p:nvSpPr>
          <p:cNvPr id="15364" name="Rectangle 4"/>
          <p:cNvSpPr>
            <a:spLocks noChangeArrowheads="1"/>
          </p:cNvSpPr>
          <p:nvPr/>
        </p:nvSpPr>
        <p:spPr bwMode="auto">
          <a:xfrm>
            <a:off x="566738" y="1608138"/>
            <a:ext cx="83058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r">
              <a:spcBef>
                <a:spcPct val="0"/>
              </a:spcBef>
              <a:buClrTx/>
              <a:buSzTx/>
              <a:buFontTx/>
              <a:buNone/>
            </a:pPr>
            <a:r>
              <a:rPr lang="en-US" altLang="en-US" sz="4400" dirty="0">
                <a:solidFill>
                  <a:srgbClr val="000066"/>
                </a:solidFill>
              </a:rPr>
              <a:t>5 Voices</a:t>
            </a:r>
          </a:p>
          <a:p>
            <a:pPr algn="r">
              <a:spcBef>
                <a:spcPct val="0"/>
              </a:spcBef>
              <a:buClrTx/>
              <a:buSzTx/>
              <a:buFontTx/>
              <a:buNone/>
            </a:pPr>
            <a:r>
              <a:rPr lang="en-US" altLang="en-US" sz="3600" dirty="0">
                <a:solidFill>
                  <a:srgbClr val="000066"/>
                </a:solidFill>
              </a:rPr>
              <a:t>How to Effectively Communicate with Everyone You Lead</a:t>
            </a:r>
            <a:endParaRPr lang="en-US" altLang="en-US" sz="4400" dirty="0">
              <a:solidFill>
                <a:srgbClr val="151C77"/>
              </a:solidFill>
            </a:endParaRPr>
          </a:p>
        </p:txBody>
      </p:sp>
    </p:spTree>
    <p:extLst>
      <p:ext uri="{BB962C8B-B14F-4D97-AF65-F5344CB8AC3E}">
        <p14:creationId xmlns:p14="http://schemas.microsoft.com/office/powerpoint/2010/main" val="17859767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5890" name="object 3"/>
          <p:cNvSpPr txBox="1">
            <a:spLocks noChangeArrowheads="1"/>
          </p:cNvSpPr>
          <p:nvPr/>
        </p:nvSpPr>
        <p:spPr bwMode="auto">
          <a:xfrm>
            <a:off x="384048" y="1527048"/>
            <a:ext cx="7886700"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38138" indent="-328613">
              <a:spcBef>
                <a:spcPct val="25000"/>
              </a:spcBef>
              <a:buClr>
                <a:srgbClr val="000066"/>
              </a:buClr>
              <a:buSzPct val="80000"/>
              <a:buFont typeface="Wingdings" panose="05000000000000000000" pitchFamily="2" charset="2"/>
              <a:buChar char="n"/>
              <a:tabLst>
                <a:tab pos="338138" algn="l"/>
              </a:tabLst>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tabLst>
                <a:tab pos="338138" algn="l"/>
              </a:tabLst>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tabLst>
                <a:tab pos="338138" algn="l"/>
              </a:tabLst>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tabLst>
                <a:tab pos="338138" algn="l"/>
              </a:tabLst>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tabLst>
                <a:tab pos="338138"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tabLst>
                <a:tab pos="338138"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tabLst>
                <a:tab pos="338138"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tabLst>
                <a:tab pos="338138"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tabLst>
                <a:tab pos="338138" algn="l"/>
              </a:tabLst>
              <a:defRPr sz="2000">
                <a:solidFill>
                  <a:schemeClr val="tx1"/>
                </a:solidFill>
                <a:latin typeface="Arial" panose="020B0604020202020204" pitchFamily="34" charset="0"/>
              </a:defRPr>
            </a:lvl9pPr>
          </a:lstStyle>
          <a:p>
            <a:pPr>
              <a:spcBef>
                <a:spcPct val="0"/>
              </a:spcBef>
              <a:buClrTx/>
              <a:buSzTx/>
              <a:buFontTx/>
              <a:buAutoNum type="arabicPeriod"/>
            </a:pPr>
            <a:r>
              <a:rPr lang="en-US" altLang="en-US" sz="1900" b="0" dirty="0">
                <a:solidFill>
                  <a:srgbClr val="000066"/>
                </a:solidFill>
                <a:latin typeface="+mn-lt"/>
                <a:cs typeface="Calibri" panose="020F0502020204030204" pitchFamily="34" charset="0"/>
              </a:rPr>
              <a:t>When you speak you represent 43% of people. Your views and opinion truly matter!</a:t>
            </a:r>
          </a:p>
          <a:p>
            <a:pPr>
              <a:spcBef>
                <a:spcPct val="0"/>
              </a:spcBef>
              <a:buClrTx/>
              <a:buSzTx/>
              <a:buFontTx/>
              <a:buAutoNum type="arabicPeriod" startAt="2"/>
            </a:pPr>
            <a:r>
              <a:rPr lang="en-US" altLang="en-US" sz="1900" b="0" dirty="0">
                <a:solidFill>
                  <a:srgbClr val="000066"/>
                </a:solidFill>
                <a:latin typeface="+mn-lt"/>
                <a:cs typeface="Calibri" panose="020F0502020204030204" pitchFamily="34" charset="0"/>
              </a:rPr>
              <a:t>People see you as a highly skilled professional. It’s time you started to  believe that!</a:t>
            </a:r>
          </a:p>
          <a:p>
            <a:pPr>
              <a:spcBef>
                <a:spcPct val="0"/>
              </a:spcBef>
              <a:buClrTx/>
              <a:buSzTx/>
              <a:buFontTx/>
              <a:buAutoNum type="arabicPeriod" startAt="2"/>
            </a:pPr>
            <a:r>
              <a:rPr lang="en-US" altLang="en-US" sz="1900" b="0" dirty="0">
                <a:solidFill>
                  <a:srgbClr val="000066"/>
                </a:solidFill>
                <a:latin typeface="+mn-lt"/>
                <a:cs typeface="Calibri" panose="020F0502020204030204" pitchFamily="34" charset="0"/>
              </a:rPr>
              <a:t>People chose you to lead because they believe in you. Act knowing that  you belong!</a:t>
            </a:r>
          </a:p>
          <a:p>
            <a:pPr>
              <a:spcBef>
                <a:spcPct val="0"/>
              </a:spcBef>
              <a:buClrTx/>
              <a:buSzTx/>
              <a:buFontTx/>
              <a:buAutoNum type="arabicPeriod" startAt="2"/>
            </a:pPr>
            <a:r>
              <a:rPr lang="en-US" altLang="en-US" sz="1900" b="0" dirty="0">
                <a:solidFill>
                  <a:srgbClr val="000066"/>
                </a:solidFill>
                <a:latin typeface="+mn-lt"/>
                <a:cs typeface="Calibri" panose="020F0502020204030204" pitchFamily="34" charset="0"/>
              </a:rPr>
              <a:t>Learn to challenge the views of other voices in your team when you  believe they are wrong!</a:t>
            </a:r>
          </a:p>
          <a:p>
            <a:pPr>
              <a:spcBef>
                <a:spcPct val="0"/>
              </a:spcBef>
              <a:buClrTx/>
              <a:buSzTx/>
              <a:buFontTx/>
              <a:buAutoNum type="arabicPeriod" startAt="2"/>
            </a:pPr>
            <a:r>
              <a:rPr lang="en-US" altLang="en-US" sz="1900" b="0" dirty="0">
                <a:solidFill>
                  <a:srgbClr val="000066"/>
                </a:solidFill>
                <a:latin typeface="+mn-lt"/>
                <a:cs typeface="Calibri" panose="020F0502020204030204" pitchFamily="34" charset="0"/>
              </a:rPr>
              <a:t>Embrace change and help lead it. Don’t be passive and function as a  victim of it.</a:t>
            </a:r>
          </a:p>
          <a:p>
            <a:pPr>
              <a:spcBef>
                <a:spcPct val="0"/>
              </a:spcBef>
              <a:buClrTx/>
              <a:buSzTx/>
              <a:buFontTx/>
              <a:buAutoNum type="arabicPeriod" startAt="2"/>
            </a:pPr>
            <a:r>
              <a:rPr lang="en-US" altLang="en-US" sz="1900" b="0" dirty="0">
                <a:solidFill>
                  <a:srgbClr val="000066"/>
                </a:solidFill>
                <a:latin typeface="+mn-lt"/>
                <a:cs typeface="Calibri" panose="020F0502020204030204" pitchFamily="34" charset="0"/>
              </a:rPr>
              <a:t>People trust your judgment and genuinely want to hear your opinion.  Use that as a springboard for influence, and speak the truth in love.</a:t>
            </a:r>
          </a:p>
          <a:p>
            <a:pPr>
              <a:spcBef>
                <a:spcPct val="0"/>
              </a:spcBef>
              <a:buClrTx/>
              <a:buSzTx/>
              <a:buFontTx/>
              <a:buAutoNum type="arabicPeriod" startAt="2"/>
            </a:pPr>
            <a:r>
              <a:rPr lang="en-US" altLang="en-US" sz="1900" b="0" dirty="0">
                <a:solidFill>
                  <a:srgbClr val="000066"/>
                </a:solidFill>
                <a:latin typeface="+mn-lt"/>
                <a:cs typeface="Calibri" panose="020F0502020204030204" pitchFamily="34" charset="0"/>
              </a:rPr>
              <a:t>When people challenge your views and opinions they are trying to help. It’s not a personal attack!</a:t>
            </a:r>
          </a:p>
          <a:p>
            <a:pPr>
              <a:spcBef>
                <a:spcPct val="0"/>
              </a:spcBef>
              <a:buClrTx/>
              <a:buSzTx/>
              <a:buFontTx/>
              <a:buAutoNum type="arabicPeriod" startAt="2"/>
            </a:pPr>
            <a:r>
              <a:rPr lang="en-US" altLang="en-US" sz="1900" b="0" dirty="0">
                <a:solidFill>
                  <a:srgbClr val="000066"/>
                </a:solidFill>
                <a:latin typeface="+mn-lt"/>
                <a:cs typeface="Calibri" panose="020F0502020204030204" pitchFamily="34" charset="0"/>
              </a:rPr>
              <a:t>Pioneers are not as insensitive and arrogant as you think. They just see the world differently to you!</a:t>
            </a:r>
          </a:p>
        </p:txBody>
      </p:sp>
      <p:sp>
        <p:nvSpPr>
          <p:cNvPr id="6" name="object 6"/>
          <p:cNvSpPr/>
          <p:nvPr/>
        </p:nvSpPr>
        <p:spPr>
          <a:xfrm>
            <a:off x="5373688" y="547688"/>
            <a:ext cx="612775" cy="612775"/>
          </a:xfrm>
          <a:prstGeom prst="rect">
            <a:avLst/>
          </a:prstGeom>
          <a:blipFill>
            <a:blip r:embed="rId3" cstate="print"/>
            <a:stretch>
              <a:fillRect/>
            </a:stretch>
          </a:blipFill>
        </p:spPr>
        <p:txBody>
          <a:bodyPr lIns="0" tIns="0" rIns="0" bIns="0"/>
          <a:lstStyle/>
          <a:p>
            <a:pPr>
              <a:defRPr/>
            </a:pPr>
            <a:endParaRPr sz="984"/>
          </a:p>
        </p:txBody>
      </p:sp>
      <p:sp>
        <p:nvSpPr>
          <p:cNvPr id="165892" name="Title 7"/>
          <p:cNvSpPr>
            <a:spLocks noGrp="1"/>
          </p:cNvSpPr>
          <p:nvPr>
            <p:ph type="title"/>
          </p:nvPr>
        </p:nvSpPr>
        <p:spPr>
          <a:xfrm>
            <a:off x="1854200" y="65088"/>
            <a:ext cx="6867525" cy="1143000"/>
          </a:xfrm>
        </p:spPr>
        <p:txBody>
          <a:bodyPr/>
          <a:lstStyle/>
          <a:p>
            <a:r>
              <a:rPr lang="en-US" altLang="en-US"/>
              <a:t>Select 2 Leadership insights - Nurturer</a:t>
            </a:r>
          </a:p>
        </p:txBody>
      </p:sp>
    </p:spTree>
    <p:extLst>
      <p:ext uri="{BB962C8B-B14F-4D97-AF65-F5344CB8AC3E}">
        <p14:creationId xmlns:p14="http://schemas.microsoft.com/office/powerpoint/2010/main" val="3566071520"/>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938" name="object 3"/>
          <p:cNvSpPr txBox="1">
            <a:spLocks noChangeArrowheads="1"/>
          </p:cNvSpPr>
          <p:nvPr/>
        </p:nvSpPr>
        <p:spPr bwMode="auto">
          <a:xfrm>
            <a:off x="384048" y="1527048"/>
            <a:ext cx="8167687" cy="447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38138" indent="-328613">
              <a:spcBef>
                <a:spcPct val="25000"/>
              </a:spcBef>
              <a:buClr>
                <a:srgbClr val="000066"/>
              </a:buClr>
              <a:buSzPct val="80000"/>
              <a:buFont typeface="Wingdings" panose="05000000000000000000" pitchFamily="2" charset="2"/>
              <a:buChar char="n"/>
              <a:tabLst>
                <a:tab pos="338138" algn="l"/>
              </a:tabLst>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tabLst>
                <a:tab pos="338138" algn="l"/>
              </a:tabLst>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tabLst>
                <a:tab pos="338138" algn="l"/>
              </a:tabLst>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tabLst>
                <a:tab pos="338138" algn="l"/>
              </a:tabLst>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tabLst>
                <a:tab pos="338138"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tabLst>
                <a:tab pos="338138"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tabLst>
                <a:tab pos="338138"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tabLst>
                <a:tab pos="338138"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tabLst>
                <a:tab pos="338138" algn="l"/>
              </a:tabLst>
              <a:defRPr sz="2000">
                <a:solidFill>
                  <a:schemeClr val="tx1"/>
                </a:solidFill>
                <a:latin typeface="Arial" panose="020B0604020202020204" pitchFamily="34" charset="0"/>
              </a:defRPr>
            </a:lvl9pPr>
          </a:lstStyle>
          <a:p>
            <a:pPr>
              <a:spcBef>
                <a:spcPct val="0"/>
              </a:spcBef>
              <a:buClrTx/>
              <a:buSzTx/>
              <a:buFontTx/>
              <a:buAutoNum type="arabicPeriod"/>
            </a:pPr>
            <a:r>
              <a:rPr lang="en-US" altLang="en-US" sz="1900" b="0" dirty="0">
                <a:solidFill>
                  <a:srgbClr val="000066"/>
                </a:solidFill>
                <a:latin typeface="+mn-lt"/>
                <a:cs typeface="Calibri" panose="020F0502020204030204" pitchFamily="34" charset="0"/>
              </a:rPr>
              <a:t>Learn to celebrate the wins even if it wasn’t quite as perfect as you  hoped</a:t>
            </a:r>
          </a:p>
          <a:p>
            <a:pPr>
              <a:spcBef>
                <a:spcPts val="138"/>
              </a:spcBef>
              <a:buClrTx/>
              <a:buSzTx/>
              <a:buFontTx/>
              <a:buAutoNum type="arabicPeriod"/>
            </a:pPr>
            <a:r>
              <a:rPr lang="en-US" altLang="en-US" sz="1900" b="0" dirty="0">
                <a:solidFill>
                  <a:srgbClr val="000066"/>
                </a:solidFill>
                <a:latin typeface="+mn-lt"/>
                <a:cs typeface="Calibri" panose="020F0502020204030204" pitchFamily="34" charset="0"/>
              </a:rPr>
              <a:t>When members of your team critique your vision and ask for the details  they are genuinely trying to help</a:t>
            </a:r>
          </a:p>
          <a:p>
            <a:pPr>
              <a:spcBef>
                <a:spcPts val="125"/>
              </a:spcBef>
              <a:buClrTx/>
              <a:buSzTx/>
              <a:buFontTx/>
              <a:buAutoNum type="arabicPeriod"/>
            </a:pPr>
            <a:r>
              <a:rPr lang="en-US" altLang="en-US" sz="1900" b="0" dirty="0">
                <a:solidFill>
                  <a:srgbClr val="000066"/>
                </a:solidFill>
                <a:latin typeface="+mn-lt"/>
                <a:cs typeface="Calibri" panose="020F0502020204030204" pitchFamily="34" charset="0"/>
              </a:rPr>
              <a:t>Don’t play safe, give yourself permission to think outside the box</a:t>
            </a:r>
          </a:p>
          <a:p>
            <a:pPr>
              <a:spcBef>
                <a:spcPts val="138"/>
              </a:spcBef>
              <a:buClrTx/>
              <a:buSzTx/>
              <a:buFontTx/>
              <a:buAutoNum type="arabicPeriod"/>
            </a:pPr>
            <a:r>
              <a:rPr lang="en-US" altLang="en-US" sz="1900" b="0" dirty="0">
                <a:solidFill>
                  <a:srgbClr val="000066"/>
                </a:solidFill>
                <a:latin typeface="+mn-lt"/>
                <a:cs typeface="Calibri" panose="020F0502020204030204" pitchFamily="34" charset="0"/>
              </a:rPr>
              <a:t>It’s ok to be wrong sometimes, it comes with the territory of creativity  and imagination</a:t>
            </a:r>
          </a:p>
          <a:p>
            <a:pPr>
              <a:spcBef>
                <a:spcPts val="138"/>
              </a:spcBef>
              <a:buClrTx/>
              <a:buSzTx/>
              <a:buFontTx/>
              <a:buAutoNum type="arabicPeriod"/>
            </a:pPr>
            <a:r>
              <a:rPr lang="en-US" altLang="en-US" sz="1900" b="0" dirty="0">
                <a:solidFill>
                  <a:srgbClr val="000066"/>
                </a:solidFill>
                <a:latin typeface="+mn-lt"/>
                <a:cs typeface="Calibri" panose="020F0502020204030204" pitchFamily="34" charset="0"/>
              </a:rPr>
              <a:t>What you see as an imminent opportunity or threat may actually be a</a:t>
            </a:r>
          </a:p>
          <a:p>
            <a:pPr>
              <a:spcBef>
                <a:spcPct val="0"/>
              </a:spcBef>
              <a:buClrTx/>
              <a:buSzTx/>
              <a:buFontTx/>
              <a:buNone/>
            </a:pPr>
            <a:r>
              <a:rPr lang="en-US" altLang="en-US" sz="1900" b="0" dirty="0">
                <a:solidFill>
                  <a:srgbClr val="000066"/>
                </a:solidFill>
                <a:latin typeface="+mn-lt"/>
                <a:cs typeface="Calibri" panose="020F0502020204030204" pitchFamily="34" charset="0"/>
              </a:rPr>
              <a:t>	further away than you think</a:t>
            </a:r>
          </a:p>
          <a:p>
            <a:pPr>
              <a:spcBef>
                <a:spcPts val="138"/>
              </a:spcBef>
              <a:buClrTx/>
              <a:buSzTx/>
              <a:buFontTx/>
              <a:buAutoNum type="arabicPeriod" startAt="6"/>
            </a:pPr>
            <a:r>
              <a:rPr lang="en-US" altLang="en-US" sz="1900" b="0" dirty="0">
                <a:solidFill>
                  <a:srgbClr val="000066"/>
                </a:solidFill>
                <a:latin typeface="+mn-lt"/>
                <a:cs typeface="Calibri" panose="020F0502020204030204" pitchFamily="34" charset="0"/>
              </a:rPr>
              <a:t>Financial realities are important, good enough may have to be good  enough sometimes</a:t>
            </a:r>
          </a:p>
          <a:p>
            <a:pPr>
              <a:spcBef>
                <a:spcPts val="138"/>
              </a:spcBef>
              <a:buClrTx/>
              <a:buSzTx/>
              <a:buFontTx/>
              <a:buAutoNum type="arabicPeriod" startAt="6"/>
            </a:pPr>
            <a:r>
              <a:rPr lang="en-US" altLang="en-US" sz="1900" b="0" dirty="0">
                <a:solidFill>
                  <a:srgbClr val="000066"/>
                </a:solidFill>
                <a:latin typeface="+mn-lt"/>
                <a:cs typeface="Calibri" panose="020F0502020204030204" pitchFamily="34" charset="0"/>
              </a:rPr>
              <a:t>People are not deliberately ignoring your ideas, it’s hard to truly hear a  Creative</a:t>
            </a:r>
          </a:p>
          <a:p>
            <a:pPr>
              <a:spcBef>
                <a:spcPts val="138"/>
              </a:spcBef>
              <a:buClrTx/>
              <a:buSzTx/>
              <a:buFontTx/>
              <a:buAutoNum type="arabicPeriod" startAt="6"/>
            </a:pPr>
            <a:r>
              <a:rPr lang="en-US" altLang="en-US" sz="1900" b="0" dirty="0">
                <a:solidFill>
                  <a:srgbClr val="000066"/>
                </a:solidFill>
                <a:latin typeface="+mn-lt"/>
                <a:cs typeface="Calibri" panose="020F0502020204030204" pitchFamily="34" charset="0"/>
              </a:rPr>
              <a:t>You don’t have to prove your worth to team mates, relax and trust the  unique contribution you bring</a:t>
            </a:r>
          </a:p>
        </p:txBody>
      </p:sp>
      <p:sp>
        <p:nvSpPr>
          <p:cNvPr id="6" name="object 6"/>
          <p:cNvSpPr/>
          <p:nvPr/>
        </p:nvSpPr>
        <p:spPr>
          <a:xfrm>
            <a:off x="4513263" y="519113"/>
            <a:ext cx="534987" cy="614362"/>
          </a:xfrm>
          <a:prstGeom prst="rect">
            <a:avLst/>
          </a:prstGeom>
          <a:blipFill>
            <a:blip r:embed="rId3" cstate="print"/>
            <a:stretch>
              <a:fillRect/>
            </a:stretch>
          </a:blipFill>
        </p:spPr>
        <p:txBody>
          <a:bodyPr lIns="0" tIns="0" rIns="0" bIns="0"/>
          <a:lstStyle/>
          <a:p>
            <a:pPr>
              <a:defRPr/>
            </a:pPr>
            <a:endParaRPr sz="984"/>
          </a:p>
        </p:txBody>
      </p:sp>
      <p:sp>
        <p:nvSpPr>
          <p:cNvPr id="8" name="object 24"/>
          <p:cNvSpPr txBox="1"/>
          <p:nvPr/>
        </p:nvSpPr>
        <p:spPr>
          <a:xfrm>
            <a:off x="515938" y="6524625"/>
            <a:ext cx="1335087" cy="141288"/>
          </a:xfrm>
          <a:prstGeom prst="rect">
            <a:avLst/>
          </a:prstGeom>
        </p:spPr>
        <p:txBody>
          <a:bodyPr lIns="0" tIns="0" rIns="0" bIns="0">
            <a:spAutoFit/>
          </a:bodyPr>
          <a:lstStyle/>
          <a:p>
            <a:pPr marL="8929">
              <a:lnSpc>
                <a:spcPts val="1135"/>
              </a:lnSpc>
              <a:defRPr/>
            </a:pPr>
            <a:r>
              <a:rPr sz="1125" spc="-4" dirty="0">
                <a:solidFill>
                  <a:srgbClr val="52575F"/>
                </a:solidFill>
                <a:latin typeface="Calibri"/>
                <a:cs typeface="Calibri"/>
              </a:rPr>
              <a:t>© GiANT</a:t>
            </a:r>
            <a:r>
              <a:rPr sz="1125" spc="-49" dirty="0">
                <a:solidFill>
                  <a:srgbClr val="52575F"/>
                </a:solidFill>
                <a:latin typeface="Calibri"/>
                <a:cs typeface="Calibri"/>
              </a:rPr>
              <a:t> </a:t>
            </a:r>
            <a:r>
              <a:rPr sz="1125" spc="-4" dirty="0">
                <a:solidFill>
                  <a:srgbClr val="52575F"/>
                </a:solidFill>
                <a:latin typeface="Calibri"/>
                <a:cs typeface="Calibri"/>
              </a:rPr>
              <a:t>WORLDWIDE</a:t>
            </a:r>
            <a:endParaRPr sz="1125" dirty="0">
              <a:latin typeface="Calibri"/>
              <a:cs typeface="Calibri"/>
            </a:endParaRPr>
          </a:p>
        </p:txBody>
      </p:sp>
      <p:sp>
        <p:nvSpPr>
          <p:cNvPr id="167941" name="Title 7"/>
          <p:cNvSpPr>
            <a:spLocks noGrp="1"/>
          </p:cNvSpPr>
          <p:nvPr>
            <p:ph type="title"/>
          </p:nvPr>
        </p:nvSpPr>
        <p:spPr>
          <a:xfrm>
            <a:off x="1819275" y="55563"/>
            <a:ext cx="6867525" cy="1143000"/>
          </a:xfrm>
        </p:spPr>
        <p:txBody>
          <a:bodyPr/>
          <a:lstStyle/>
          <a:p>
            <a:r>
              <a:rPr lang="en-US" altLang="en-US"/>
              <a:t>Select 2 Leadership insights - Creative</a:t>
            </a:r>
          </a:p>
        </p:txBody>
      </p:sp>
    </p:spTree>
    <p:extLst>
      <p:ext uri="{BB962C8B-B14F-4D97-AF65-F5344CB8AC3E}">
        <p14:creationId xmlns:p14="http://schemas.microsoft.com/office/powerpoint/2010/main" val="2676621754"/>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9986" name="object 3"/>
          <p:cNvSpPr txBox="1">
            <a:spLocks noChangeArrowheads="1"/>
          </p:cNvSpPr>
          <p:nvPr/>
        </p:nvSpPr>
        <p:spPr bwMode="auto">
          <a:xfrm>
            <a:off x="384048" y="1527048"/>
            <a:ext cx="7915275"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38138" indent="-328613">
              <a:spcBef>
                <a:spcPct val="25000"/>
              </a:spcBef>
              <a:buClr>
                <a:srgbClr val="000066"/>
              </a:buClr>
              <a:buSzPct val="80000"/>
              <a:buFont typeface="Wingdings" panose="05000000000000000000" pitchFamily="2" charset="2"/>
              <a:buChar char="n"/>
              <a:tabLst>
                <a:tab pos="338138" algn="l"/>
              </a:tabLst>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tabLst>
                <a:tab pos="338138" algn="l"/>
              </a:tabLst>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tabLst>
                <a:tab pos="338138" algn="l"/>
              </a:tabLst>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tabLst>
                <a:tab pos="338138" algn="l"/>
              </a:tabLst>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tabLst>
                <a:tab pos="338138"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tabLst>
                <a:tab pos="338138"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tabLst>
                <a:tab pos="338138"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tabLst>
                <a:tab pos="338138"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tabLst>
                <a:tab pos="338138" algn="l"/>
              </a:tabLst>
              <a:defRPr sz="2000">
                <a:solidFill>
                  <a:schemeClr val="tx1"/>
                </a:solidFill>
                <a:latin typeface="Arial" panose="020B0604020202020204" pitchFamily="34" charset="0"/>
              </a:defRPr>
            </a:lvl9pPr>
          </a:lstStyle>
          <a:p>
            <a:pPr>
              <a:spcBef>
                <a:spcPct val="0"/>
              </a:spcBef>
              <a:buClrTx/>
              <a:buSzTx/>
              <a:buFontTx/>
              <a:buAutoNum type="arabicPeriod"/>
            </a:pPr>
            <a:r>
              <a:rPr lang="en-US" altLang="en-US" sz="1900" b="0" dirty="0">
                <a:solidFill>
                  <a:srgbClr val="000066"/>
                </a:solidFill>
                <a:latin typeface="+mn-lt"/>
                <a:cs typeface="Calibri" panose="020F0502020204030204" pitchFamily="34" charset="0"/>
              </a:rPr>
              <a:t>How you communicate is important (volume and sensitivity) – it’s  possible for you be right and wrong at the same time</a:t>
            </a:r>
          </a:p>
          <a:p>
            <a:pPr>
              <a:spcBef>
                <a:spcPts val="563"/>
              </a:spcBef>
              <a:buClrTx/>
              <a:buSzTx/>
              <a:buFontTx/>
              <a:buAutoNum type="arabicPeriod"/>
            </a:pPr>
            <a:r>
              <a:rPr lang="en-US" altLang="en-US" sz="1900" b="0" dirty="0">
                <a:solidFill>
                  <a:srgbClr val="000066"/>
                </a:solidFill>
                <a:latin typeface="+mn-lt"/>
                <a:cs typeface="Calibri" panose="020F0502020204030204" pitchFamily="34" charset="0"/>
              </a:rPr>
              <a:t>Learn to value the future orientated voices, they drive innovation and  progress</a:t>
            </a:r>
          </a:p>
          <a:p>
            <a:pPr>
              <a:spcBef>
                <a:spcPts val="550"/>
              </a:spcBef>
              <a:buClrTx/>
              <a:buSzTx/>
              <a:buFontTx/>
              <a:buAutoNum type="arabicPeriod"/>
            </a:pPr>
            <a:r>
              <a:rPr lang="en-US" altLang="en-US" sz="1900" b="0" dirty="0">
                <a:solidFill>
                  <a:srgbClr val="000066"/>
                </a:solidFill>
                <a:latin typeface="+mn-lt"/>
                <a:cs typeface="Calibri" panose="020F0502020204030204" pitchFamily="34" charset="0"/>
              </a:rPr>
              <a:t>Sometimes goal posts move on projects and it’s not anyone’s fault</a:t>
            </a:r>
          </a:p>
          <a:p>
            <a:pPr>
              <a:spcBef>
                <a:spcPts val="563"/>
              </a:spcBef>
              <a:buClrTx/>
              <a:buSzTx/>
              <a:buFontTx/>
              <a:buAutoNum type="arabicPeriod"/>
            </a:pPr>
            <a:r>
              <a:rPr lang="en-US" altLang="en-US" sz="1900" b="0" dirty="0">
                <a:solidFill>
                  <a:srgbClr val="000066"/>
                </a:solidFill>
                <a:latin typeface="+mn-lt"/>
                <a:cs typeface="Calibri" panose="020F0502020204030204" pitchFamily="34" charset="0"/>
              </a:rPr>
              <a:t>Learning to compromise is a healthy part of team life</a:t>
            </a:r>
          </a:p>
          <a:p>
            <a:pPr>
              <a:spcBef>
                <a:spcPts val="563"/>
              </a:spcBef>
              <a:buClrTx/>
              <a:buSzTx/>
              <a:buFontTx/>
              <a:buAutoNum type="arabicPeriod"/>
            </a:pPr>
            <a:r>
              <a:rPr lang="en-US" altLang="en-US" sz="1900" b="0" dirty="0">
                <a:solidFill>
                  <a:srgbClr val="000066"/>
                </a:solidFill>
                <a:latin typeface="+mn-lt"/>
                <a:cs typeface="Calibri" panose="020F0502020204030204" pitchFamily="34" charset="0"/>
              </a:rPr>
              <a:t>Be careful: constantly driving yourself and your team will eventually</a:t>
            </a:r>
          </a:p>
          <a:p>
            <a:pPr>
              <a:spcBef>
                <a:spcPct val="0"/>
              </a:spcBef>
              <a:buClrTx/>
              <a:buSzTx/>
              <a:buFontTx/>
              <a:buNone/>
            </a:pPr>
            <a:r>
              <a:rPr lang="en-US" altLang="en-US" sz="1900" b="0" dirty="0">
                <a:solidFill>
                  <a:srgbClr val="000066"/>
                </a:solidFill>
                <a:latin typeface="+mn-lt"/>
                <a:cs typeface="Calibri" panose="020F0502020204030204" pitchFamily="34" charset="0"/>
              </a:rPr>
              <a:t>	lead to burnout and resentment</a:t>
            </a:r>
          </a:p>
          <a:p>
            <a:pPr>
              <a:spcBef>
                <a:spcPts val="550"/>
              </a:spcBef>
              <a:buClrTx/>
              <a:buSzTx/>
              <a:buFontTx/>
              <a:buAutoNum type="arabicPeriod" startAt="6"/>
            </a:pPr>
            <a:r>
              <a:rPr lang="en-US" altLang="en-US" sz="1900" b="0" dirty="0">
                <a:solidFill>
                  <a:srgbClr val="000066"/>
                </a:solidFill>
                <a:latin typeface="+mn-lt"/>
                <a:cs typeface="Calibri" panose="020F0502020204030204" pitchFamily="34" charset="0"/>
              </a:rPr>
              <a:t>Take time to invest in your key relationships today, you are not  defined by task achievement alone</a:t>
            </a:r>
          </a:p>
          <a:p>
            <a:pPr>
              <a:spcBef>
                <a:spcPts val="563"/>
              </a:spcBef>
              <a:buClrTx/>
              <a:buSzTx/>
              <a:buFontTx/>
              <a:buAutoNum type="arabicPeriod" startAt="6"/>
            </a:pPr>
            <a:r>
              <a:rPr lang="en-US" altLang="en-US" sz="1900" b="0" dirty="0">
                <a:solidFill>
                  <a:srgbClr val="000066"/>
                </a:solidFill>
                <a:latin typeface="+mn-lt"/>
                <a:cs typeface="Calibri" panose="020F0502020204030204" pitchFamily="34" charset="0"/>
              </a:rPr>
              <a:t>Your team know you are competent, do they know you care?</a:t>
            </a:r>
          </a:p>
          <a:p>
            <a:pPr>
              <a:spcBef>
                <a:spcPts val="563"/>
              </a:spcBef>
              <a:buClrTx/>
              <a:buSzTx/>
              <a:buFontTx/>
              <a:buAutoNum type="arabicPeriod" startAt="6"/>
            </a:pPr>
            <a:r>
              <a:rPr lang="en-US" altLang="en-US" sz="1900" b="0" dirty="0">
                <a:solidFill>
                  <a:srgbClr val="000066"/>
                </a:solidFill>
                <a:latin typeface="+mn-lt"/>
                <a:cs typeface="Calibri" panose="020F0502020204030204" pitchFamily="34" charset="0"/>
              </a:rPr>
              <a:t>Networking events and social media platforms are not a waste of  time</a:t>
            </a:r>
          </a:p>
        </p:txBody>
      </p:sp>
      <p:sp>
        <p:nvSpPr>
          <p:cNvPr id="6" name="object 6"/>
          <p:cNvSpPr/>
          <p:nvPr/>
        </p:nvSpPr>
        <p:spPr>
          <a:xfrm>
            <a:off x="1851025" y="519113"/>
            <a:ext cx="614363" cy="614362"/>
          </a:xfrm>
          <a:prstGeom prst="rect">
            <a:avLst/>
          </a:prstGeom>
          <a:blipFill>
            <a:blip r:embed="rId3" cstate="print"/>
            <a:stretch>
              <a:fillRect/>
            </a:stretch>
          </a:blipFill>
        </p:spPr>
        <p:txBody>
          <a:bodyPr lIns="0" tIns="0" rIns="0" bIns="0"/>
          <a:lstStyle/>
          <a:p>
            <a:pPr>
              <a:defRPr/>
            </a:pPr>
            <a:endParaRPr sz="984"/>
          </a:p>
        </p:txBody>
      </p:sp>
      <p:sp>
        <p:nvSpPr>
          <p:cNvPr id="8" name="object 24"/>
          <p:cNvSpPr txBox="1"/>
          <p:nvPr/>
        </p:nvSpPr>
        <p:spPr>
          <a:xfrm>
            <a:off x="515938" y="6524625"/>
            <a:ext cx="1335087" cy="141288"/>
          </a:xfrm>
          <a:prstGeom prst="rect">
            <a:avLst/>
          </a:prstGeom>
        </p:spPr>
        <p:txBody>
          <a:bodyPr lIns="0" tIns="0" rIns="0" bIns="0">
            <a:spAutoFit/>
          </a:bodyPr>
          <a:lstStyle/>
          <a:p>
            <a:pPr marL="8929">
              <a:lnSpc>
                <a:spcPts val="1135"/>
              </a:lnSpc>
              <a:defRPr/>
            </a:pPr>
            <a:r>
              <a:rPr sz="1125" spc="-4" dirty="0">
                <a:solidFill>
                  <a:srgbClr val="52575F"/>
                </a:solidFill>
                <a:latin typeface="Calibri"/>
                <a:cs typeface="Calibri"/>
              </a:rPr>
              <a:t>© GiANT</a:t>
            </a:r>
            <a:r>
              <a:rPr sz="1125" spc="-49" dirty="0">
                <a:solidFill>
                  <a:srgbClr val="52575F"/>
                </a:solidFill>
                <a:latin typeface="Calibri"/>
                <a:cs typeface="Calibri"/>
              </a:rPr>
              <a:t> </a:t>
            </a:r>
            <a:r>
              <a:rPr sz="1125" spc="-4" dirty="0">
                <a:solidFill>
                  <a:srgbClr val="52575F"/>
                </a:solidFill>
                <a:latin typeface="Calibri"/>
                <a:cs typeface="Calibri"/>
              </a:rPr>
              <a:t>WORLDWIDE</a:t>
            </a:r>
            <a:endParaRPr sz="1125" dirty="0">
              <a:latin typeface="Calibri"/>
              <a:cs typeface="Calibri"/>
            </a:endParaRPr>
          </a:p>
        </p:txBody>
      </p:sp>
      <p:sp>
        <p:nvSpPr>
          <p:cNvPr id="169989" name="Title 7"/>
          <p:cNvSpPr>
            <a:spLocks noGrp="1"/>
          </p:cNvSpPr>
          <p:nvPr>
            <p:ph type="title"/>
          </p:nvPr>
        </p:nvSpPr>
        <p:spPr>
          <a:xfrm>
            <a:off x="1819275" y="55563"/>
            <a:ext cx="6867525" cy="1143000"/>
          </a:xfrm>
        </p:spPr>
        <p:txBody>
          <a:bodyPr/>
          <a:lstStyle/>
          <a:p>
            <a:r>
              <a:rPr lang="en-US" altLang="en-US"/>
              <a:t>Select 2 Leadership insights - Guardian</a:t>
            </a:r>
          </a:p>
        </p:txBody>
      </p:sp>
    </p:spTree>
    <p:extLst>
      <p:ext uri="{BB962C8B-B14F-4D97-AF65-F5344CB8AC3E}">
        <p14:creationId xmlns:p14="http://schemas.microsoft.com/office/powerpoint/2010/main" val="2171507352"/>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2034" name="object 3"/>
          <p:cNvSpPr txBox="1">
            <a:spLocks noChangeArrowheads="1"/>
          </p:cNvSpPr>
          <p:nvPr/>
        </p:nvSpPr>
        <p:spPr bwMode="auto">
          <a:xfrm>
            <a:off x="384048" y="1527048"/>
            <a:ext cx="8091487" cy="4744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38138" indent="-328613">
              <a:spcBef>
                <a:spcPct val="25000"/>
              </a:spcBef>
              <a:buClr>
                <a:srgbClr val="000066"/>
              </a:buClr>
              <a:buSzPct val="80000"/>
              <a:buFont typeface="Wingdings" panose="05000000000000000000" pitchFamily="2" charset="2"/>
              <a:buChar char="n"/>
              <a:tabLst>
                <a:tab pos="338138" algn="l"/>
              </a:tabLst>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tabLst>
                <a:tab pos="338138" algn="l"/>
              </a:tabLst>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tabLst>
                <a:tab pos="338138" algn="l"/>
              </a:tabLst>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tabLst>
                <a:tab pos="338138" algn="l"/>
              </a:tabLst>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tabLst>
                <a:tab pos="338138"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tabLst>
                <a:tab pos="338138"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tabLst>
                <a:tab pos="338138"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tabLst>
                <a:tab pos="338138"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tabLst>
                <a:tab pos="338138" algn="l"/>
              </a:tabLst>
              <a:defRPr sz="2000">
                <a:solidFill>
                  <a:schemeClr val="tx1"/>
                </a:solidFill>
                <a:latin typeface="Arial" panose="020B0604020202020204" pitchFamily="34" charset="0"/>
              </a:defRPr>
            </a:lvl9pPr>
          </a:lstStyle>
          <a:p>
            <a:pPr>
              <a:spcBef>
                <a:spcPct val="0"/>
              </a:spcBef>
              <a:buClrTx/>
              <a:buSzTx/>
              <a:buFontTx/>
              <a:buAutoNum type="arabicPeriod"/>
            </a:pPr>
            <a:r>
              <a:rPr lang="en-US" altLang="en-US" sz="1900" b="0" dirty="0">
                <a:solidFill>
                  <a:srgbClr val="000066"/>
                </a:solidFill>
                <a:latin typeface="+mn-lt"/>
                <a:cs typeface="Calibri" panose="020F0502020204030204" pitchFamily="34" charset="0"/>
              </a:rPr>
              <a:t>When people reject your idea it’s not as personal as it sometimes feels.</a:t>
            </a:r>
          </a:p>
          <a:p>
            <a:pPr>
              <a:spcBef>
                <a:spcPts val="350"/>
              </a:spcBef>
              <a:buClrTx/>
              <a:buSzTx/>
              <a:buFontTx/>
              <a:buAutoNum type="arabicPeriod"/>
            </a:pPr>
            <a:r>
              <a:rPr lang="en-US" altLang="en-US" sz="1900" b="0" dirty="0">
                <a:solidFill>
                  <a:srgbClr val="000066"/>
                </a:solidFill>
                <a:latin typeface="+mn-lt"/>
                <a:cs typeface="Calibri" panose="020F0502020204030204" pitchFamily="34" charset="0"/>
              </a:rPr>
              <a:t>Hinting at your frustrations with team mates does not guarantee  anyone has truly heard you.</a:t>
            </a:r>
          </a:p>
          <a:p>
            <a:pPr>
              <a:spcBef>
                <a:spcPts val="350"/>
              </a:spcBef>
              <a:buClrTx/>
              <a:buSzTx/>
              <a:buFontTx/>
              <a:buAutoNum type="arabicPeriod"/>
            </a:pPr>
            <a:r>
              <a:rPr lang="en-US" altLang="en-US" sz="1900" b="0" dirty="0">
                <a:solidFill>
                  <a:srgbClr val="000066"/>
                </a:solidFill>
                <a:latin typeface="+mn-lt"/>
                <a:cs typeface="Calibri" panose="020F0502020204030204" pitchFamily="34" charset="0"/>
              </a:rPr>
              <a:t>People will critique your ideas, try and avoid becoming overly  defensive too soon.</a:t>
            </a:r>
          </a:p>
          <a:p>
            <a:pPr>
              <a:spcBef>
                <a:spcPts val="350"/>
              </a:spcBef>
              <a:buClrTx/>
              <a:buSzTx/>
              <a:buFontTx/>
              <a:buAutoNum type="arabicPeriod"/>
            </a:pPr>
            <a:r>
              <a:rPr lang="en-US" altLang="en-US" sz="1900" b="0" dirty="0">
                <a:solidFill>
                  <a:srgbClr val="000066"/>
                </a:solidFill>
                <a:latin typeface="+mn-lt"/>
                <a:cs typeface="Calibri" panose="020F0502020204030204" pitchFamily="34" charset="0"/>
              </a:rPr>
              <a:t>It’s ok to be you - when you believe something passionately never be  afraid to share it.</a:t>
            </a:r>
          </a:p>
          <a:p>
            <a:pPr>
              <a:spcBef>
                <a:spcPts val="350"/>
              </a:spcBef>
              <a:buClrTx/>
              <a:buSzTx/>
              <a:buFontTx/>
              <a:buAutoNum type="arabicPeriod"/>
            </a:pPr>
            <a:r>
              <a:rPr lang="en-US" altLang="en-US" sz="1900" b="0" dirty="0">
                <a:solidFill>
                  <a:srgbClr val="000066"/>
                </a:solidFill>
                <a:latin typeface="+mn-lt"/>
                <a:cs typeface="Calibri" panose="020F0502020204030204" pitchFamily="34" charset="0"/>
              </a:rPr>
              <a:t>When you speak complete your sentences and stay </a:t>
            </a:r>
            <a:r>
              <a:rPr lang="en-US" altLang="en-US" sz="1900" b="0" dirty="0" err="1">
                <a:solidFill>
                  <a:srgbClr val="000066"/>
                </a:solidFill>
                <a:latin typeface="+mn-lt"/>
                <a:cs typeface="Calibri" panose="020F0502020204030204" pitchFamily="34" charset="0"/>
              </a:rPr>
              <a:t>focussed</a:t>
            </a:r>
            <a:r>
              <a:rPr lang="en-US" altLang="en-US" sz="1900" b="0" dirty="0">
                <a:solidFill>
                  <a:srgbClr val="000066"/>
                </a:solidFill>
                <a:latin typeface="+mn-lt"/>
                <a:cs typeface="Calibri" panose="020F0502020204030204" pitchFamily="34" charset="0"/>
              </a:rPr>
              <a:t> on one</a:t>
            </a:r>
          </a:p>
          <a:p>
            <a:pPr>
              <a:spcBef>
                <a:spcPct val="0"/>
              </a:spcBef>
              <a:buClrTx/>
              <a:buSzTx/>
              <a:buFontTx/>
              <a:buNone/>
            </a:pPr>
            <a:r>
              <a:rPr lang="en-US" altLang="en-US" sz="1900" b="0" dirty="0">
                <a:solidFill>
                  <a:srgbClr val="000066"/>
                </a:solidFill>
                <a:latin typeface="+mn-lt"/>
                <a:cs typeface="Calibri" panose="020F0502020204030204" pitchFamily="34" charset="0"/>
              </a:rPr>
              <a:t>idea at a time.</a:t>
            </a:r>
          </a:p>
          <a:p>
            <a:pPr>
              <a:spcBef>
                <a:spcPts val="350"/>
              </a:spcBef>
              <a:buClrTx/>
              <a:buSzTx/>
              <a:buFontTx/>
              <a:buAutoNum type="arabicPeriod" startAt="6"/>
            </a:pPr>
            <a:r>
              <a:rPr lang="en-US" altLang="en-US" sz="1900" b="0" dirty="0">
                <a:solidFill>
                  <a:srgbClr val="000066"/>
                </a:solidFill>
                <a:latin typeface="+mn-lt"/>
                <a:cs typeface="Calibri" panose="020F0502020204030204" pitchFamily="34" charset="0"/>
              </a:rPr>
              <a:t>Be consistent in your external communication, avoid the temptation to  sell to individuals ahead of the meeting.</a:t>
            </a:r>
          </a:p>
          <a:p>
            <a:pPr>
              <a:spcBef>
                <a:spcPts val="350"/>
              </a:spcBef>
              <a:buClrTx/>
              <a:buSzTx/>
              <a:buFontTx/>
              <a:buAutoNum type="arabicPeriod" startAt="6"/>
            </a:pPr>
            <a:r>
              <a:rPr lang="en-US" altLang="en-US" sz="1900" b="0" dirty="0">
                <a:solidFill>
                  <a:srgbClr val="000066"/>
                </a:solidFill>
                <a:latin typeface="+mn-lt"/>
                <a:cs typeface="Calibri" panose="020F0502020204030204" pitchFamily="34" charset="0"/>
              </a:rPr>
              <a:t>Be Intentional - take time to think through how you can create a</a:t>
            </a:r>
          </a:p>
          <a:p>
            <a:pPr>
              <a:spcBef>
                <a:spcPct val="0"/>
              </a:spcBef>
              <a:buClrTx/>
              <a:buSzTx/>
              <a:buFontTx/>
              <a:buNone/>
            </a:pPr>
            <a:r>
              <a:rPr lang="en-US" altLang="en-US" sz="1900" b="0" dirty="0">
                <a:solidFill>
                  <a:srgbClr val="000066"/>
                </a:solidFill>
                <a:latin typeface="+mn-lt"/>
                <a:cs typeface="Calibri" panose="020F0502020204030204" pitchFamily="34" charset="0"/>
              </a:rPr>
              <a:t>culture where other voices can bring their best.</a:t>
            </a:r>
          </a:p>
          <a:p>
            <a:pPr>
              <a:spcBef>
                <a:spcPts val="350"/>
              </a:spcBef>
              <a:buClrTx/>
              <a:buSzTx/>
              <a:buFontTx/>
              <a:buAutoNum type="arabicPeriod" startAt="8"/>
            </a:pPr>
            <a:r>
              <a:rPr lang="en-US" altLang="en-US" sz="1900" b="0" dirty="0">
                <a:solidFill>
                  <a:srgbClr val="000066"/>
                </a:solidFill>
                <a:latin typeface="+mn-lt"/>
                <a:cs typeface="Calibri" panose="020F0502020204030204" pitchFamily="34" charset="0"/>
              </a:rPr>
              <a:t>Be patient with those whose due diligence process is rigorous,  painful and time consuming.</a:t>
            </a:r>
          </a:p>
        </p:txBody>
      </p:sp>
      <p:sp>
        <p:nvSpPr>
          <p:cNvPr id="6" name="object 6"/>
          <p:cNvSpPr/>
          <p:nvPr/>
        </p:nvSpPr>
        <p:spPr>
          <a:xfrm>
            <a:off x="1851025" y="519113"/>
            <a:ext cx="614363" cy="612775"/>
          </a:xfrm>
          <a:prstGeom prst="rect">
            <a:avLst/>
          </a:prstGeom>
          <a:blipFill>
            <a:blip r:embed="rId3" cstate="print"/>
            <a:stretch>
              <a:fillRect/>
            </a:stretch>
          </a:blipFill>
        </p:spPr>
        <p:txBody>
          <a:bodyPr lIns="0" tIns="0" rIns="0" bIns="0"/>
          <a:lstStyle/>
          <a:p>
            <a:pPr>
              <a:defRPr/>
            </a:pPr>
            <a:endParaRPr sz="984"/>
          </a:p>
        </p:txBody>
      </p:sp>
      <p:sp>
        <p:nvSpPr>
          <p:cNvPr id="8" name="object 24"/>
          <p:cNvSpPr txBox="1"/>
          <p:nvPr/>
        </p:nvSpPr>
        <p:spPr>
          <a:xfrm>
            <a:off x="515938" y="6524625"/>
            <a:ext cx="1335087" cy="141288"/>
          </a:xfrm>
          <a:prstGeom prst="rect">
            <a:avLst/>
          </a:prstGeom>
        </p:spPr>
        <p:txBody>
          <a:bodyPr lIns="0" tIns="0" rIns="0" bIns="0">
            <a:spAutoFit/>
          </a:bodyPr>
          <a:lstStyle/>
          <a:p>
            <a:pPr marL="8929">
              <a:lnSpc>
                <a:spcPts val="1135"/>
              </a:lnSpc>
              <a:defRPr/>
            </a:pPr>
            <a:r>
              <a:rPr sz="1125" spc="-4" dirty="0">
                <a:solidFill>
                  <a:srgbClr val="52575F"/>
                </a:solidFill>
                <a:latin typeface="Calibri"/>
                <a:cs typeface="Calibri"/>
              </a:rPr>
              <a:t>© GiANT</a:t>
            </a:r>
            <a:r>
              <a:rPr sz="1125" spc="-49" dirty="0">
                <a:solidFill>
                  <a:srgbClr val="52575F"/>
                </a:solidFill>
                <a:latin typeface="Calibri"/>
                <a:cs typeface="Calibri"/>
              </a:rPr>
              <a:t> </a:t>
            </a:r>
            <a:r>
              <a:rPr sz="1125" spc="-4" dirty="0">
                <a:solidFill>
                  <a:srgbClr val="52575F"/>
                </a:solidFill>
                <a:latin typeface="Calibri"/>
                <a:cs typeface="Calibri"/>
              </a:rPr>
              <a:t>WORLDWIDE</a:t>
            </a:r>
            <a:endParaRPr sz="1125" dirty="0">
              <a:latin typeface="Calibri"/>
              <a:cs typeface="Calibri"/>
            </a:endParaRPr>
          </a:p>
        </p:txBody>
      </p:sp>
      <p:sp>
        <p:nvSpPr>
          <p:cNvPr id="172037" name="Title 7"/>
          <p:cNvSpPr>
            <a:spLocks noGrp="1"/>
          </p:cNvSpPr>
          <p:nvPr>
            <p:ph type="title"/>
          </p:nvPr>
        </p:nvSpPr>
        <p:spPr>
          <a:xfrm>
            <a:off x="1819275" y="55563"/>
            <a:ext cx="6867525" cy="1143000"/>
          </a:xfrm>
        </p:spPr>
        <p:txBody>
          <a:bodyPr/>
          <a:lstStyle/>
          <a:p>
            <a:r>
              <a:rPr lang="en-US" altLang="en-US"/>
              <a:t>Select 2 Leadership insights Connector</a:t>
            </a:r>
          </a:p>
        </p:txBody>
      </p:sp>
    </p:spTree>
    <p:extLst>
      <p:ext uri="{BB962C8B-B14F-4D97-AF65-F5344CB8AC3E}">
        <p14:creationId xmlns:p14="http://schemas.microsoft.com/office/powerpoint/2010/main" val="2478201204"/>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08388" y="1420813"/>
            <a:ext cx="1927225" cy="4252912"/>
          </a:xfrm>
          <a:prstGeom prst="rect">
            <a:avLst/>
          </a:prstGeom>
          <a:blipFill>
            <a:blip r:embed="rId3" cstate="print"/>
            <a:stretch>
              <a:fillRect/>
            </a:stretch>
          </a:blipFill>
        </p:spPr>
        <p:txBody>
          <a:bodyPr lIns="0" tIns="0" rIns="0" bIns="0"/>
          <a:lstStyle/>
          <a:p>
            <a:pPr>
              <a:defRPr/>
            </a:pPr>
            <a:endParaRPr sz="984"/>
          </a:p>
        </p:txBody>
      </p:sp>
      <p:sp>
        <p:nvSpPr>
          <p:cNvPr id="3" name="object 3"/>
          <p:cNvSpPr/>
          <p:nvPr/>
        </p:nvSpPr>
        <p:spPr>
          <a:xfrm>
            <a:off x="2586038" y="1546225"/>
            <a:ext cx="2384425" cy="2384425"/>
          </a:xfrm>
          <a:custGeom>
            <a:avLst/>
            <a:gdLst/>
            <a:ahLst/>
            <a:cxnLst/>
            <a:rect l="l" t="t" r="r" b="b"/>
            <a:pathLst>
              <a:path w="3389629" h="3390900">
                <a:moveTo>
                  <a:pt x="0" y="1695450"/>
                </a:moveTo>
                <a:lnTo>
                  <a:pt x="673" y="1647178"/>
                </a:lnTo>
                <a:lnTo>
                  <a:pt x="2682" y="1599240"/>
                </a:lnTo>
                <a:lnTo>
                  <a:pt x="6008" y="1551654"/>
                </a:lnTo>
                <a:lnTo>
                  <a:pt x="10634" y="1504438"/>
                </a:lnTo>
                <a:lnTo>
                  <a:pt x="16542" y="1457610"/>
                </a:lnTo>
                <a:lnTo>
                  <a:pt x="23714" y="1411188"/>
                </a:lnTo>
                <a:lnTo>
                  <a:pt x="32131" y="1365189"/>
                </a:lnTo>
                <a:lnTo>
                  <a:pt x="41776" y="1319631"/>
                </a:lnTo>
                <a:lnTo>
                  <a:pt x="52632" y="1274533"/>
                </a:lnTo>
                <a:lnTo>
                  <a:pt x="64680" y="1229912"/>
                </a:lnTo>
                <a:lnTo>
                  <a:pt x="77902" y="1185787"/>
                </a:lnTo>
                <a:lnTo>
                  <a:pt x="92281" y="1142174"/>
                </a:lnTo>
                <a:lnTo>
                  <a:pt x="107799" y="1099092"/>
                </a:lnTo>
                <a:lnTo>
                  <a:pt x="124437" y="1056559"/>
                </a:lnTo>
                <a:lnTo>
                  <a:pt x="142178" y="1014593"/>
                </a:lnTo>
                <a:lnTo>
                  <a:pt x="161004" y="973211"/>
                </a:lnTo>
                <a:lnTo>
                  <a:pt x="180898" y="932432"/>
                </a:lnTo>
                <a:lnTo>
                  <a:pt x="201840" y="892273"/>
                </a:lnTo>
                <a:lnTo>
                  <a:pt x="223815" y="852752"/>
                </a:lnTo>
                <a:lnTo>
                  <a:pt x="246802" y="813888"/>
                </a:lnTo>
                <a:lnTo>
                  <a:pt x="270785" y="775697"/>
                </a:lnTo>
                <a:lnTo>
                  <a:pt x="295746" y="738199"/>
                </a:lnTo>
                <a:lnTo>
                  <a:pt x="321667" y="701410"/>
                </a:lnTo>
                <a:lnTo>
                  <a:pt x="348530" y="665349"/>
                </a:lnTo>
                <a:lnTo>
                  <a:pt x="376316" y="630033"/>
                </a:lnTo>
                <a:lnTo>
                  <a:pt x="405009" y="595481"/>
                </a:lnTo>
                <a:lnTo>
                  <a:pt x="434591" y="561711"/>
                </a:lnTo>
                <a:lnTo>
                  <a:pt x="465043" y="528740"/>
                </a:lnTo>
                <a:lnTo>
                  <a:pt x="496347" y="496585"/>
                </a:lnTo>
                <a:lnTo>
                  <a:pt x="528486" y="465266"/>
                </a:lnTo>
                <a:lnTo>
                  <a:pt x="561442" y="434800"/>
                </a:lnTo>
                <a:lnTo>
                  <a:pt x="595197" y="405205"/>
                </a:lnTo>
                <a:lnTo>
                  <a:pt x="629734" y="376498"/>
                </a:lnTo>
                <a:lnTo>
                  <a:pt x="665033" y="348698"/>
                </a:lnTo>
                <a:lnTo>
                  <a:pt x="701077" y="321823"/>
                </a:lnTo>
                <a:lnTo>
                  <a:pt x="737849" y="295890"/>
                </a:lnTo>
                <a:lnTo>
                  <a:pt x="775331" y="270917"/>
                </a:lnTo>
                <a:lnTo>
                  <a:pt x="813504" y="246922"/>
                </a:lnTo>
                <a:lnTo>
                  <a:pt x="852351" y="223924"/>
                </a:lnTo>
                <a:lnTo>
                  <a:pt x="891854" y="201939"/>
                </a:lnTo>
                <a:lnTo>
                  <a:pt x="931995" y="180986"/>
                </a:lnTo>
                <a:lnTo>
                  <a:pt x="972756" y="161083"/>
                </a:lnTo>
                <a:lnTo>
                  <a:pt x="1014120" y="142248"/>
                </a:lnTo>
                <a:lnTo>
                  <a:pt x="1056068" y="124498"/>
                </a:lnTo>
                <a:lnTo>
                  <a:pt x="1098582" y="107852"/>
                </a:lnTo>
                <a:lnTo>
                  <a:pt x="1141645" y="92327"/>
                </a:lnTo>
                <a:lnTo>
                  <a:pt x="1185239" y="77941"/>
                </a:lnTo>
                <a:lnTo>
                  <a:pt x="1229345" y="64712"/>
                </a:lnTo>
                <a:lnTo>
                  <a:pt x="1273947" y="52658"/>
                </a:lnTo>
                <a:lnTo>
                  <a:pt x="1319026" y="41797"/>
                </a:lnTo>
                <a:lnTo>
                  <a:pt x="1364564" y="32147"/>
                </a:lnTo>
                <a:lnTo>
                  <a:pt x="1410543" y="23725"/>
                </a:lnTo>
                <a:lnTo>
                  <a:pt x="1456946" y="16550"/>
                </a:lnTo>
                <a:lnTo>
                  <a:pt x="1503755" y="10640"/>
                </a:lnTo>
                <a:lnTo>
                  <a:pt x="1550951" y="6011"/>
                </a:lnTo>
                <a:lnTo>
                  <a:pt x="1598517" y="2683"/>
                </a:lnTo>
                <a:lnTo>
                  <a:pt x="1646435" y="673"/>
                </a:lnTo>
                <a:lnTo>
                  <a:pt x="1694688" y="0"/>
                </a:lnTo>
                <a:lnTo>
                  <a:pt x="1742940" y="673"/>
                </a:lnTo>
                <a:lnTo>
                  <a:pt x="1790858" y="2683"/>
                </a:lnTo>
                <a:lnTo>
                  <a:pt x="1838424" y="6011"/>
                </a:lnTo>
                <a:lnTo>
                  <a:pt x="1885620" y="10640"/>
                </a:lnTo>
                <a:lnTo>
                  <a:pt x="1932429" y="16550"/>
                </a:lnTo>
                <a:lnTo>
                  <a:pt x="1978832" y="23725"/>
                </a:lnTo>
                <a:lnTo>
                  <a:pt x="2024811" y="32147"/>
                </a:lnTo>
                <a:lnTo>
                  <a:pt x="2070349" y="41797"/>
                </a:lnTo>
                <a:lnTo>
                  <a:pt x="2115428" y="52658"/>
                </a:lnTo>
                <a:lnTo>
                  <a:pt x="2160030" y="64712"/>
                </a:lnTo>
                <a:lnTo>
                  <a:pt x="2204136" y="77941"/>
                </a:lnTo>
                <a:lnTo>
                  <a:pt x="2247730" y="92327"/>
                </a:lnTo>
                <a:lnTo>
                  <a:pt x="2290793" y="107852"/>
                </a:lnTo>
                <a:lnTo>
                  <a:pt x="2333307" y="124498"/>
                </a:lnTo>
                <a:lnTo>
                  <a:pt x="2375255" y="142248"/>
                </a:lnTo>
                <a:lnTo>
                  <a:pt x="2416619" y="161083"/>
                </a:lnTo>
                <a:lnTo>
                  <a:pt x="2457380" y="180986"/>
                </a:lnTo>
                <a:lnTo>
                  <a:pt x="2497521" y="201939"/>
                </a:lnTo>
                <a:lnTo>
                  <a:pt x="2537024" y="223924"/>
                </a:lnTo>
                <a:lnTo>
                  <a:pt x="2575871" y="246922"/>
                </a:lnTo>
                <a:lnTo>
                  <a:pt x="2614044" y="270917"/>
                </a:lnTo>
                <a:lnTo>
                  <a:pt x="2651526" y="295890"/>
                </a:lnTo>
                <a:lnTo>
                  <a:pt x="2688298" y="321823"/>
                </a:lnTo>
                <a:lnTo>
                  <a:pt x="2724342" y="348698"/>
                </a:lnTo>
                <a:lnTo>
                  <a:pt x="2759641" y="376498"/>
                </a:lnTo>
                <a:lnTo>
                  <a:pt x="2794178" y="405205"/>
                </a:lnTo>
                <a:lnTo>
                  <a:pt x="2827933" y="434800"/>
                </a:lnTo>
                <a:lnTo>
                  <a:pt x="2860889" y="465266"/>
                </a:lnTo>
                <a:lnTo>
                  <a:pt x="2893028" y="496585"/>
                </a:lnTo>
                <a:lnTo>
                  <a:pt x="2924332" y="528740"/>
                </a:lnTo>
                <a:lnTo>
                  <a:pt x="2954784" y="561711"/>
                </a:lnTo>
                <a:lnTo>
                  <a:pt x="2984366" y="595481"/>
                </a:lnTo>
                <a:lnTo>
                  <a:pt x="3013059" y="630033"/>
                </a:lnTo>
                <a:lnTo>
                  <a:pt x="3040845" y="665349"/>
                </a:lnTo>
                <a:lnTo>
                  <a:pt x="3067708" y="701410"/>
                </a:lnTo>
                <a:lnTo>
                  <a:pt x="3093629" y="738199"/>
                </a:lnTo>
                <a:lnTo>
                  <a:pt x="3118590" y="775697"/>
                </a:lnTo>
                <a:lnTo>
                  <a:pt x="3142573" y="813888"/>
                </a:lnTo>
                <a:lnTo>
                  <a:pt x="3165560" y="852752"/>
                </a:lnTo>
                <a:lnTo>
                  <a:pt x="3187535" y="892273"/>
                </a:lnTo>
                <a:lnTo>
                  <a:pt x="3208477" y="932432"/>
                </a:lnTo>
                <a:lnTo>
                  <a:pt x="3228371" y="973211"/>
                </a:lnTo>
                <a:lnTo>
                  <a:pt x="3247197" y="1014593"/>
                </a:lnTo>
                <a:lnTo>
                  <a:pt x="3264938" y="1056559"/>
                </a:lnTo>
                <a:lnTo>
                  <a:pt x="3281576" y="1099092"/>
                </a:lnTo>
                <a:lnTo>
                  <a:pt x="3297094" y="1142174"/>
                </a:lnTo>
                <a:lnTo>
                  <a:pt x="3311473" y="1185787"/>
                </a:lnTo>
                <a:lnTo>
                  <a:pt x="3324695" y="1229912"/>
                </a:lnTo>
                <a:lnTo>
                  <a:pt x="3336743" y="1274533"/>
                </a:lnTo>
                <a:lnTo>
                  <a:pt x="3347599" y="1319631"/>
                </a:lnTo>
                <a:lnTo>
                  <a:pt x="3357244" y="1365189"/>
                </a:lnTo>
                <a:lnTo>
                  <a:pt x="3365661" y="1411188"/>
                </a:lnTo>
                <a:lnTo>
                  <a:pt x="3372833" y="1457610"/>
                </a:lnTo>
                <a:lnTo>
                  <a:pt x="3378741" y="1504438"/>
                </a:lnTo>
                <a:lnTo>
                  <a:pt x="3383367" y="1551654"/>
                </a:lnTo>
                <a:lnTo>
                  <a:pt x="3386693" y="1599240"/>
                </a:lnTo>
                <a:lnTo>
                  <a:pt x="3388702" y="1647178"/>
                </a:lnTo>
                <a:lnTo>
                  <a:pt x="3389375" y="1695450"/>
                </a:lnTo>
                <a:lnTo>
                  <a:pt x="3388702" y="1743721"/>
                </a:lnTo>
                <a:lnTo>
                  <a:pt x="3386693" y="1791659"/>
                </a:lnTo>
                <a:lnTo>
                  <a:pt x="3383367" y="1839245"/>
                </a:lnTo>
                <a:lnTo>
                  <a:pt x="3378741" y="1886461"/>
                </a:lnTo>
                <a:lnTo>
                  <a:pt x="3372833" y="1933289"/>
                </a:lnTo>
                <a:lnTo>
                  <a:pt x="3365661" y="1979711"/>
                </a:lnTo>
                <a:lnTo>
                  <a:pt x="3357244" y="2025710"/>
                </a:lnTo>
                <a:lnTo>
                  <a:pt x="3347599" y="2071268"/>
                </a:lnTo>
                <a:lnTo>
                  <a:pt x="3336743" y="2116366"/>
                </a:lnTo>
                <a:lnTo>
                  <a:pt x="3324695" y="2160987"/>
                </a:lnTo>
                <a:lnTo>
                  <a:pt x="3311473" y="2205112"/>
                </a:lnTo>
                <a:lnTo>
                  <a:pt x="3297094" y="2248725"/>
                </a:lnTo>
                <a:lnTo>
                  <a:pt x="3281576" y="2291807"/>
                </a:lnTo>
                <a:lnTo>
                  <a:pt x="3264938" y="2334340"/>
                </a:lnTo>
                <a:lnTo>
                  <a:pt x="3247197" y="2376306"/>
                </a:lnTo>
                <a:lnTo>
                  <a:pt x="3228371" y="2417688"/>
                </a:lnTo>
                <a:lnTo>
                  <a:pt x="3208477" y="2458467"/>
                </a:lnTo>
                <a:lnTo>
                  <a:pt x="3187535" y="2498626"/>
                </a:lnTo>
                <a:lnTo>
                  <a:pt x="3165560" y="2538147"/>
                </a:lnTo>
                <a:lnTo>
                  <a:pt x="3142573" y="2577011"/>
                </a:lnTo>
                <a:lnTo>
                  <a:pt x="3118590" y="2615202"/>
                </a:lnTo>
                <a:lnTo>
                  <a:pt x="3093629" y="2652700"/>
                </a:lnTo>
                <a:lnTo>
                  <a:pt x="3067708" y="2689489"/>
                </a:lnTo>
                <a:lnTo>
                  <a:pt x="3040845" y="2725550"/>
                </a:lnTo>
                <a:lnTo>
                  <a:pt x="3013059" y="2760866"/>
                </a:lnTo>
                <a:lnTo>
                  <a:pt x="2984366" y="2795418"/>
                </a:lnTo>
                <a:lnTo>
                  <a:pt x="2954784" y="2829188"/>
                </a:lnTo>
                <a:lnTo>
                  <a:pt x="2924332" y="2862159"/>
                </a:lnTo>
                <a:lnTo>
                  <a:pt x="2893028" y="2894314"/>
                </a:lnTo>
                <a:lnTo>
                  <a:pt x="2860889" y="2925633"/>
                </a:lnTo>
                <a:lnTo>
                  <a:pt x="2827933" y="2956099"/>
                </a:lnTo>
                <a:lnTo>
                  <a:pt x="2794178" y="2985694"/>
                </a:lnTo>
                <a:lnTo>
                  <a:pt x="2759641" y="3014401"/>
                </a:lnTo>
                <a:lnTo>
                  <a:pt x="2724342" y="3042201"/>
                </a:lnTo>
                <a:lnTo>
                  <a:pt x="2688298" y="3069076"/>
                </a:lnTo>
                <a:lnTo>
                  <a:pt x="2651526" y="3095009"/>
                </a:lnTo>
                <a:lnTo>
                  <a:pt x="2614044" y="3119982"/>
                </a:lnTo>
                <a:lnTo>
                  <a:pt x="2575871" y="3143977"/>
                </a:lnTo>
                <a:lnTo>
                  <a:pt x="2537024" y="3166975"/>
                </a:lnTo>
                <a:lnTo>
                  <a:pt x="2497521" y="3188960"/>
                </a:lnTo>
                <a:lnTo>
                  <a:pt x="2457380" y="3209913"/>
                </a:lnTo>
                <a:lnTo>
                  <a:pt x="2416619" y="3229816"/>
                </a:lnTo>
                <a:lnTo>
                  <a:pt x="2375255" y="3248651"/>
                </a:lnTo>
                <a:lnTo>
                  <a:pt x="2333307" y="3266401"/>
                </a:lnTo>
                <a:lnTo>
                  <a:pt x="2290793" y="3283047"/>
                </a:lnTo>
                <a:lnTo>
                  <a:pt x="2247730" y="3298572"/>
                </a:lnTo>
                <a:lnTo>
                  <a:pt x="2204136" y="3312958"/>
                </a:lnTo>
                <a:lnTo>
                  <a:pt x="2160030" y="3326187"/>
                </a:lnTo>
                <a:lnTo>
                  <a:pt x="2115428" y="3338241"/>
                </a:lnTo>
                <a:lnTo>
                  <a:pt x="2070349" y="3349102"/>
                </a:lnTo>
                <a:lnTo>
                  <a:pt x="2024811" y="3358752"/>
                </a:lnTo>
                <a:lnTo>
                  <a:pt x="1978832" y="3367174"/>
                </a:lnTo>
                <a:lnTo>
                  <a:pt x="1932429" y="3374349"/>
                </a:lnTo>
                <a:lnTo>
                  <a:pt x="1885620" y="3380259"/>
                </a:lnTo>
                <a:lnTo>
                  <a:pt x="1838424" y="3384888"/>
                </a:lnTo>
                <a:lnTo>
                  <a:pt x="1790858" y="3388216"/>
                </a:lnTo>
                <a:lnTo>
                  <a:pt x="1742940" y="3390226"/>
                </a:lnTo>
                <a:lnTo>
                  <a:pt x="1694688" y="3390900"/>
                </a:lnTo>
                <a:lnTo>
                  <a:pt x="1646435" y="3390226"/>
                </a:lnTo>
                <a:lnTo>
                  <a:pt x="1598517" y="3388216"/>
                </a:lnTo>
                <a:lnTo>
                  <a:pt x="1550951" y="3384888"/>
                </a:lnTo>
                <a:lnTo>
                  <a:pt x="1503755" y="3380259"/>
                </a:lnTo>
                <a:lnTo>
                  <a:pt x="1456946" y="3374349"/>
                </a:lnTo>
                <a:lnTo>
                  <a:pt x="1410543" y="3367174"/>
                </a:lnTo>
                <a:lnTo>
                  <a:pt x="1364564" y="3358752"/>
                </a:lnTo>
                <a:lnTo>
                  <a:pt x="1319026" y="3349102"/>
                </a:lnTo>
                <a:lnTo>
                  <a:pt x="1273947" y="3338241"/>
                </a:lnTo>
                <a:lnTo>
                  <a:pt x="1229345" y="3326187"/>
                </a:lnTo>
                <a:lnTo>
                  <a:pt x="1185239" y="3312958"/>
                </a:lnTo>
                <a:lnTo>
                  <a:pt x="1141645" y="3298572"/>
                </a:lnTo>
                <a:lnTo>
                  <a:pt x="1098582" y="3283047"/>
                </a:lnTo>
                <a:lnTo>
                  <a:pt x="1056068" y="3266401"/>
                </a:lnTo>
                <a:lnTo>
                  <a:pt x="1014120" y="3248651"/>
                </a:lnTo>
                <a:lnTo>
                  <a:pt x="972756" y="3229816"/>
                </a:lnTo>
                <a:lnTo>
                  <a:pt x="931995" y="3209913"/>
                </a:lnTo>
                <a:lnTo>
                  <a:pt x="891854" y="3188960"/>
                </a:lnTo>
                <a:lnTo>
                  <a:pt x="852351" y="3166975"/>
                </a:lnTo>
                <a:lnTo>
                  <a:pt x="813504" y="3143977"/>
                </a:lnTo>
                <a:lnTo>
                  <a:pt x="775331" y="3119982"/>
                </a:lnTo>
                <a:lnTo>
                  <a:pt x="737849" y="3095009"/>
                </a:lnTo>
                <a:lnTo>
                  <a:pt x="701077" y="3069076"/>
                </a:lnTo>
                <a:lnTo>
                  <a:pt x="665033" y="3042201"/>
                </a:lnTo>
                <a:lnTo>
                  <a:pt x="629734" y="3014401"/>
                </a:lnTo>
                <a:lnTo>
                  <a:pt x="595197" y="2985694"/>
                </a:lnTo>
                <a:lnTo>
                  <a:pt x="561442" y="2956099"/>
                </a:lnTo>
                <a:lnTo>
                  <a:pt x="528486" y="2925633"/>
                </a:lnTo>
                <a:lnTo>
                  <a:pt x="496347" y="2894314"/>
                </a:lnTo>
                <a:lnTo>
                  <a:pt x="465043" y="2862159"/>
                </a:lnTo>
                <a:lnTo>
                  <a:pt x="434591" y="2829188"/>
                </a:lnTo>
                <a:lnTo>
                  <a:pt x="405009" y="2795418"/>
                </a:lnTo>
                <a:lnTo>
                  <a:pt x="376316" y="2760866"/>
                </a:lnTo>
                <a:lnTo>
                  <a:pt x="348530" y="2725550"/>
                </a:lnTo>
                <a:lnTo>
                  <a:pt x="321667" y="2689489"/>
                </a:lnTo>
                <a:lnTo>
                  <a:pt x="295746" y="2652700"/>
                </a:lnTo>
                <a:lnTo>
                  <a:pt x="270785" y="2615202"/>
                </a:lnTo>
                <a:lnTo>
                  <a:pt x="246802" y="2577011"/>
                </a:lnTo>
                <a:lnTo>
                  <a:pt x="223815" y="2538147"/>
                </a:lnTo>
                <a:lnTo>
                  <a:pt x="201840" y="2498626"/>
                </a:lnTo>
                <a:lnTo>
                  <a:pt x="180898" y="2458467"/>
                </a:lnTo>
                <a:lnTo>
                  <a:pt x="161004" y="2417688"/>
                </a:lnTo>
                <a:lnTo>
                  <a:pt x="142178" y="2376306"/>
                </a:lnTo>
                <a:lnTo>
                  <a:pt x="124437" y="2334340"/>
                </a:lnTo>
                <a:lnTo>
                  <a:pt x="107799" y="2291807"/>
                </a:lnTo>
                <a:lnTo>
                  <a:pt x="92281" y="2248725"/>
                </a:lnTo>
                <a:lnTo>
                  <a:pt x="77902" y="2205112"/>
                </a:lnTo>
                <a:lnTo>
                  <a:pt x="64680" y="2160987"/>
                </a:lnTo>
                <a:lnTo>
                  <a:pt x="52632" y="2116366"/>
                </a:lnTo>
                <a:lnTo>
                  <a:pt x="41776" y="2071268"/>
                </a:lnTo>
                <a:lnTo>
                  <a:pt x="32131" y="2025710"/>
                </a:lnTo>
                <a:lnTo>
                  <a:pt x="23714" y="1979711"/>
                </a:lnTo>
                <a:lnTo>
                  <a:pt x="16542" y="1933289"/>
                </a:lnTo>
                <a:lnTo>
                  <a:pt x="10634" y="1886461"/>
                </a:lnTo>
                <a:lnTo>
                  <a:pt x="6008" y="1839245"/>
                </a:lnTo>
                <a:lnTo>
                  <a:pt x="2682" y="1791659"/>
                </a:lnTo>
                <a:lnTo>
                  <a:pt x="673" y="1743721"/>
                </a:lnTo>
                <a:lnTo>
                  <a:pt x="0" y="1695450"/>
                </a:lnTo>
                <a:close/>
              </a:path>
            </a:pathLst>
          </a:custGeom>
          <a:ln w="76200">
            <a:solidFill>
              <a:srgbClr val="525252"/>
            </a:solidFill>
          </a:ln>
        </p:spPr>
        <p:txBody>
          <a:bodyPr lIns="0" tIns="0" rIns="0" bIns="0"/>
          <a:lstStyle/>
          <a:p>
            <a:pPr>
              <a:defRPr/>
            </a:pPr>
            <a:endParaRPr sz="984"/>
          </a:p>
        </p:txBody>
      </p:sp>
      <p:sp>
        <p:nvSpPr>
          <p:cNvPr id="4" name="object 4"/>
          <p:cNvSpPr/>
          <p:nvPr/>
        </p:nvSpPr>
        <p:spPr>
          <a:xfrm>
            <a:off x="3379788" y="2927350"/>
            <a:ext cx="2384425" cy="2384425"/>
          </a:xfrm>
          <a:custGeom>
            <a:avLst/>
            <a:gdLst/>
            <a:ahLst/>
            <a:cxnLst/>
            <a:rect l="l" t="t" r="r" b="b"/>
            <a:pathLst>
              <a:path w="3390900" h="3390900">
                <a:moveTo>
                  <a:pt x="0" y="1695450"/>
                </a:moveTo>
                <a:lnTo>
                  <a:pt x="673" y="1647178"/>
                </a:lnTo>
                <a:lnTo>
                  <a:pt x="2683" y="1599240"/>
                </a:lnTo>
                <a:lnTo>
                  <a:pt x="6011" y="1551654"/>
                </a:lnTo>
                <a:lnTo>
                  <a:pt x="10640" y="1504438"/>
                </a:lnTo>
                <a:lnTo>
                  <a:pt x="16550" y="1457610"/>
                </a:lnTo>
                <a:lnTo>
                  <a:pt x="23725" y="1411188"/>
                </a:lnTo>
                <a:lnTo>
                  <a:pt x="32147" y="1365189"/>
                </a:lnTo>
                <a:lnTo>
                  <a:pt x="41797" y="1319631"/>
                </a:lnTo>
                <a:lnTo>
                  <a:pt x="52658" y="1274533"/>
                </a:lnTo>
                <a:lnTo>
                  <a:pt x="64712" y="1229912"/>
                </a:lnTo>
                <a:lnTo>
                  <a:pt x="77941" y="1185787"/>
                </a:lnTo>
                <a:lnTo>
                  <a:pt x="92327" y="1142174"/>
                </a:lnTo>
                <a:lnTo>
                  <a:pt x="107852" y="1099092"/>
                </a:lnTo>
                <a:lnTo>
                  <a:pt x="124498" y="1056559"/>
                </a:lnTo>
                <a:lnTo>
                  <a:pt x="142248" y="1014593"/>
                </a:lnTo>
                <a:lnTo>
                  <a:pt x="161083" y="973211"/>
                </a:lnTo>
                <a:lnTo>
                  <a:pt x="180986" y="932432"/>
                </a:lnTo>
                <a:lnTo>
                  <a:pt x="201939" y="892273"/>
                </a:lnTo>
                <a:lnTo>
                  <a:pt x="223924" y="852752"/>
                </a:lnTo>
                <a:lnTo>
                  <a:pt x="246922" y="813888"/>
                </a:lnTo>
                <a:lnTo>
                  <a:pt x="270917" y="775697"/>
                </a:lnTo>
                <a:lnTo>
                  <a:pt x="295890" y="738199"/>
                </a:lnTo>
                <a:lnTo>
                  <a:pt x="321823" y="701410"/>
                </a:lnTo>
                <a:lnTo>
                  <a:pt x="348698" y="665349"/>
                </a:lnTo>
                <a:lnTo>
                  <a:pt x="376498" y="630033"/>
                </a:lnTo>
                <a:lnTo>
                  <a:pt x="405205" y="595481"/>
                </a:lnTo>
                <a:lnTo>
                  <a:pt x="434800" y="561711"/>
                </a:lnTo>
                <a:lnTo>
                  <a:pt x="465266" y="528740"/>
                </a:lnTo>
                <a:lnTo>
                  <a:pt x="496585" y="496585"/>
                </a:lnTo>
                <a:lnTo>
                  <a:pt x="528740" y="465266"/>
                </a:lnTo>
                <a:lnTo>
                  <a:pt x="561711" y="434800"/>
                </a:lnTo>
                <a:lnTo>
                  <a:pt x="595481" y="405205"/>
                </a:lnTo>
                <a:lnTo>
                  <a:pt x="630033" y="376498"/>
                </a:lnTo>
                <a:lnTo>
                  <a:pt x="665349" y="348698"/>
                </a:lnTo>
                <a:lnTo>
                  <a:pt x="701410" y="321823"/>
                </a:lnTo>
                <a:lnTo>
                  <a:pt x="738199" y="295890"/>
                </a:lnTo>
                <a:lnTo>
                  <a:pt x="775697" y="270917"/>
                </a:lnTo>
                <a:lnTo>
                  <a:pt x="813888" y="246922"/>
                </a:lnTo>
                <a:lnTo>
                  <a:pt x="852752" y="223924"/>
                </a:lnTo>
                <a:lnTo>
                  <a:pt x="892273" y="201939"/>
                </a:lnTo>
                <a:lnTo>
                  <a:pt x="932432" y="180986"/>
                </a:lnTo>
                <a:lnTo>
                  <a:pt x="973211" y="161083"/>
                </a:lnTo>
                <a:lnTo>
                  <a:pt x="1014593" y="142248"/>
                </a:lnTo>
                <a:lnTo>
                  <a:pt x="1056559" y="124498"/>
                </a:lnTo>
                <a:lnTo>
                  <a:pt x="1099092" y="107852"/>
                </a:lnTo>
                <a:lnTo>
                  <a:pt x="1142174" y="92327"/>
                </a:lnTo>
                <a:lnTo>
                  <a:pt x="1185787" y="77941"/>
                </a:lnTo>
                <a:lnTo>
                  <a:pt x="1229912" y="64712"/>
                </a:lnTo>
                <a:lnTo>
                  <a:pt x="1274533" y="52658"/>
                </a:lnTo>
                <a:lnTo>
                  <a:pt x="1319631" y="41797"/>
                </a:lnTo>
                <a:lnTo>
                  <a:pt x="1365189" y="32147"/>
                </a:lnTo>
                <a:lnTo>
                  <a:pt x="1411188" y="23725"/>
                </a:lnTo>
                <a:lnTo>
                  <a:pt x="1457610" y="16550"/>
                </a:lnTo>
                <a:lnTo>
                  <a:pt x="1504438" y="10640"/>
                </a:lnTo>
                <a:lnTo>
                  <a:pt x="1551654" y="6011"/>
                </a:lnTo>
                <a:lnTo>
                  <a:pt x="1599240" y="2683"/>
                </a:lnTo>
                <a:lnTo>
                  <a:pt x="1647178" y="673"/>
                </a:lnTo>
                <a:lnTo>
                  <a:pt x="1695450" y="0"/>
                </a:lnTo>
                <a:lnTo>
                  <a:pt x="1743721" y="673"/>
                </a:lnTo>
                <a:lnTo>
                  <a:pt x="1791659" y="2683"/>
                </a:lnTo>
                <a:lnTo>
                  <a:pt x="1839245" y="6011"/>
                </a:lnTo>
                <a:lnTo>
                  <a:pt x="1886461" y="10640"/>
                </a:lnTo>
                <a:lnTo>
                  <a:pt x="1933289" y="16550"/>
                </a:lnTo>
                <a:lnTo>
                  <a:pt x="1979711" y="23725"/>
                </a:lnTo>
                <a:lnTo>
                  <a:pt x="2025710" y="32147"/>
                </a:lnTo>
                <a:lnTo>
                  <a:pt x="2071268" y="41797"/>
                </a:lnTo>
                <a:lnTo>
                  <a:pt x="2116366" y="52658"/>
                </a:lnTo>
                <a:lnTo>
                  <a:pt x="2160987" y="64712"/>
                </a:lnTo>
                <a:lnTo>
                  <a:pt x="2205112" y="77941"/>
                </a:lnTo>
                <a:lnTo>
                  <a:pt x="2248725" y="92327"/>
                </a:lnTo>
                <a:lnTo>
                  <a:pt x="2291807" y="107852"/>
                </a:lnTo>
                <a:lnTo>
                  <a:pt x="2334340" y="124498"/>
                </a:lnTo>
                <a:lnTo>
                  <a:pt x="2376306" y="142248"/>
                </a:lnTo>
                <a:lnTo>
                  <a:pt x="2417688" y="161083"/>
                </a:lnTo>
                <a:lnTo>
                  <a:pt x="2458467" y="180986"/>
                </a:lnTo>
                <a:lnTo>
                  <a:pt x="2498626" y="201939"/>
                </a:lnTo>
                <a:lnTo>
                  <a:pt x="2538147" y="223924"/>
                </a:lnTo>
                <a:lnTo>
                  <a:pt x="2577011" y="246922"/>
                </a:lnTo>
                <a:lnTo>
                  <a:pt x="2615202" y="270917"/>
                </a:lnTo>
                <a:lnTo>
                  <a:pt x="2652700" y="295890"/>
                </a:lnTo>
                <a:lnTo>
                  <a:pt x="2689489" y="321823"/>
                </a:lnTo>
                <a:lnTo>
                  <a:pt x="2725550" y="348698"/>
                </a:lnTo>
                <a:lnTo>
                  <a:pt x="2760866" y="376498"/>
                </a:lnTo>
                <a:lnTo>
                  <a:pt x="2795418" y="405205"/>
                </a:lnTo>
                <a:lnTo>
                  <a:pt x="2829188" y="434800"/>
                </a:lnTo>
                <a:lnTo>
                  <a:pt x="2862159" y="465266"/>
                </a:lnTo>
                <a:lnTo>
                  <a:pt x="2894314" y="496585"/>
                </a:lnTo>
                <a:lnTo>
                  <a:pt x="2925633" y="528740"/>
                </a:lnTo>
                <a:lnTo>
                  <a:pt x="2956099" y="561711"/>
                </a:lnTo>
                <a:lnTo>
                  <a:pt x="2985694" y="595481"/>
                </a:lnTo>
                <a:lnTo>
                  <a:pt x="3014401" y="630033"/>
                </a:lnTo>
                <a:lnTo>
                  <a:pt x="3042201" y="665349"/>
                </a:lnTo>
                <a:lnTo>
                  <a:pt x="3069076" y="701410"/>
                </a:lnTo>
                <a:lnTo>
                  <a:pt x="3095009" y="738199"/>
                </a:lnTo>
                <a:lnTo>
                  <a:pt x="3119982" y="775697"/>
                </a:lnTo>
                <a:lnTo>
                  <a:pt x="3143977" y="813888"/>
                </a:lnTo>
                <a:lnTo>
                  <a:pt x="3166975" y="852752"/>
                </a:lnTo>
                <a:lnTo>
                  <a:pt x="3188960" y="892273"/>
                </a:lnTo>
                <a:lnTo>
                  <a:pt x="3209913" y="932432"/>
                </a:lnTo>
                <a:lnTo>
                  <a:pt x="3229816" y="973211"/>
                </a:lnTo>
                <a:lnTo>
                  <a:pt x="3248651" y="1014593"/>
                </a:lnTo>
                <a:lnTo>
                  <a:pt x="3266401" y="1056559"/>
                </a:lnTo>
                <a:lnTo>
                  <a:pt x="3283047" y="1099092"/>
                </a:lnTo>
                <a:lnTo>
                  <a:pt x="3298572" y="1142174"/>
                </a:lnTo>
                <a:lnTo>
                  <a:pt x="3312958" y="1185787"/>
                </a:lnTo>
                <a:lnTo>
                  <a:pt x="3326187" y="1229912"/>
                </a:lnTo>
                <a:lnTo>
                  <a:pt x="3338241" y="1274533"/>
                </a:lnTo>
                <a:lnTo>
                  <a:pt x="3349102" y="1319631"/>
                </a:lnTo>
                <a:lnTo>
                  <a:pt x="3358752" y="1365189"/>
                </a:lnTo>
                <a:lnTo>
                  <a:pt x="3367174" y="1411188"/>
                </a:lnTo>
                <a:lnTo>
                  <a:pt x="3374349" y="1457610"/>
                </a:lnTo>
                <a:lnTo>
                  <a:pt x="3380259" y="1504438"/>
                </a:lnTo>
                <a:lnTo>
                  <a:pt x="3384888" y="1551654"/>
                </a:lnTo>
                <a:lnTo>
                  <a:pt x="3388216" y="1599240"/>
                </a:lnTo>
                <a:lnTo>
                  <a:pt x="3390226" y="1647178"/>
                </a:lnTo>
                <a:lnTo>
                  <a:pt x="3390900" y="1695450"/>
                </a:lnTo>
                <a:lnTo>
                  <a:pt x="3390226" y="1743721"/>
                </a:lnTo>
                <a:lnTo>
                  <a:pt x="3388216" y="1791659"/>
                </a:lnTo>
                <a:lnTo>
                  <a:pt x="3384888" y="1839245"/>
                </a:lnTo>
                <a:lnTo>
                  <a:pt x="3380259" y="1886461"/>
                </a:lnTo>
                <a:lnTo>
                  <a:pt x="3374349" y="1933289"/>
                </a:lnTo>
                <a:lnTo>
                  <a:pt x="3367174" y="1979711"/>
                </a:lnTo>
                <a:lnTo>
                  <a:pt x="3358752" y="2025710"/>
                </a:lnTo>
                <a:lnTo>
                  <a:pt x="3349102" y="2071268"/>
                </a:lnTo>
                <a:lnTo>
                  <a:pt x="3338241" y="2116366"/>
                </a:lnTo>
                <a:lnTo>
                  <a:pt x="3326187" y="2160987"/>
                </a:lnTo>
                <a:lnTo>
                  <a:pt x="3312958" y="2205112"/>
                </a:lnTo>
                <a:lnTo>
                  <a:pt x="3298572" y="2248725"/>
                </a:lnTo>
                <a:lnTo>
                  <a:pt x="3283047" y="2291807"/>
                </a:lnTo>
                <a:lnTo>
                  <a:pt x="3266401" y="2334340"/>
                </a:lnTo>
                <a:lnTo>
                  <a:pt x="3248651" y="2376306"/>
                </a:lnTo>
                <a:lnTo>
                  <a:pt x="3229816" y="2417688"/>
                </a:lnTo>
                <a:lnTo>
                  <a:pt x="3209913" y="2458467"/>
                </a:lnTo>
                <a:lnTo>
                  <a:pt x="3188960" y="2498626"/>
                </a:lnTo>
                <a:lnTo>
                  <a:pt x="3166975" y="2538147"/>
                </a:lnTo>
                <a:lnTo>
                  <a:pt x="3143977" y="2577011"/>
                </a:lnTo>
                <a:lnTo>
                  <a:pt x="3119982" y="2615202"/>
                </a:lnTo>
                <a:lnTo>
                  <a:pt x="3095009" y="2652700"/>
                </a:lnTo>
                <a:lnTo>
                  <a:pt x="3069076" y="2689489"/>
                </a:lnTo>
                <a:lnTo>
                  <a:pt x="3042201" y="2725550"/>
                </a:lnTo>
                <a:lnTo>
                  <a:pt x="3014401" y="2760866"/>
                </a:lnTo>
                <a:lnTo>
                  <a:pt x="2985694" y="2795418"/>
                </a:lnTo>
                <a:lnTo>
                  <a:pt x="2956099" y="2829188"/>
                </a:lnTo>
                <a:lnTo>
                  <a:pt x="2925633" y="2862159"/>
                </a:lnTo>
                <a:lnTo>
                  <a:pt x="2894314" y="2894314"/>
                </a:lnTo>
                <a:lnTo>
                  <a:pt x="2862159" y="2925633"/>
                </a:lnTo>
                <a:lnTo>
                  <a:pt x="2829188" y="2956099"/>
                </a:lnTo>
                <a:lnTo>
                  <a:pt x="2795418" y="2985694"/>
                </a:lnTo>
                <a:lnTo>
                  <a:pt x="2760866" y="3014401"/>
                </a:lnTo>
                <a:lnTo>
                  <a:pt x="2725550" y="3042201"/>
                </a:lnTo>
                <a:lnTo>
                  <a:pt x="2689489" y="3069076"/>
                </a:lnTo>
                <a:lnTo>
                  <a:pt x="2652700" y="3095009"/>
                </a:lnTo>
                <a:lnTo>
                  <a:pt x="2615202" y="3119982"/>
                </a:lnTo>
                <a:lnTo>
                  <a:pt x="2577011" y="3143977"/>
                </a:lnTo>
                <a:lnTo>
                  <a:pt x="2538147" y="3166975"/>
                </a:lnTo>
                <a:lnTo>
                  <a:pt x="2498626" y="3188960"/>
                </a:lnTo>
                <a:lnTo>
                  <a:pt x="2458467" y="3209913"/>
                </a:lnTo>
                <a:lnTo>
                  <a:pt x="2417688" y="3229816"/>
                </a:lnTo>
                <a:lnTo>
                  <a:pt x="2376306" y="3248651"/>
                </a:lnTo>
                <a:lnTo>
                  <a:pt x="2334340" y="3266401"/>
                </a:lnTo>
                <a:lnTo>
                  <a:pt x="2291807" y="3283047"/>
                </a:lnTo>
                <a:lnTo>
                  <a:pt x="2248725" y="3298572"/>
                </a:lnTo>
                <a:lnTo>
                  <a:pt x="2205112" y="3312958"/>
                </a:lnTo>
                <a:lnTo>
                  <a:pt x="2160987" y="3326187"/>
                </a:lnTo>
                <a:lnTo>
                  <a:pt x="2116366" y="3338241"/>
                </a:lnTo>
                <a:lnTo>
                  <a:pt x="2071268" y="3349102"/>
                </a:lnTo>
                <a:lnTo>
                  <a:pt x="2025710" y="3358752"/>
                </a:lnTo>
                <a:lnTo>
                  <a:pt x="1979711" y="3367174"/>
                </a:lnTo>
                <a:lnTo>
                  <a:pt x="1933289" y="3374349"/>
                </a:lnTo>
                <a:lnTo>
                  <a:pt x="1886461" y="3380259"/>
                </a:lnTo>
                <a:lnTo>
                  <a:pt x="1839245" y="3384888"/>
                </a:lnTo>
                <a:lnTo>
                  <a:pt x="1791659" y="3388216"/>
                </a:lnTo>
                <a:lnTo>
                  <a:pt x="1743721" y="3390226"/>
                </a:lnTo>
                <a:lnTo>
                  <a:pt x="1695450" y="3390900"/>
                </a:lnTo>
                <a:lnTo>
                  <a:pt x="1647178" y="3390226"/>
                </a:lnTo>
                <a:lnTo>
                  <a:pt x="1599240" y="3388216"/>
                </a:lnTo>
                <a:lnTo>
                  <a:pt x="1551654" y="3384888"/>
                </a:lnTo>
                <a:lnTo>
                  <a:pt x="1504438" y="3380259"/>
                </a:lnTo>
                <a:lnTo>
                  <a:pt x="1457610" y="3374349"/>
                </a:lnTo>
                <a:lnTo>
                  <a:pt x="1411188" y="3367174"/>
                </a:lnTo>
                <a:lnTo>
                  <a:pt x="1365189" y="3358752"/>
                </a:lnTo>
                <a:lnTo>
                  <a:pt x="1319631" y="3349102"/>
                </a:lnTo>
                <a:lnTo>
                  <a:pt x="1274533" y="3338241"/>
                </a:lnTo>
                <a:lnTo>
                  <a:pt x="1229912" y="3326187"/>
                </a:lnTo>
                <a:lnTo>
                  <a:pt x="1185787" y="3312958"/>
                </a:lnTo>
                <a:lnTo>
                  <a:pt x="1142174" y="3298572"/>
                </a:lnTo>
                <a:lnTo>
                  <a:pt x="1099092" y="3283047"/>
                </a:lnTo>
                <a:lnTo>
                  <a:pt x="1056559" y="3266401"/>
                </a:lnTo>
                <a:lnTo>
                  <a:pt x="1014593" y="3248651"/>
                </a:lnTo>
                <a:lnTo>
                  <a:pt x="973211" y="3229816"/>
                </a:lnTo>
                <a:lnTo>
                  <a:pt x="932432" y="3209913"/>
                </a:lnTo>
                <a:lnTo>
                  <a:pt x="892273" y="3188960"/>
                </a:lnTo>
                <a:lnTo>
                  <a:pt x="852752" y="3166975"/>
                </a:lnTo>
                <a:lnTo>
                  <a:pt x="813888" y="3143977"/>
                </a:lnTo>
                <a:lnTo>
                  <a:pt x="775697" y="3119982"/>
                </a:lnTo>
                <a:lnTo>
                  <a:pt x="738199" y="3095009"/>
                </a:lnTo>
                <a:lnTo>
                  <a:pt x="701410" y="3069076"/>
                </a:lnTo>
                <a:lnTo>
                  <a:pt x="665349" y="3042201"/>
                </a:lnTo>
                <a:lnTo>
                  <a:pt x="630033" y="3014401"/>
                </a:lnTo>
                <a:lnTo>
                  <a:pt x="595481" y="2985694"/>
                </a:lnTo>
                <a:lnTo>
                  <a:pt x="561711" y="2956099"/>
                </a:lnTo>
                <a:lnTo>
                  <a:pt x="528740" y="2925633"/>
                </a:lnTo>
                <a:lnTo>
                  <a:pt x="496585" y="2894314"/>
                </a:lnTo>
                <a:lnTo>
                  <a:pt x="465266" y="2862159"/>
                </a:lnTo>
                <a:lnTo>
                  <a:pt x="434800" y="2829188"/>
                </a:lnTo>
                <a:lnTo>
                  <a:pt x="405205" y="2795418"/>
                </a:lnTo>
                <a:lnTo>
                  <a:pt x="376498" y="2760866"/>
                </a:lnTo>
                <a:lnTo>
                  <a:pt x="348698" y="2725550"/>
                </a:lnTo>
                <a:lnTo>
                  <a:pt x="321823" y="2689489"/>
                </a:lnTo>
                <a:lnTo>
                  <a:pt x="295890" y="2652700"/>
                </a:lnTo>
                <a:lnTo>
                  <a:pt x="270917" y="2615202"/>
                </a:lnTo>
                <a:lnTo>
                  <a:pt x="246922" y="2577011"/>
                </a:lnTo>
                <a:lnTo>
                  <a:pt x="223924" y="2538147"/>
                </a:lnTo>
                <a:lnTo>
                  <a:pt x="201939" y="2498626"/>
                </a:lnTo>
                <a:lnTo>
                  <a:pt x="180986" y="2458467"/>
                </a:lnTo>
                <a:lnTo>
                  <a:pt x="161083" y="2417688"/>
                </a:lnTo>
                <a:lnTo>
                  <a:pt x="142248" y="2376306"/>
                </a:lnTo>
                <a:lnTo>
                  <a:pt x="124498" y="2334340"/>
                </a:lnTo>
                <a:lnTo>
                  <a:pt x="107852" y="2291807"/>
                </a:lnTo>
                <a:lnTo>
                  <a:pt x="92327" y="2248725"/>
                </a:lnTo>
                <a:lnTo>
                  <a:pt x="77941" y="2205112"/>
                </a:lnTo>
                <a:lnTo>
                  <a:pt x="64712" y="2160987"/>
                </a:lnTo>
                <a:lnTo>
                  <a:pt x="52658" y="2116366"/>
                </a:lnTo>
                <a:lnTo>
                  <a:pt x="41797" y="2071268"/>
                </a:lnTo>
                <a:lnTo>
                  <a:pt x="32147" y="2025710"/>
                </a:lnTo>
                <a:lnTo>
                  <a:pt x="23725" y="1979711"/>
                </a:lnTo>
                <a:lnTo>
                  <a:pt x="16550" y="1933289"/>
                </a:lnTo>
                <a:lnTo>
                  <a:pt x="10640" y="1886461"/>
                </a:lnTo>
                <a:lnTo>
                  <a:pt x="6011" y="1839245"/>
                </a:lnTo>
                <a:lnTo>
                  <a:pt x="2683" y="1791659"/>
                </a:lnTo>
                <a:lnTo>
                  <a:pt x="673" y="1743721"/>
                </a:lnTo>
                <a:lnTo>
                  <a:pt x="0" y="1695450"/>
                </a:lnTo>
                <a:close/>
              </a:path>
            </a:pathLst>
          </a:custGeom>
          <a:ln w="88392">
            <a:solidFill>
              <a:srgbClr val="588DAF"/>
            </a:solidFill>
          </a:ln>
        </p:spPr>
        <p:txBody>
          <a:bodyPr lIns="0" tIns="0" rIns="0" bIns="0"/>
          <a:lstStyle/>
          <a:p>
            <a:pPr>
              <a:defRPr/>
            </a:pPr>
            <a:endParaRPr sz="984"/>
          </a:p>
        </p:txBody>
      </p:sp>
      <p:sp>
        <p:nvSpPr>
          <p:cNvPr id="5" name="object 5"/>
          <p:cNvSpPr/>
          <p:nvPr/>
        </p:nvSpPr>
        <p:spPr>
          <a:xfrm>
            <a:off x="4173538" y="1546225"/>
            <a:ext cx="2384425" cy="2384425"/>
          </a:xfrm>
          <a:custGeom>
            <a:avLst/>
            <a:gdLst/>
            <a:ahLst/>
            <a:cxnLst/>
            <a:rect l="l" t="t" r="r" b="b"/>
            <a:pathLst>
              <a:path w="3390900" h="3390900">
                <a:moveTo>
                  <a:pt x="0" y="1695450"/>
                </a:moveTo>
                <a:lnTo>
                  <a:pt x="673" y="1647178"/>
                </a:lnTo>
                <a:lnTo>
                  <a:pt x="2683" y="1599240"/>
                </a:lnTo>
                <a:lnTo>
                  <a:pt x="6011" y="1551654"/>
                </a:lnTo>
                <a:lnTo>
                  <a:pt x="10640" y="1504438"/>
                </a:lnTo>
                <a:lnTo>
                  <a:pt x="16550" y="1457610"/>
                </a:lnTo>
                <a:lnTo>
                  <a:pt x="23725" y="1411188"/>
                </a:lnTo>
                <a:lnTo>
                  <a:pt x="32147" y="1365189"/>
                </a:lnTo>
                <a:lnTo>
                  <a:pt x="41797" y="1319631"/>
                </a:lnTo>
                <a:lnTo>
                  <a:pt x="52658" y="1274533"/>
                </a:lnTo>
                <a:lnTo>
                  <a:pt x="64712" y="1229912"/>
                </a:lnTo>
                <a:lnTo>
                  <a:pt x="77941" y="1185787"/>
                </a:lnTo>
                <a:lnTo>
                  <a:pt x="92327" y="1142174"/>
                </a:lnTo>
                <a:lnTo>
                  <a:pt x="107852" y="1099092"/>
                </a:lnTo>
                <a:lnTo>
                  <a:pt x="124498" y="1056559"/>
                </a:lnTo>
                <a:lnTo>
                  <a:pt x="142248" y="1014593"/>
                </a:lnTo>
                <a:lnTo>
                  <a:pt x="161083" y="973211"/>
                </a:lnTo>
                <a:lnTo>
                  <a:pt x="180986" y="932432"/>
                </a:lnTo>
                <a:lnTo>
                  <a:pt x="201939" y="892273"/>
                </a:lnTo>
                <a:lnTo>
                  <a:pt x="223924" y="852752"/>
                </a:lnTo>
                <a:lnTo>
                  <a:pt x="246922" y="813888"/>
                </a:lnTo>
                <a:lnTo>
                  <a:pt x="270917" y="775697"/>
                </a:lnTo>
                <a:lnTo>
                  <a:pt x="295890" y="738199"/>
                </a:lnTo>
                <a:lnTo>
                  <a:pt x="321823" y="701410"/>
                </a:lnTo>
                <a:lnTo>
                  <a:pt x="348698" y="665349"/>
                </a:lnTo>
                <a:lnTo>
                  <a:pt x="376498" y="630033"/>
                </a:lnTo>
                <a:lnTo>
                  <a:pt x="405205" y="595481"/>
                </a:lnTo>
                <a:lnTo>
                  <a:pt x="434800" y="561711"/>
                </a:lnTo>
                <a:lnTo>
                  <a:pt x="465266" y="528740"/>
                </a:lnTo>
                <a:lnTo>
                  <a:pt x="496585" y="496585"/>
                </a:lnTo>
                <a:lnTo>
                  <a:pt x="528740" y="465266"/>
                </a:lnTo>
                <a:lnTo>
                  <a:pt x="561711" y="434800"/>
                </a:lnTo>
                <a:lnTo>
                  <a:pt x="595481" y="405205"/>
                </a:lnTo>
                <a:lnTo>
                  <a:pt x="630033" y="376498"/>
                </a:lnTo>
                <a:lnTo>
                  <a:pt x="665349" y="348698"/>
                </a:lnTo>
                <a:lnTo>
                  <a:pt x="701410" y="321823"/>
                </a:lnTo>
                <a:lnTo>
                  <a:pt x="738199" y="295890"/>
                </a:lnTo>
                <a:lnTo>
                  <a:pt x="775697" y="270917"/>
                </a:lnTo>
                <a:lnTo>
                  <a:pt x="813888" y="246922"/>
                </a:lnTo>
                <a:lnTo>
                  <a:pt x="852752" y="223924"/>
                </a:lnTo>
                <a:lnTo>
                  <a:pt x="892273" y="201939"/>
                </a:lnTo>
                <a:lnTo>
                  <a:pt x="932432" y="180986"/>
                </a:lnTo>
                <a:lnTo>
                  <a:pt x="973211" y="161083"/>
                </a:lnTo>
                <a:lnTo>
                  <a:pt x="1014593" y="142248"/>
                </a:lnTo>
                <a:lnTo>
                  <a:pt x="1056559" y="124498"/>
                </a:lnTo>
                <a:lnTo>
                  <a:pt x="1099092" y="107852"/>
                </a:lnTo>
                <a:lnTo>
                  <a:pt x="1142174" y="92327"/>
                </a:lnTo>
                <a:lnTo>
                  <a:pt x="1185787" y="77941"/>
                </a:lnTo>
                <a:lnTo>
                  <a:pt x="1229912" y="64712"/>
                </a:lnTo>
                <a:lnTo>
                  <a:pt x="1274533" y="52658"/>
                </a:lnTo>
                <a:lnTo>
                  <a:pt x="1319631" y="41797"/>
                </a:lnTo>
                <a:lnTo>
                  <a:pt x="1365189" y="32147"/>
                </a:lnTo>
                <a:lnTo>
                  <a:pt x="1411188" y="23725"/>
                </a:lnTo>
                <a:lnTo>
                  <a:pt x="1457610" y="16550"/>
                </a:lnTo>
                <a:lnTo>
                  <a:pt x="1504438" y="10640"/>
                </a:lnTo>
                <a:lnTo>
                  <a:pt x="1551654" y="6011"/>
                </a:lnTo>
                <a:lnTo>
                  <a:pt x="1599240" y="2683"/>
                </a:lnTo>
                <a:lnTo>
                  <a:pt x="1647178" y="673"/>
                </a:lnTo>
                <a:lnTo>
                  <a:pt x="1695450" y="0"/>
                </a:lnTo>
                <a:lnTo>
                  <a:pt x="1743721" y="673"/>
                </a:lnTo>
                <a:lnTo>
                  <a:pt x="1791659" y="2683"/>
                </a:lnTo>
                <a:lnTo>
                  <a:pt x="1839245" y="6011"/>
                </a:lnTo>
                <a:lnTo>
                  <a:pt x="1886461" y="10640"/>
                </a:lnTo>
                <a:lnTo>
                  <a:pt x="1933289" y="16550"/>
                </a:lnTo>
                <a:lnTo>
                  <a:pt x="1979711" y="23725"/>
                </a:lnTo>
                <a:lnTo>
                  <a:pt x="2025710" y="32147"/>
                </a:lnTo>
                <a:lnTo>
                  <a:pt x="2071268" y="41797"/>
                </a:lnTo>
                <a:lnTo>
                  <a:pt x="2116366" y="52658"/>
                </a:lnTo>
                <a:lnTo>
                  <a:pt x="2160987" y="64712"/>
                </a:lnTo>
                <a:lnTo>
                  <a:pt x="2205112" y="77941"/>
                </a:lnTo>
                <a:lnTo>
                  <a:pt x="2248725" y="92327"/>
                </a:lnTo>
                <a:lnTo>
                  <a:pt x="2291807" y="107852"/>
                </a:lnTo>
                <a:lnTo>
                  <a:pt x="2334340" y="124498"/>
                </a:lnTo>
                <a:lnTo>
                  <a:pt x="2376306" y="142248"/>
                </a:lnTo>
                <a:lnTo>
                  <a:pt x="2417688" y="161083"/>
                </a:lnTo>
                <a:lnTo>
                  <a:pt x="2458467" y="180986"/>
                </a:lnTo>
                <a:lnTo>
                  <a:pt x="2498626" y="201939"/>
                </a:lnTo>
                <a:lnTo>
                  <a:pt x="2538147" y="223924"/>
                </a:lnTo>
                <a:lnTo>
                  <a:pt x="2577011" y="246922"/>
                </a:lnTo>
                <a:lnTo>
                  <a:pt x="2615202" y="270917"/>
                </a:lnTo>
                <a:lnTo>
                  <a:pt x="2652700" y="295890"/>
                </a:lnTo>
                <a:lnTo>
                  <a:pt x="2689489" y="321823"/>
                </a:lnTo>
                <a:lnTo>
                  <a:pt x="2725550" y="348698"/>
                </a:lnTo>
                <a:lnTo>
                  <a:pt x="2760866" y="376498"/>
                </a:lnTo>
                <a:lnTo>
                  <a:pt x="2795418" y="405205"/>
                </a:lnTo>
                <a:lnTo>
                  <a:pt x="2829188" y="434800"/>
                </a:lnTo>
                <a:lnTo>
                  <a:pt x="2862159" y="465266"/>
                </a:lnTo>
                <a:lnTo>
                  <a:pt x="2894314" y="496585"/>
                </a:lnTo>
                <a:lnTo>
                  <a:pt x="2925633" y="528740"/>
                </a:lnTo>
                <a:lnTo>
                  <a:pt x="2956099" y="561711"/>
                </a:lnTo>
                <a:lnTo>
                  <a:pt x="2985694" y="595481"/>
                </a:lnTo>
                <a:lnTo>
                  <a:pt x="3014401" y="630033"/>
                </a:lnTo>
                <a:lnTo>
                  <a:pt x="3042201" y="665349"/>
                </a:lnTo>
                <a:lnTo>
                  <a:pt x="3069076" y="701410"/>
                </a:lnTo>
                <a:lnTo>
                  <a:pt x="3095009" y="738199"/>
                </a:lnTo>
                <a:lnTo>
                  <a:pt x="3119982" y="775697"/>
                </a:lnTo>
                <a:lnTo>
                  <a:pt x="3143977" y="813888"/>
                </a:lnTo>
                <a:lnTo>
                  <a:pt x="3166975" y="852752"/>
                </a:lnTo>
                <a:lnTo>
                  <a:pt x="3188960" y="892273"/>
                </a:lnTo>
                <a:lnTo>
                  <a:pt x="3209913" y="932432"/>
                </a:lnTo>
                <a:lnTo>
                  <a:pt x="3229816" y="973211"/>
                </a:lnTo>
                <a:lnTo>
                  <a:pt x="3248651" y="1014593"/>
                </a:lnTo>
                <a:lnTo>
                  <a:pt x="3266401" y="1056559"/>
                </a:lnTo>
                <a:lnTo>
                  <a:pt x="3283047" y="1099092"/>
                </a:lnTo>
                <a:lnTo>
                  <a:pt x="3298572" y="1142174"/>
                </a:lnTo>
                <a:lnTo>
                  <a:pt x="3312958" y="1185787"/>
                </a:lnTo>
                <a:lnTo>
                  <a:pt x="3326187" y="1229912"/>
                </a:lnTo>
                <a:lnTo>
                  <a:pt x="3338241" y="1274533"/>
                </a:lnTo>
                <a:lnTo>
                  <a:pt x="3349102" y="1319631"/>
                </a:lnTo>
                <a:lnTo>
                  <a:pt x="3358752" y="1365189"/>
                </a:lnTo>
                <a:lnTo>
                  <a:pt x="3367174" y="1411188"/>
                </a:lnTo>
                <a:lnTo>
                  <a:pt x="3374349" y="1457610"/>
                </a:lnTo>
                <a:lnTo>
                  <a:pt x="3380259" y="1504438"/>
                </a:lnTo>
                <a:lnTo>
                  <a:pt x="3384888" y="1551654"/>
                </a:lnTo>
                <a:lnTo>
                  <a:pt x="3388216" y="1599240"/>
                </a:lnTo>
                <a:lnTo>
                  <a:pt x="3390226" y="1647178"/>
                </a:lnTo>
                <a:lnTo>
                  <a:pt x="3390900" y="1695450"/>
                </a:lnTo>
                <a:lnTo>
                  <a:pt x="3390226" y="1743721"/>
                </a:lnTo>
                <a:lnTo>
                  <a:pt x="3388216" y="1791659"/>
                </a:lnTo>
                <a:lnTo>
                  <a:pt x="3384888" y="1839245"/>
                </a:lnTo>
                <a:lnTo>
                  <a:pt x="3380259" y="1886461"/>
                </a:lnTo>
                <a:lnTo>
                  <a:pt x="3374349" y="1933289"/>
                </a:lnTo>
                <a:lnTo>
                  <a:pt x="3367174" y="1979711"/>
                </a:lnTo>
                <a:lnTo>
                  <a:pt x="3358752" y="2025710"/>
                </a:lnTo>
                <a:lnTo>
                  <a:pt x="3349102" y="2071268"/>
                </a:lnTo>
                <a:lnTo>
                  <a:pt x="3338241" y="2116366"/>
                </a:lnTo>
                <a:lnTo>
                  <a:pt x="3326187" y="2160987"/>
                </a:lnTo>
                <a:lnTo>
                  <a:pt x="3312958" y="2205112"/>
                </a:lnTo>
                <a:lnTo>
                  <a:pt x="3298572" y="2248725"/>
                </a:lnTo>
                <a:lnTo>
                  <a:pt x="3283047" y="2291807"/>
                </a:lnTo>
                <a:lnTo>
                  <a:pt x="3266401" y="2334340"/>
                </a:lnTo>
                <a:lnTo>
                  <a:pt x="3248651" y="2376306"/>
                </a:lnTo>
                <a:lnTo>
                  <a:pt x="3229816" y="2417688"/>
                </a:lnTo>
                <a:lnTo>
                  <a:pt x="3209913" y="2458467"/>
                </a:lnTo>
                <a:lnTo>
                  <a:pt x="3188960" y="2498626"/>
                </a:lnTo>
                <a:lnTo>
                  <a:pt x="3166975" y="2538147"/>
                </a:lnTo>
                <a:lnTo>
                  <a:pt x="3143977" y="2577011"/>
                </a:lnTo>
                <a:lnTo>
                  <a:pt x="3119982" y="2615202"/>
                </a:lnTo>
                <a:lnTo>
                  <a:pt x="3095009" y="2652700"/>
                </a:lnTo>
                <a:lnTo>
                  <a:pt x="3069076" y="2689489"/>
                </a:lnTo>
                <a:lnTo>
                  <a:pt x="3042201" y="2725550"/>
                </a:lnTo>
                <a:lnTo>
                  <a:pt x="3014401" y="2760866"/>
                </a:lnTo>
                <a:lnTo>
                  <a:pt x="2985694" y="2795418"/>
                </a:lnTo>
                <a:lnTo>
                  <a:pt x="2956099" y="2829188"/>
                </a:lnTo>
                <a:lnTo>
                  <a:pt x="2925633" y="2862159"/>
                </a:lnTo>
                <a:lnTo>
                  <a:pt x="2894314" y="2894314"/>
                </a:lnTo>
                <a:lnTo>
                  <a:pt x="2862159" y="2925633"/>
                </a:lnTo>
                <a:lnTo>
                  <a:pt x="2829188" y="2956099"/>
                </a:lnTo>
                <a:lnTo>
                  <a:pt x="2795418" y="2985694"/>
                </a:lnTo>
                <a:lnTo>
                  <a:pt x="2760866" y="3014401"/>
                </a:lnTo>
                <a:lnTo>
                  <a:pt x="2725550" y="3042201"/>
                </a:lnTo>
                <a:lnTo>
                  <a:pt x="2689489" y="3069076"/>
                </a:lnTo>
                <a:lnTo>
                  <a:pt x="2652700" y="3095009"/>
                </a:lnTo>
                <a:lnTo>
                  <a:pt x="2615202" y="3119982"/>
                </a:lnTo>
                <a:lnTo>
                  <a:pt x="2577011" y="3143977"/>
                </a:lnTo>
                <a:lnTo>
                  <a:pt x="2538147" y="3166975"/>
                </a:lnTo>
                <a:lnTo>
                  <a:pt x="2498626" y="3188960"/>
                </a:lnTo>
                <a:lnTo>
                  <a:pt x="2458467" y="3209913"/>
                </a:lnTo>
                <a:lnTo>
                  <a:pt x="2417688" y="3229816"/>
                </a:lnTo>
                <a:lnTo>
                  <a:pt x="2376306" y="3248651"/>
                </a:lnTo>
                <a:lnTo>
                  <a:pt x="2334340" y="3266401"/>
                </a:lnTo>
                <a:lnTo>
                  <a:pt x="2291807" y="3283047"/>
                </a:lnTo>
                <a:lnTo>
                  <a:pt x="2248725" y="3298572"/>
                </a:lnTo>
                <a:lnTo>
                  <a:pt x="2205112" y="3312958"/>
                </a:lnTo>
                <a:lnTo>
                  <a:pt x="2160987" y="3326187"/>
                </a:lnTo>
                <a:lnTo>
                  <a:pt x="2116366" y="3338241"/>
                </a:lnTo>
                <a:lnTo>
                  <a:pt x="2071268" y="3349102"/>
                </a:lnTo>
                <a:lnTo>
                  <a:pt x="2025710" y="3358752"/>
                </a:lnTo>
                <a:lnTo>
                  <a:pt x="1979711" y="3367174"/>
                </a:lnTo>
                <a:lnTo>
                  <a:pt x="1933289" y="3374349"/>
                </a:lnTo>
                <a:lnTo>
                  <a:pt x="1886461" y="3380259"/>
                </a:lnTo>
                <a:lnTo>
                  <a:pt x="1839245" y="3384888"/>
                </a:lnTo>
                <a:lnTo>
                  <a:pt x="1791659" y="3388216"/>
                </a:lnTo>
                <a:lnTo>
                  <a:pt x="1743721" y="3390226"/>
                </a:lnTo>
                <a:lnTo>
                  <a:pt x="1695450" y="3390900"/>
                </a:lnTo>
                <a:lnTo>
                  <a:pt x="1647178" y="3390226"/>
                </a:lnTo>
                <a:lnTo>
                  <a:pt x="1599240" y="3388216"/>
                </a:lnTo>
                <a:lnTo>
                  <a:pt x="1551654" y="3384888"/>
                </a:lnTo>
                <a:lnTo>
                  <a:pt x="1504438" y="3380259"/>
                </a:lnTo>
                <a:lnTo>
                  <a:pt x="1457610" y="3374349"/>
                </a:lnTo>
                <a:lnTo>
                  <a:pt x="1411188" y="3367174"/>
                </a:lnTo>
                <a:lnTo>
                  <a:pt x="1365189" y="3358752"/>
                </a:lnTo>
                <a:lnTo>
                  <a:pt x="1319631" y="3349102"/>
                </a:lnTo>
                <a:lnTo>
                  <a:pt x="1274533" y="3338241"/>
                </a:lnTo>
                <a:lnTo>
                  <a:pt x="1229912" y="3326187"/>
                </a:lnTo>
                <a:lnTo>
                  <a:pt x="1185787" y="3312958"/>
                </a:lnTo>
                <a:lnTo>
                  <a:pt x="1142174" y="3298572"/>
                </a:lnTo>
                <a:lnTo>
                  <a:pt x="1099092" y="3283047"/>
                </a:lnTo>
                <a:lnTo>
                  <a:pt x="1056559" y="3266401"/>
                </a:lnTo>
                <a:lnTo>
                  <a:pt x="1014593" y="3248651"/>
                </a:lnTo>
                <a:lnTo>
                  <a:pt x="973211" y="3229816"/>
                </a:lnTo>
                <a:lnTo>
                  <a:pt x="932432" y="3209913"/>
                </a:lnTo>
                <a:lnTo>
                  <a:pt x="892273" y="3188960"/>
                </a:lnTo>
                <a:lnTo>
                  <a:pt x="852752" y="3166975"/>
                </a:lnTo>
                <a:lnTo>
                  <a:pt x="813888" y="3143977"/>
                </a:lnTo>
                <a:lnTo>
                  <a:pt x="775697" y="3119982"/>
                </a:lnTo>
                <a:lnTo>
                  <a:pt x="738199" y="3095009"/>
                </a:lnTo>
                <a:lnTo>
                  <a:pt x="701410" y="3069076"/>
                </a:lnTo>
                <a:lnTo>
                  <a:pt x="665349" y="3042201"/>
                </a:lnTo>
                <a:lnTo>
                  <a:pt x="630033" y="3014401"/>
                </a:lnTo>
                <a:lnTo>
                  <a:pt x="595481" y="2985694"/>
                </a:lnTo>
                <a:lnTo>
                  <a:pt x="561711" y="2956099"/>
                </a:lnTo>
                <a:lnTo>
                  <a:pt x="528740" y="2925633"/>
                </a:lnTo>
                <a:lnTo>
                  <a:pt x="496585" y="2894314"/>
                </a:lnTo>
                <a:lnTo>
                  <a:pt x="465266" y="2862159"/>
                </a:lnTo>
                <a:lnTo>
                  <a:pt x="434800" y="2829188"/>
                </a:lnTo>
                <a:lnTo>
                  <a:pt x="405205" y="2795418"/>
                </a:lnTo>
                <a:lnTo>
                  <a:pt x="376498" y="2760866"/>
                </a:lnTo>
                <a:lnTo>
                  <a:pt x="348698" y="2725550"/>
                </a:lnTo>
                <a:lnTo>
                  <a:pt x="321823" y="2689489"/>
                </a:lnTo>
                <a:lnTo>
                  <a:pt x="295890" y="2652700"/>
                </a:lnTo>
                <a:lnTo>
                  <a:pt x="270917" y="2615202"/>
                </a:lnTo>
                <a:lnTo>
                  <a:pt x="246922" y="2577011"/>
                </a:lnTo>
                <a:lnTo>
                  <a:pt x="223924" y="2538147"/>
                </a:lnTo>
                <a:lnTo>
                  <a:pt x="201939" y="2498626"/>
                </a:lnTo>
                <a:lnTo>
                  <a:pt x="180986" y="2458467"/>
                </a:lnTo>
                <a:lnTo>
                  <a:pt x="161083" y="2417688"/>
                </a:lnTo>
                <a:lnTo>
                  <a:pt x="142248" y="2376306"/>
                </a:lnTo>
                <a:lnTo>
                  <a:pt x="124498" y="2334340"/>
                </a:lnTo>
                <a:lnTo>
                  <a:pt x="107852" y="2291807"/>
                </a:lnTo>
                <a:lnTo>
                  <a:pt x="92327" y="2248725"/>
                </a:lnTo>
                <a:lnTo>
                  <a:pt x="77941" y="2205112"/>
                </a:lnTo>
                <a:lnTo>
                  <a:pt x="64712" y="2160987"/>
                </a:lnTo>
                <a:lnTo>
                  <a:pt x="52658" y="2116366"/>
                </a:lnTo>
                <a:lnTo>
                  <a:pt x="41797" y="2071268"/>
                </a:lnTo>
                <a:lnTo>
                  <a:pt x="32147" y="2025710"/>
                </a:lnTo>
                <a:lnTo>
                  <a:pt x="23725" y="1979711"/>
                </a:lnTo>
                <a:lnTo>
                  <a:pt x="16550" y="1933289"/>
                </a:lnTo>
                <a:lnTo>
                  <a:pt x="10640" y="1886461"/>
                </a:lnTo>
                <a:lnTo>
                  <a:pt x="6011" y="1839245"/>
                </a:lnTo>
                <a:lnTo>
                  <a:pt x="2683" y="1791659"/>
                </a:lnTo>
                <a:lnTo>
                  <a:pt x="673" y="1743721"/>
                </a:lnTo>
                <a:lnTo>
                  <a:pt x="0" y="1695450"/>
                </a:lnTo>
                <a:close/>
              </a:path>
            </a:pathLst>
          </a:custGeom>
          <a:ln w="88392">
            <a:solidFill>
              <a:srgbClr val="B11711"/>
            </a:solidFill>
          </a:ln>
        </p:spPr>
        <p:txBody>
          <a:bodyPr lIns="0" tIns="0" rIns="0" bIns="0"/>
          <a:lstStyle/>
          <a:p>
            <a:pPr>
              <a:defRPr/>
            </a:pPr>
            <a:endParaRPr sz="984"/>
          </a:p>
        </p:txBody>
      </p:sp>
      <p:sp>
        <p:nvSpPr>
          <p:cNvPr id="6" name="object 6"/>
          <p:cNvSpPr txBox="1"/>
          <p:nvPr/>
        </p:nvSpPr>
        <p:spPr>
          <a:xfrm>
            <a:off x="2759075" y="2349500"/>
            <a:ext cx="1306513" cy="476250"/>
          </a:xfrm>
          <a:prstGeom prst="rect">
            <a:avLst/>
          </a:prstGeom>
        </p:spPr>
        <p:txBody>
          <a:bodyPr lIns="0" tIns="0" rIns="0" bIns="0">
            <a:spAutoFit/>
          </a:bodyPr>
          <a:lstStyle/>
          <a:p>
            <a:pPr algn="ctr">
              <a:tabLst>
                <a:tab pos="554514" algn="l"/>
                <a:tab pos="1287614" algn="l"/>
              </a:tabLst>
              <a:defRPr/>
            </a:pPr>
            <a:r>
              <a:rPr sz="1547" b="1" u="heavy" spc="-4" dirty="0">
                <a:latin typeface="Calibri"/>
                <a:cs typeface="Calibri"/>
              </a:rPr>
              <a:t> 	IQ	</a:t>
            </a:r>
            <a:endParaRPr sz="1547">
              <a:latin typeface="Calibri"/>
              <a:cs typeface="Calibri"/>
            </a:endParaRPr>
          </a:p>
          <a:p>
            <a:pPr marL="8483" algn="ctr">
              <a:defRPr/>
            </a:pPr>
            <a:r>
              <a:rPr sz="1547" i="1" spc="-4" dirty="0">
                <a:solidFill>
                  <a:srgbClr val="52575F"/>
                </a:solidFill>
                <a:latin typeface="Calibri"/>
                <a:cs typeface="Calibri"/>
              </a:rPr>
              <a:t>COMPETENCY</a:t>
            </a:r>
            <a:endParaRPr sz="1547">
              <a:latin typeface="Calibri"/>
              <a:cs typeface="Calibri"/>
            </a:endParaRPr>
          </a:p>
        </p:txBody>
      </p:sp>
      <p:sp>
        <p:nvSpPr>
          <p:cNvPr id="7" name="object 7"/>
          <p:cNvSpPr txBox="1"/>
          <p:nvPr/>
        </p:nvSpPr>
        <p:spPr>
          <a:xfrm>
            <a:off x="5089525" y="2349500"/>
            <a:ext cx="1304925" cy="476250"/>
          </a:xfrm>
          <a:prstGeom prst="rect">
            <a:avLst/>
          </a:prstGeom>
        </p:spPr>
        <p:txBody>
          <a:bodyPr lIns="0" tIns="0" rIns="0" bIns="0">
            <a:spAutoFit/>
          </a:bodyPr>
          <a:lstStyle/>
          <a:p>
            <a:pPr algn="ctr">
              <a:tabLst>
                <a:tab pos="527726" algn="l"/>
                <a:tab pos="1286722" algn="l"/>
              </a:tabLst>
              <a:defRPr/>
            </a:pPr>
            <a:r>
              <a:rPr sz="1547" b="1" u="heavy" spc="-4" dirty="0">
                <a:latin typeface="Calibri"/>
                <a:cs typeface="Calibri"/>
              </a:rPr>
              <a:t> 	EQ	</a:t>
            </a:r>
            <a:endParaRPr sz="1547">
              <a:latin typeface="Calibri"/>
              <a:cs typeface="Calibri"/>
            </a:endParaRPr>
          </a:p>
          <a:p>
            <a:pPr marL="1339" algn="ctr">
              <a:defRPr/>
            </a:pPr>
            <a:r>
              <a:rPr sz="1547" i="1" spc="-4" dirty="0">
                <a:solidFill>
                  <a:srgbClr val="52575F"/>
                </a:solidFill>
                <a:latin typeface="Calibri"/>
                <a:cs typeface="Calibri"/>
              </a:rPr>
              <a:t>CONNECTIVITY</a:t>
            </a:r>
            <a:endParaRPr sz="1547">
              <a:latin typeface="Calibri"/>
              <a:cs typeface="Calibri"/>
            </a:endParaRPr>
          </a:p>
        </p:txBody>
      </p:sp>
      <p:sp>
        <p:nvSpPr>
          <p:cNvPr id="23560" name="object 8"/>
          <p:cNvSpPr txBox="1">
            <a:spLocks noChangeArrowheads="1"/>
          </p:cNvSpPr>
          <p:nvPr/>
        </p:nvSpPr>
        <p:spPr bwMode="auto">
          <a:xfrm>
            <a:off x="3865563" y="4098925"/>
            <a:ext cx="143668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5000"/>
              </a:spcBef>
              <a:buClr>
                <a:srgbClr val="000066"/>
              </a:buClr>
              <a:buSzPct val="80000"/>
              <a:buFont typeface="Wingdings" panose="05000000000000000000" pitchFamily="2" charset="2"/>
              <a:buChar char="n"/>
              <a:tabLst>
                <a:tab pos="534988" algn="l"/>
                <a:tab pos="1285875" algn="l"/>
              </a:tabLst>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tabLst>
                <a:tab pos="534988" algn="l"/>
                <a:tab pos="1285875" algn="l"/>
              </a:tabLst>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tabLst>
                <a:tab pos="534988" algn="l"/>
                <a:tab pos="1285875" algn="l"/>
              </a:tabLst>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tabLst>
                <a:tab pos="534988" algn="l"/>
                <a:tab pos="1285875" algn="l"/>
              </a:tabLst>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tabLst>
                <a:tab pos="534988" algn="l"/>
                <a:tab pos="12858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tabLst>
                <a:tab pos="534988" algn="l"/>
                <a:tab pos="12858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tabLst>
                <a:tab pos="534988" algn="l"/>
                <a:tab pos="12858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tabLst>
                <a:tab pos="534988" algn="l"/>
                <a:tab pos="12858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tabLst>
                <a:tab pos="534988" algn="l"/>
                <a:tab pos="1285875" algn="l"/>
              </a:tabLst>
              <a:defRPr sz="2000">
                <a:solidFill>
                  <a:schemeClr val="tx1"/>
                </a:solidFill>
                <a:latin typeface="Arial" panose="020B0604020202020204" pitchFamily="34" charset="0"/>
              </a:defRPr>
            </a:lvl9pPr>
          </a:lstStyle>
          <a:p>
            <a:pPr algn="ctr">
              <a:spcBef>
                <a:spcPct val="0"/>
              </a:spcBef>
              <a:buClrTx/>
              <a:buSzTx/>
              <a:buFontTx/>
              <a:buNone/>
            </a:pPr>
            <a:r>
              <a:rPr lang="en-US" altLang="en-US" sz="1500" u="sng">
                <a:latin typeface="Calibri" panose="020F0502020204030204" pitchFamily="34" charset="0"/>
                <a:cs typeface="Calibri" panose="020F0502020204030204" pitchFamily="34" charset="0"/>
              </a:rPr>
              <a:t> 	PQ	</a:t>
            </a:r>
            <a:endParaRPr lang="en-US" altLang="en-US" sz="1500" b="0">
              <a:latin typeface="Calibri" panose="020F0502020204030204" pitchFamily="34" charset="0"/>
              <a:cs typeface="Calibri" panose="020F0502020204030204" pitchFamily="34" charset="0"/>
            </a:endParaRPr>
          </a:p>
          <a:p>
            <a:pPr algn="ctr">
              <a:spcBef>
                <a:spcPct val="0"/>
              </a:spcBef>
              <a:buClrTx/>
              <a:buSzTx/>
              <a:buFontTx/>
              <a:buNone/>
            </a:pPr>
            <a:r>
              <a:rPr lang="en-US" altLang="en-US" sz="1500" b="0" i="1">
                <a:solidFill>
                  <a:srgbClr val="52575F"/>
                </a:solidFill>
                <a:latin typeface="Calibri" panose="020F0502020204030204" pitchFamily="34" charset="0"/>
                <a:cs typeface="Calibri" panose="020F0502020204030204" pitchFamily="34" charset="0"/>
              </a:rPr>
              <a:t>SELF-AWARENESS</a:t>
            </a:r>
            <a:endParaRPr lang="en-US" altLang="en-US" sz="1500" b="0">
              <a:latin typeface="Calibri" panose="020F0502020204030204" pitchFamily="34" charset="0"/>
              <a:cs typeface="Calibri" panose="020F0502020204030204" pitchFamily="34" charset="0"/>
            </a:endParaRPr>
          </a:p>
        </p:txBody>
      </p:sp>
      <p:sp>
        <p:nvSpPr>
          <p:cNvPr id="23561" name="object 9"/>
          <p:cNvSpPr txBox="1">
            <a:spLocks noChangeArrowheads="1"/>
          </p:cNvSpPr>
          <p:nvPr/>
        </p:nvSpPr>
        <p:spPr bwMode="auto">
          <a:xfrm>
            <a:off x="4413250" y="3101975"/>
            <a:ext cx="3397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7938" indent="444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70000"/>
              </a:lnSpc>
              <a:spcBef>
                <a:spcPct val="0"/>
              </a:spcBef>
              <a:buClrTx/>
              <a:buSzTx/>
              <a:buFontTx/>
              <a:buNone/>
            </a:pPr>
            <a:r>
              <a:rPr lang="en-US" altLang="en-US" sz="1100">
                <a:solidFill>
                  <a:srgbClr val="52575F"/>
                </a:solidFill>
                <a:latin typeface="Calibri" panose="020F0502020204030204" pitchFamily="34" charset="0"/>
                <a:cs typeface="Calibri" panose="020F0502020204030204" pitchFamily="34" charset="0"/>
              </a:rPr>
              <a:t>THE  CORE</a:t>
            </a:r>
            <a:endParaRPr lang="en-US" altLang="en-US" sz="1100" b="0">
              <a:latin typeface="Calibri" panose="020F0502020204030204" pitchFamily="34" charset="0"/>
              <a:cs typeface="Calibri" panose="020F0502020204030204" pitchFamily="34" charset="0"/>
            </a:endParaRPr>
          </a:p>
        </p:txBody>
      </p:sp>
      <p:sp>
        <p:nvSpPr>
          <p:cNvPr id="23563" name="Title 11"/>
          <p:cNvSpPr>
            <a:spLocks noGrp="1"/>
          </p:cNvSpPr>
          <p:nvPr>
            <p:ph type="title"/>
          </p:nvPr>
        </p:nvSpPr>
        <p:spPr>
          <a:xfrm>
            <a:off x="1819275" y="55563"/>
            <a:ext cx="6867525" cy="1143000"/>
          </a:xfrm>
        </p:spPr>
        <p:txBody>
          <a:bodyPr/>
          <a:lstStyle/>
          <a:p>
            <a:r>
              <a:rPr lang="en-US" altLang="en-US"/>
              <a:t>The Core</a:t>
            </a:r>
          </a:p>
        </p:txBody>
      </p:sp>
      <p:pic>
        <p:nvPicPr>
          <p:cNvPr id="13" name="Picture 12"/>
          <p:cNvPicPr>
            <a:picLocks noChangeAspect="1"/>
          </p:cNvPicPr>
          <p:nvPr/>
        </p:nvPicPr>
        <p:blipFill>
          <a:blip r:embed="rId4"/>
          <a:stretch>
            <a:fillRect/>
          </a:stretch>
        </p:blipFill>
        <p:spPr>
          <a:xfrm>
            <a:off x="8016622" y="1283385"/>
            <a:ext cx="719391" cy="216427"/>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082" name="object 3"/>
          <p:cNvSpPr txBox="1">
            <a:spLocks noChangeArrowheads="1"/>
          </p:cNvSpPr>
          <p:nvPr/>
        </p:nvSpPr>
        <p:spPr bwMode="auto">
          <a:xfrm>
            <a:off x="384048" y="1527048"/>
            <a:ext cx="8064500" cy="4744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38138" indent="-328613">
              <a:spcBef>
                <a:spcPct val="25000"/>
              </a:spcBef>
              <a:buClr>
                <a:srgbClr val="000066"/>
              </a:buClr>
              <a:buSzPct val="80000"/>
              <a:buFont typeface="Wingdings" panose="05000000000000000000" pitchFamily="2" charset="2"/>
              <a:buChar char="n"/>
              <a:tabLst>
                <a:tab pos="338138" algn="l"/>
              </a:tabLst>
              <a:defRPr sz="2000" b="1">
                <a:solidFill>
                  <a:schemeClr val="tx1"/>
                </a:solidFill>
                <a:latin typeface="Arial" panose="020B0604020202020204" pitchFamily="34" charset="0"/>
              </a:defRPr>
            </a:lvl1pPr>
            <a:lvl2pPr marL="742950" indent="-285750">
              <a:spcBef>
                <a:spcPct val="25000"/>
              </a:spcBef>
              <a:buClr>
                <a:srgbClr val="000066"/>
              </a:buClr>
              <a:buSzPct val="80000"/>
              <a:buFont typeface="Wingdings" panose="05000000000000000000" pitchFamily="2" charset="2"/>
              <a:buChar char="n"/>
              <a:tabLst>
                <a:tab pos="338138" algn="l"/>
              </a:tabLst>
              <a:defRPr sz="2000" b="1">
                <a:solidFill>
                  <a:schemeClr val="tx1"/>
                </a:solidFill>
                <a:latin typeface="Arial" panose="020B0604020202020204" pitchFamily="34" charset="0"/>
              </a:defRPr>
            </a:lvl2pPr>
            <a:lvl3pPr marL="1143000" indent="-228600">
              <a:spcBef>
                <a:spcPct val="25000"/>
              </a:spcBef>
              <a:buClr>
                <a:srgbClr val="000066"/>
              </a:buClr>
              <a:buSzPct val="80000"/>
              <a:buFont typeface="Wingdings" panose="05000000000000000000" pitchFamily="2" charset="2"/>
              <a:buChar char="n"/>
              <a:tabLst>
                <a:tab pos="338138" algn="l"/>
              </a:tabLst>
              <a:defRPr sz="2000" b="1">
                <a:solidFill>
                  <a:schemeClr val="tx1"/>
                </a:solidFill>
                <a:latin typeface="Arial" panose="020B0604020202020204" pitchFamily="34" charset="0"/>
              </a:defRPr>
            </a:lvl3pPr>
            <a:lvl4pPr marL="1600200" indent="-228600">
              <a:spcBef>
                <a:spcPct val="25000"/>
              </a:spcBef>
              <a:buClr>
                <a:srgbClr val="000066"/>
              </a:buClr>
              <a:buSzPct val="80000"/>
              <a:buFont typeface="Wingdings" panose="05000000000000000000" pitchFamily="2" charset="2"/>
              <a:buChar char="n"/>
              <a:tabLst>
                <a:tab pos="338138" algn="l"/>
              </a:tabLst>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tabLst>
                <a:tab pos="338138"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tabLst>
                <a:tab pos="338138"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tabLst>
                <a:tab pos="338138"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tabLst>
                <a:tab pos="338138"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tabLst>
                <a:tab pos="338138" algn="l"/>
              </a:tabLst>
              <a:defRPr sz="2000">
                <a:solidFill>
                  <a:schemeClr val="tx1"/>
                </a:solidFill>
                <a:latin typeface="Arial" panose="020B0604020202020204" pitchFamily="34" charset="0"/>
              </a:defRPr>
            </a:lvl9pPr>
          </a:lstStyle>
          <a:p>
            <a:pPr>
              <a:spcBef>
                <a:spcPct val="0"/>
              </a:spcBef>
              <a:buClrTx/>
              <a:buSzTx/>
              <a:buFontTx/>
              <a:buAutoNum type="arabicPeriod"/>
            </a:pPr>
            <a:r>
              <a:rPr lang="en-US" altLang="en-US" sz="1900" b="0" dirty="0">
                <a:solidFill>
                  <a:srgbClr val="000066"/>
                </a:solidFill>
                <a:latin typeface="+mn-lt"/>
                <a:cs typeface="Calibri" panose="020F0502020204030204" pitchFamily="34" charset="0"/>
              </a:rPr>
              <a:t>Beware the intellectual superiority complex, you don’t have all the best  ideas, sometimes you are actually wrong</a:t>
            </a:r>
          </a:p>
          <a:p>
            <a:pPr>
              <a:spcBef>
                <a:spcPts val="425"/>
              </a:spcBef>
              <a:buClrTx/>
              <a:buSzTx/>
              <a:buFontTx/>
              <a:buAutoNum type="arabicPeriod"/>
            </a:pPr>
            <a:r>
              <a:rPr lang="en-US" altLang="en-US" sz="1900" b="0" dirty="0">
                <a:solidFill>
                  <a:srgbClr val="000066"/>
                </a:solidFill>
                <a:latin typeface="+mn-lt"/>
                <a:cs typeface="Calibri" panose="020F0502020204030204" pitchFamily="34" charset="0"/>
              </a:rPr>
              <a:t>Take time to truly hear the views and opinions of others on the team,</a:t>
            </a:r>
          </a:p>
          <a:p>
            <a:pPr>
              <a:spcBef>
                <a:spcPct val="0"/>
              </a:spcBef>
              <a:buClrTx/>
              <a:buSzTx/>
              <a:buFontTx/>
              <a:buNone/>
            </a:pPr>
            <a:r>
              <a:rPr lang="en-US" altLang="en-US" sz="1900" b="0" dirty="0">
                <a:solidFill>
                  <a:srgbClr val="000066"/>
                </a:solidFill>
                <a:latin typeface="+mn-lt"/>
                <a:cs typeface="Calibri" panose="020F0502020204030204" pitchFamily="34" charset="0"/>
              </a:rPr>
              <a:t>	memorize the rules of engagement</a:t>
            </a:r>
          </a:p>
          <a:p>
            <a:pPr>
              <a:spcBef>
                <a:spcPts val="425"/>
              </a:spcBef>
              <a:buClrTx/>
              <a:buSzTx/>
              <a:buFontTx/>
              <a:buAutoNum type="arabicPeriod" startAt="3"/>
            </a:pPr>
            <a:r>
              <a:rPr lang="en-US" altLang="en-US" sz="1900" b="0" dirty="0">
                <a:solidFill>
                  <a:srgbClr val="000066"/>
                </a:solidFill>
                <a:latin typeface="+mn-lt"/>
                <a:cs typeface="Calibri" panose="020F0502020204030204" pitchFamily="34" charset="0"/>
              </a:rPr>
              <a:t>Please make sure your safety catch is always on, in a moment of  frustration you can do a lot of damage with a grenade launcher</a:t>
            </a:r>
          </a:p>
          <a:p>
            <a:pPr>
              <a:spcBef>
                <a:spcPts val="413"/>
              </a:spcBef>
              <a:buClrTx/>
              <a:buSzTx/>
              <a:buFontTx/>
              <a:buAutoNum type="arabicPeriod" startAt="3"/>
            </a:pPr>
            <a:r>
              <a:rPr lang="en-US" altLang="en-US" sz="1900" b="0" dirty="0">
                <a:solidFill>
                  <a:srgbClr val="000066"/>
                </a:solidFill>
                <a:latin typeface="+mn-lt"/>
                <a:cs typeface="Calibri" panose="020F0502020204030204" pitchFamily="34" charset="0"/>
              </a:rPr>
              <a:t>Only 7% of people view the world through your eyes. Remember, winning  is not the driving motivation for most people.</a:t>
            </a:r>
          </a:p>
          <a:p>
            <a:pPr>
              <a:spcBef>
                <a:spcPts val="425"/>
              </a:spcBef>
              <a:buClrTx/>
              <a:buSzTx/>
              <a:buFontTx/>
              <a:buAutoNum type="arabicPeriod" startAt="3"/>
            </a:pPr>
            <a:r>
              <a:rPr lang="en-US" altLang="en-US" sz="1900" b="0" dirty="0">
                <a:solidFill>
                  <a:srgbClr val="000066"/>
                </a:solidFill>
                <a:latin typeface="+mn-lt"/>
                <a:cs typeface="Calibri" panose="020F0502020204030204" pitchFamily="34" charset="0"/>
              </a:rPr>
              <a:t>Your team knows you are competent, they are not convinced you know  anything about them or their life outside of work</a:t>
            </a:r>
          </a:p>
          <a:p>
            <a:pPr>
              <a:spcBef>
                <a:spcPts val="425"/>
              </a:spcBef>
              <a:buClrTx/>
              <a:buSzTx/>
              <a:buFontTx/>
              <a:buAutoNum type="arabicPeriod" startAt="3"/>
            </a:pPr>
            <a:r>
              <a:rPr lang="en-US" altLang="en-US" sz="1900" b="0" dirty="0">
                <a:solidFill>
                  <a:srgbClr val="000066"/>
                </a:solidFill>
                <a:latin typeface="+mn-lt"/>
                <a:cs typeface="Calibri" panose="020F0502020204030204" pitchFamily="34" charset="0"/>
              </a:rPr>
              <a:t>Find a Nurturer and ask them to mentor you in how they see the world</a:t>
            </a:r>
          </a:p>
          <a:p>
            <a:pPr>
              <a:spcBef>
                <a:spcPts val="425"/>
              </a:spcBef>
              <a:buClrTx/>
              <a:buSzTx/>
              <a:buFontTx/>
              <a:buAutoNum type="arabicPeriod" startAt="3"/>
            </a:pPr>
            <a:r>
              <a:rPr lang="en-US" altLang="en-US" sz="1900" b="0" dirty="0">
                <a:solidFill>
                  <a:srgbClr val="000066"/>
                </a:solidFill>
                <a:latin typeface="+mn-lt"/>
                <a:cs typeface="Calibri" panose="020F0502020204030204" pitchFamily="34" charset="0"/>
              </a:rPr>
              <a:t>Take time each day to encourage someone who doesn’t deserve it</a:t>
            </a:r>
          </a:p>
          <a:p>
            <a:pPr>
              <a:spcBef>
                <a:spcPts val="425"/>
              </a:spcBef>
              <a:buClrTx/>
              <a:buSzTx/>
              <a:buFontTx/>
              <a:buAutoNum type="arabicPeriod" startAt="3"/>
            </a:pPr>
            <a:r>
              <a:rPr lang="en-US" altLang="en-US" sz="1900" b="0" dirty="0">
                <a:solidFill>
                  <a:srgbClr val="000066"/>
                </a:solidFill>
                <a:latin typeface="+mn-lt"/>
                <a:cs typeface="Calibri" panose="020F0502020204030204" pitchFamily="34" charset="0"/>
              </a:rPr>
              <a:t>If you are wrong, fight your initial instinct to justify your decision and  deflect blame. You will earn respect and influence if you own up to your  mistakes.</a:t>
            </a:r>
          </a:p>
        </p:txBody>
      </p:sp>
      <p:sp>
        <p:nvSpPr>
          <p:cNvPr id="6" name="object 6"/>
          <p:cNvSpPr/>
          <p:nvPr/>
        </p:nvSpPr>
        <p:spPr>
          <a:xfrm>
            <a:off x="1851025" y="519113"/>
            <a:ext cx="612775" cy="612775"/>
          </a:xfrm>
          <a:prstGeom prst="rect">
            <a:avLst/>
          </a:prstGeom>
          <a:blipFill>
            <a:blip r:embed="rId3" cstate="print"/>
            <a:stretch>
              <a:fillRect/>
            </a:stretch>
          </a:blipFill>
        </p:spPr>
        <p:txBody>
          <a:bodyPr lIns="0" tIns="0" rIns="0" bIns="0"/>
          <a:lstStyle/>
          <a:p>
            <a:pPr>
              <a:defRPr/>
            </a:pPr>
            <a:endParaRPr sz="984"/>
          </a:p>
        </p:txBody>
      </p:sp>
      <p:sp>
        <p:nvSpPr>
          <p:cNvPr id="8" name="object 24"/>
          <p:cNvSpPr txBox="1"/>
          <p:nvPr/>
        </p:nvSpPr>
        <p:spPr>
          <a:xfrm>
            <a:off x="515938" y="6524625"/>
            <a:ext cx="1335087" cy="141288"/>
          </a:xfrm>
          <a:prstGeom prst="rect">
            <a:avLst/>
          </a:prstGeom>
        </p:spPr>
        <p:txBody>
          <a:bodyPr lIns="0" tIns="0" rIns="0" bIns="0">
            <a:spAutoFit/>
          </a:bodyPr>
          <a:lstStyle/>
          <a:p>
            <a:pPr marL="8929">
              <a:lnSpc>
                <a:spcPts val="1135"/>
              </a:lnSpc>
              <a:defRPr/>
            </a:pPr>
            <a:r>
              <a:rPr sz="1125" spc="-4" dirty="0">
                <a:solidFill>
                  <a:srgbClr val="52575F"/>
                </a:solidFill>
                <a:latin typeface="Calibri"/>
                <a:cs typeface="Calibri"/>
              </a:rPr>
              <a:t>© GiANT</a:t>
            </a:r>
            <a:r>
              <a:rPr sz="1125" spc="-49" dirty="0">
                <a:solidFill>
                  <a:srgbClr val="52575F"/>
                </a:solidFill>
                <a:latin typeface="Calibri"/>
                <a:cs typeface="Calibri"/>
              </a:rPr>
              <a:t> </a:t>
            </a:r>
            <a:r>
              <a:rPr sz="1125" spc="-4" dirty="0">
                <a:solidFill>
                  <a:srgbClr val="52575F"/>
                </a:solidFill>
                <a:latin typeface="Calibri"/>
                <a:cs typeface="Calibri"/>
              </a:rPr>
              <a:t>WORLDWIDE</a:t>
            </a:r>
            <a:endParaRPr sz="1125" dirty="0">
              <a:latin typeface="Calibri"/>
              <a:cs typeface="Calibri"/>
            </a:endParaRPr>
          </a:p>
        </p:txBody>
      </p:sp>
      <p:sp>
        <p:nvSpPr>
          <p:cNvPr id="10" name="Title 7"/>
          <p:cNvSpPr txBox="1">
            <a:spLocks/>
          </p:cNvSpPr>
          <p:nvPr/>
        </p:nvSpPr>
        <p:spPr bwMode="auto">
          <a:xfrm>
            <a:off x="1851025" y="100013"/>
            <a:ext cx="68659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rtl="0" eaLnBrk="0" fontAlgn="base" hangingPunct="0">
              <a:spcBef>
                <a:spcPct val="0"/>
              </a:spcBef>
              <a:spcAft>
                <a:spcPct val="0"/>
              </a:spcAft>
              <a:defRPr sz="3600" b="1" i="1">
                <a:solidFill>
                  <a:srgbClr val="000066"/>
                </a:solidFill>
                <a:latin typeface="+mj-lt"/>
                <a:ea typeface="+mj-ea"/>
                <a:cs typeface="+mj-cs"/>
              </a:defRPr>
            </a:lvl1pPr>
            <a:lvl2pPr algn="r" rtl="0" eaLnBrk="0" fontAlgn="base" hangingPunct="0">
              <a:spcBef>
                <a:spcPct val="0"/>
              </a:spcBef>
              <a:spcAft>
                <a:spcPct val="0"/>
              </a:spcAft>
              <a:defRPr sz="3600" b="1" i="1">
                <a:solidFill>
                  <a:srgbClr val="000066"/>
                </a:solidFill>
                <a:latin typeface="Arial" charset="0"/>
              </a:defRPr>
            </a:lvl2pPr>
            <a:lvl3pPr algn="r" rtl="0" eaLnBrk="0" fontAlgn="base" hangingPunct="0">
              <a:spcBef>
                <a:spcPct val="0"/>
              </a:spcBef>
              <a:spcAft>
                <a:spcPct val="0"/>
              </a:spcAft>
              <a:defRPr sz="3600" b="1" i="1">
                <a:solidFill>
                  <a:srgbClr val="000066"/>
                </a:solidFill>
                <a:latin typeface="Arial" charset="0"/>
              </a:defRPr>
            </a:lvl3pPr>
            <a:lvl4pPr algn="r" rtl="0" eaLnBrk="0" fontAlgn="base" hangingPunct="0">
              <a:spcBef>
                <a:spcPct val="0"/>
              </a:spcBef>
              <a:spcAft>
                <a:spcPct val="0"/>
              </a:spcAft>
              <a:defRPr sz="3600" b="1" i="1">
                <a:solidFill>
                  <a:srgbClr val="000066"/>
                </a:solidFill>
                <a:latin typeface="Arial" charset="0"/>
              </a:defRPr>
            </a:lvl4pPr>
            <a:lvl5pPr algn="r" rtl="0" eaLnBrk="0" fontAlgn="base" hangingPunct="0">
              <a:spcBef>
                <a:spcPct val="0"/>
              </a:spcBef>
              <a:spcAft>
                <a:spcPct val="0"/>
              </a:spcAft>
              <a:defRPr sz="3600" b="1" i="1">
                <a:solidFill>
                  <a:srgbClr val="000066"/>
                </a:solidFill>
                <a:latin typeface="Arial" charset="0"/>
              </a:defRPr>
            </a:lvl5pPr>
            <a:lvl6pPr marL="457200" algn="r" rtl="0" eaLnBrk="0" fontAlgn="base" hangingPunct="0">
              <a:spcBef>
                <a:spcPct val="0"/>
              </a:spcBef>
              <a:spcAft>
                <a:spcPct val="0"/>
              </a:spcAft>
              <a:defRPr sz="3600" b="1" i="1">
                <a:solidFill>
                  <a:srgbClr val="000066"/>
                </a:solidFill>
                <a:latin typeface="Arial" charset="0"/>
              </a:defRPr>
            </a:lvl6pPr>
            <a:lvl7pPr marL="914400" algn="r" rtl="0" eaLnBrk="0" fontAlgn="base" hangingPunct="0">
              <a:spcBef>
                <a:spcPct val="0"/>
              </a:spcBef>
              <a:spcAft>
                <a:spcPct val="0"/>
              </a:spcAft>
              <a:defRPr sz="3600" b="1" i="1">
                <a:solidFill>
                  <a:srgbClr val="000066"/>
                </a:solidFill>
                <a:latin typeface="Arial" charset="0"/>
              </a:defRPr>
            </a:lvl7pPr>
            <a:lvl8pPr marL="1371600" algn="r" rtl="0" eaLnBrk="0" fontAlgn="base" hangingPunct="0">
              <a:spcBef>
                <a:spcPct val="0"/>
              </a:spcBef>
              <a:spcAft>
                <a:spcPct val="0"/>
              </a:spcAft>
              <a:defRPr sz="3600" b="1" i="1">
                <a:solidFill>
                  <a:srgbClr val="000066"/>
                </a:solidFill>
                <a:latin typeface="Arial" charset="0"/>
              </a:defRPr>
            </a:lvl8pPr>
            <a:lvl9pPr marL="1828800" algn="r" rtl="0" eaLnBrk="0" fontAlgn="base" hangingPunct="0">
              <a:spcBef>
                <a:spcPct val="0"/>
              </a:spcBef>
              <a:spcAft>
                <a:spcPct val="0"/>
              </a:spcAft>
              <a:defRPr sz="3600" b="1" i="1">
                <a:solidFill>
                  <a:srgbClr val="000066"/>
                </a:solidFill>
                <a:latin typeface="Arial" charset="0"/>
              </a:defRPr>
            </a:lvl9pPr>
          </a:lstStyle>
          <a:p>
            <a:pPr>
              <a:defRPr/>
            </a:pPr>
            <a:r>
              <a:rPr lang="en-US" kern="0" dirty="0"/>
              <a:t>Select 2 Leadership insights - Pioneer</a:t>
            </a:r>
          </a:p>
        </p:txBody>
      </p:sp>
    </p:spTree>
    <p:extLst>
      <p:ext uri="{BB962C8B-B14F-4D97-AF65-F5344CB8AC3E}">
        <p14:creationId xmlns:p14="http://schemas.microsoft.com/office/powerpoint/2010/main" val="2255589267"/>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97338" y="2590800"/>
            <a:ext cx="733425" cy="733425"/>
          </a:xfrm>
          <a:custGeom>
            <a:avLst/>
            <a:gdLst/>
            <a:ahLst/>
            <a:cxnLst/>
            <a:rect l="l" t="t" r="r" b="b"/>
            <a:pathLst>
              <a:path w="1042670" h="1042670">
                <a:moveTo>
                  <a:pt x="0" y="1042415"/>
                </a:moveTo>
                <a:lnTo>
                  <a:pt x="1042415" y="0"/>
                </a:lnTo>
              </a:path>
            </a:pathLst>
          </a:custGeom>
          <a:ln w="38100">
            <a:solidFill>
              <a:srgbClr val="A7A7A7"/>
            </a:solidFill>
            <a:prstDash val="dot"/>
          </a:ln>
        </p:spPr>
        <p:txBody>
          <a:bodyPr lIns="0" tIns="0" rIns="0" bIns="0"/>
          <a:lstStyle/>
          <a:p>
            <a:pPr>
              <a:defRPr/>
            </a:pPr>
            <a:endParaRPr sz="984"/>
          </a:p>
        </p:txBody>
      </p:sp>
      <p:sp>
        <p:nvSpPr>
          <p:cNvPr id="3" name="object 3"/>
          <p:cNvSpPr/>
          <p:nvPr/>
        </p:nvSpPr>
        <p:spPr>
          <a:xfrm>
            <a:off x="3798888" y="2565400"/>
            <a:ext cx="1133475" cy="0"/>
          </a:xfrm>
          <a:custGeom>
            <a:avLst/>
            <a:gdLst/>
            <a:ahLst/>
            <a:cxnLst/>
            <a:rect l="l" t="t" r="r" b="b"/>
            <a:pathLst>
              <a:path w="1610995">
                <a:moveTo>
                  <a:pt x="0" y="0"/>
                </a:moveTo>
                <a:lnTo>
                  <a:pt x="1610867" y="0"/>
                </a:lnTo>
              </a:path>
            </a:pathLst>
          </a:custGeom>
          <a:ln w="38100">
            <a:solidFill>
              <a:srgbClr val="A7A7A7"/>
            </a:solidFill>
            <a:prstDash val="dot"/>
          </a:ln>
        </p:spPr>
        <p:txBody>
          <a:bodyPr lIns="0" tIns="0" rIns="0" bIns="0"/>
          <a:lstStyle/>
          <a:p>
            <a:pPr>
              <a:defRPr/>
            </a:pPr>
            <a:endParaRPr sz="984"/>
          </a:p>
        </p:txBody>
      </p:sp>
      <p:sp>
        <p:nvSpPr>
          <p:cNvPr id="4" name="object 4"/>
          <p:cNvSpPr/>
          <p:nvPr/>
        </p:nvSpPr>
        <p:spPr>
          <a:xfrm>
            <a:off x="4059238" y="1801813"/>
            <a:ext cx="768350" cy="768350"/>
          </a:xfrm>
          <a:custGeom>
            <a:avLst/>
            <a:gdLst/>
            <a:ahLst/>
            <a:cxnLst/>
            <a:rect l="l" t="t" r="r" b="b"/>
            <a:pathLst>
              <a:path w="1092834" h="1092835">
                <a:moveTo>
                  <a:pt x="1092707" y="1092708"/>
                </a:moveTo>
                <a:lnTo>
                  <a:pt x="0" y="0"/>
                </a:lnTo>
              </a:path>
            </a:pathLst>
          </a:custGeom>
          <a:ln w="38100">
            <a:solidFill>
              <a:srgbClr val="A7A7A7"/>
            </a:solidFill>
            <a:prstDash val="dot"/>
          </a:ln>
        </p:spPr>
        <p:txBody>
          <a:bodyPr lIns="0" tIns="0" rIns="0" bIns="0"/>
          <a:lstStyle/>
          <a:p>
            <a:pPr>
              <a:defRPr/>
            </a:pPr>
            <a:endParaRPr sz="984"/>
          </a:p>
        </p:txBody>
      </p:sp>
      <p:sp>
        <p:nvSpPr>
          <p:cNvPr id="5" name="object 5"/>
          <p:cNvSpPr/>
          <p:nvPr/>
        </p:nvSpPr>
        <p:spPr>
          <a:xfrm>
            <a:off x="5789613" y="1831975"/>
            <a:ext cx="2735262" cy="1470025"/>
          </a:xfrm>
          <a:prstGeom prst="rect">
            <a:avLst/>
          </a:prstGeom>
          <a:blipFill>
            <a:blip r:embed="rId3" cstate="print"/>
            <a:stretch>
              <a:fillRect/>
            </a:stretch>
          </a:blipFill>
        </p:spPr>
        <p:txBody>
          <a:bodyPr lIns="0" tIns="0" rIns="0" bIns="0"/>
          <a:lstStyle/>
          <a:p>
            <a:pPr>
              <a:defRPr/>
            </a:pPr>
            <a:endParaRPr sz="984"/>
          </a:p>
        </p:txBody>
      </p:sp>
      <p:sp>
        <p:nvSpPr>
          <p:cNvPr id="6" name="object 6"/>
          <p:cNvSpPr/>
          <p:nvPr/>
        </p:nvSpPr>
        <p:spPr>
          <a:xfrm>
            <a:off x="5946775" y="1982788"/>
            <a:ext cx="2430463" cy="1165225"/>
          </a:xfrm>
          <a:prstGeom prst="rect">
            <a:avLst/>
          </a:prstGeom>
          <a:blipFill>
            <a:blip r:embed="rId4" cstate="print"/>
            <a:stretch>
              <a:fillRect/>
            </a:stretch>
          </a:blipFill>
        </p:spPr>
        <p:txBody>
          <a:bodyPr lIns="0" tIns="0" rIns="0" bIns="0"/>
          <a:lstStyle/>
          <a:p>
            <a:pPr>
              <a:defRPr/>
            </a:pPr>
            <a:endParaRPr sz="984"/>
          </a:p>
        </p:txBody>
      </p:sp>
      <p:sp>
        <p:nvSpPr>
          <p:cNvPr id="7" name="object 7"/>
          <p:cNvSpPr/>
          <p:nvPr/>
        </p:nvSpPr>
        <p:spPr>
          <a:xfrm>
            <a:off x="5946775" y="1982788"/>
            <a:ext cx="2430463" cy="1165225"/>
          </a:xfrm>
          <a:custGeom>
            <a:avLst/>
            <a:gdLst/>
            <a:ahLst/>
            <a:cxnLst/>
            <a:rect l="l" t="t" r="r" b="b"/>
            <a:pathLst>
              <a:path w="3456940" h="1655445">
                <a:moveTo>
                  <a:pt x="0" y="1655064"/>
                </a:moveTo>
                <a:lnTo>
                  <a:pt x="3456432" y="1655064"/>
                </a:lnTo>
                <a:lnTo>
                  <a:pt x="3456432" y="0"/>
                </a:lnTo>
                <a:lnTo>
                  <a:pt x="0" y="0"/>
                </a:lnTo>
                <a:lnTo>
                  <a:pt x="0" y="1655064"/>
                </a:lnTo>
                <a:close/>
              </a:path>
            </a:pathLst>
          </a:custGeom>
          <a:ln w="64008">
            <a:solidFill>
              <a:srgbClr val="FFFFFF"/>
            </a:solidFill>
          </a:ln>
        </p:spPr>
        <p:txBody>
          <a:bodyPr lIns="0" tIns="0" rIns="0" bIns="0"/>
          <a:lstStyle/>
          <a:p>
            <a:pPr>
              <a:defRPr/>
            </a:pPr>
            <a:endParaRPr sz="984"/>
          </a:p>
        </p:txBody>
      </p:sp>
      <p:sp>
        <p:nvSpPr>
          <p:cNvPr id="9" name="object 9"/>
          <p:cNvSpPr/>
          <p:nvPr/>
        </p:nvSpPr>
        <p:spPr>
          <a:xfrm>
            <a:off x="2514600" y="1692275"/>
            <a:ext cx="1736725" cy="549275"/>
          </a:xfrm>
          <a:prstGeom prst="rect">
            <a:avLst/>
          </a:prstGeom>
          <a:solidFill>
            <a:schemeClr val="accent3">
              <a:lumMod val="75000"/>
            </a:schemeClr>
          </a:solidFill>
        </p:spPr>
        <p:txBody>
          <a:bodyPr lIns="0" tIns="0" rIns="0" bIns="0"/>
          <a:lstStyle/>
          <a:p>
            <a:pPr>
              <a:defRPr/>
            </a:pPr>
            <a:endParaRPr sz="984"/>
          </a:p>
        </p:txBody>
      </p:sp>
      <p:sp>
        <p:nvSpPr>
          <p:cNvPr id="11" name="object 11"/>
          <p:cNvSpPr/>
          <p:nvPr/>
        </p:nvSpPr>
        <p:spPr>
          <a:xfrm>
            <a:off x="2514600" y="2292350"/>
            <a:ext cx="1736725" cy="549275"/>
          </a:xfrm>
          <a:prstGeom prst="rect">
            <a:avLst/>
          </a:prstGeom>
          <a:blipFill>
            <a:blip r:embed="rId5" cstate="print"/>
            <a:stretch>
              <a:fillRect/>
            </a:stretch>
          </a:blipFill>
        </p:spPr>
        <p:txBody>
          <a:bodyPr lIns="0" tIns="0" rIns="0" bIns="0"/>
          <a:lstStyle/>
          <a:p>
            <a:pPr>
              <a:defRPr/>
            </a:pPr>
            <a:endParaRPr sz="984"/>
          </a:p>
        </p:txBody>
      </p:sp>
      <p:sp>
        <p:nvSpPr>
          <p:cNvPr id="13" name="object 13"/>
          <p:cNvSpPr/>
          <p:nvPr/>
        </p:nvSpPr>
        <p:spPr>
          <a:xfrm>
            <a:off x="2803525" y="1863725"/>
            <a:ext cx="1101725" cy="219075"/>
          </a:xfrm>
          <a:prstGeom prst="rect">
            <a:avLst/>
          </a:prstGeom>
          <a:blipFill>
            <a:blip r:embed="rId6" cstate="print"/>
            <a:stretch>
              <a:fillRect/>
            </a:stretch>
          </a:blipFill>
        </p:spPr>
        <p:txBody>
          <a:bodyPr lIns="0" tIns="0" rIns="0" bIns="0"/>
          <a:lstStyle/>
          <a:p>
            <a:pPr>
              <a:defRPr/>
            </a:pPr>
            <a:endParaRPr sz="984" dirty="0"/>
          </a:p>
        </p:txBody>
      </p:sp>
      <p:sp>
        <p:nvSpPr>
          <p:cNvPr id="14" name="object 14"/>
          <p:cNvSpPr/>
          <p:nvPr/>
        </p:nvSpPr>
        <p:spPr>
          <a:xfrm>
            <a:off x="2698750" y="2462213"/>
            <a:ext cx="1308100" cy="220662"/>
          </a:xfrm>
          <a:prstGeom prst="rect">
            <a:avLst/>
          </a:prstGeom>
          <a:blipFill>
            <a:blip r:embed="rId7" cstate="print"/>
            <a:stretch>
              <a:fillRect/>
            </a:stretch>
          </a:blipFill>
        </p:spPr>
        <p:txBody>
          <a:bodyPr lIns="0" tIns="0" rIns="0" bIns="0"/>
          <a:lstStyle/>
          <a:p>
            <a:pPr>
              <a:defRPr/>
            </a:pPr>
            <a:endParaRPr sz="984"/>
          </a:p>
        </p:txBody>
      </p:sp>
      <p:sp>
        <p:nvSpPr>
          <p:cNvPr id="15" name="object 15"/>
          <p:cNvSpPr/>
          <p:nvPr/>
        </p:nvSpPr>
        <p:spPr>
          <a:xfrm>
            <a:off x="6343650" y="2257425"/>
            <a:ext cx="1649413" cy="220663"/>
          </a:xfrm>
          <a:prstGeom prst="rect">
            <a:avLst/>
          </a:prstGeom>
          <a:blipFill>
            <a:blip r:embed="rId8" cstate="print"/>
            <a:stretch>
              <a:fillRect/>
            </a:stretch>
          </a:blipFill>
        </p:spPr>
        <p:txBody>
          <a:bodyPr lIns="0" tIns="0" rIns="0" bIns="0"/>
          <a:lstStyle/>
          <a:p>
            <a:pPr>
              <a:defRPr/>
            </a:pPr>
            <a:endParaRPr sz="984"/>
          </a:p>
        </p:txBody>
      </p:sp>
      <p:sp>
        <p:nvSpPr>
          <p:cNvPr id="16" name="object 16"/>
          <p:cNvSpPr/>
          <p:nvPr/>
        </p:nvSpPr>
        <p:spPr>
          <a:xfrm>
            <a:off x="6389688" y="2663825"/>
            <a:ext cx="1562100" cy="220663"/>
          </a:xfrm>
          <a:prstGeom prst="rect">
            <a:avLst/>
          </a:prstGeom>
          <a:blipFill>
            <a:blip r:embed="rId9" cstate="print"/>
            <a:stretch>
              <a:fillRect/>
            </a:stretch>
          </a:blipFill>
        </p:spPr>
        <p:txBody>
          <a:bodyPr lIns="0" tIns="0" rIns="0" bIns="0"/>
          <a:lstStyle/>
          <a:p>
            <a:pPr>
              <a:defRPr/>
            </a:pPr>
            <a:endParaRPr sz="984"/>
          </a:p>
        </p:txBody>
      </p:sp>
      <p:sp>
        <p:nvSpPr>
          <p:cNvPr id="17" name="object 17"/>
          <p:cNvSpPr/>
          <p:nvPr/>
        </p:nvSpPr>
        <p:spPr>
          <a:xfrm>
            <a:off x="7127875" y="2549525"/>
            <a:ext cx="66675" cy="65088"/>
          </a:xfrm>
          <a:prstGeom prst="rect">
            <a:avLst/>
          </a:prstGeom>
          <a:blipFill>
            <a:blip r:embed="rId10" cstate="print"/>
            <a:stretch>
              <a:fillRect/>
            </a:stretch>
          </a:blipFill>
        </p:spPr>
        <p:txBody>
          <a:bodyPr lIns="0" tIns="0" rIns="0" bIns="0"/>
          <a:lstStyle/>
          <a:p>
            <a:pPr>
              <a:defRPr/>
            </a:pPr>
            <a:endParaRPr sz="984"/>
          </a:p>
        </p:txBody>
      </p:sp>
      <p:sp>
        <p:nvSpPr>
          <p:cNvPr id="18" name="object 18"/>
          <p:cNvSpPr/>
          <p:nvPr/>
        </p:nvSpPr>
        <p:spPr>
          <a:xfrm>
            <a:off x="7162800" y="2565400"/>
            <a:ext cx="0" cy="0"/>
          </a:xfrm>
          <a:custGeom>
            <a:avLst/>
            <a:gdLst/>
            <a:ahLst/>
            <a:cxnLst/>
            <a:rect l="l" t="t" r="r" b="b"/>
            <a:pathLst>
              <a:path>
                <a:moveTo>
                  <a:pt x="0" y="0"/>
                </a:moveTo>
                <a:lnTo>
                  <a:pt x="0" y="0"/>
                </a:lnTo>
              </a:path>
            </a:pathLst>
          </a:custGeom>
          <a:ln w="25908">
            <a:solidFill>
              <a:srgbClr val="0364C0"/>
            </a:solidFill>
          </a:ln>
        </p:spPr>
        <p:txBody>
          <a:bodyPr lIns="0" tIns="0" rIns="0" bIns="0"/>
          <a:lstStyle/>
          <a:p>
            <a:pPr>
              <a:defRPr/>
            </a:pPr>
            <a:endParaRPr sz="984"/>
          </a:p>
        </p:txBody>
      </p:sp>
      <p:sp>
        <p:nvSpPr>
          <p:cNvPr id="19" name="object 19"/>
          <p:cNvSpPr txBox="1"/>
          <p:nvPr/>
        </p:nvSpPr>
        <p:spPr>
          <a:xfrm>
            <a:off x="2514600" y="2889250"/>
            <a:ext cx="1727200" cy="493256"/>
          </a:xfrm>
          <a:prstGeom prst="rect">
            <a:avLst/>
          </a:prstGeom>
          <a:solidFill>
            <a:srgbClr val="AD0C27"/>
          </a:solidFill>
          <a:ln w="38100">
            <a:solidFill>
              <a:srgbClr val="FFFFFF"/>
            </a:solidFill>
          </a:ln>
        </p:spPr>
        <p:txBody>
          <a:bodyPr wrap="square" lIns="0" tIns="81260" rIns="0" bIns="0">
            <a:spAutoFit/>
          </a:bodyPr>
          <a:lstStyle/>
          <a:p>
            <a:pPr marL="290205">
              <a:spcBef>
                <a:spcPts val="640"/>
              </a:spcBef>
              <a:defRPr/>
            </a:pPr>
            <a:r>
              <a:rPr sz="2672" spc="-4" dirty="0">
                <a:solidFill>
                  <a:srgbClr val="FFFFFF"/>
                </a:solidFill>
                <a:latin typeface="Calibri"/>
                <a:cs typeface="Calibri"/>
              </a:rPr>
              <a:t>CHOICE</a:t>
            </a:r>
            <a:endParaRPr sz="2672" dirty="0">
              <a:latin typeface="Calibri"/>
              <a:cs typeface="Calibri"/>
            </a:endParaRPr>
          </a:p>
        </p:txBody>
      </p:sp>
      <p:sp>
        <p:nvSpPr>
          <p:cNvPr id="20" name="object 20"/>
          <p:cNvSpPr/>
          <p:nvPr/>
        </p:nvSpPr>
        <p:spPr>
          <a:xfrm>
            <a:off x="717550" y="1316038"/>
            <a:ext cx="1133475" cy="2498725"/>
          </a:xfrm>
          <a:prstGeom prst="rect">
            <a:avLst/>
          </a:prstGeom>
          <a:blipFill>
            <a:blip r:embed="rId11" cstate="print"/>
            <a:stretch>
              <a:fillRect/>
            </a:stretch>
          </a:blipFill>
        </p:spPr>
        <p:txBody>
          <a:bodyPr lIns="0" tIns="0" rIns="0" bIns="0"/>
          <a:lstStyle/>
          <a:p>
            <a:pPr>
              <a:defRPr/>
            </a:pPr>
            <a:endParaRPr sz="984"/>
          </a:p>
        </p:txBody>
      </p:sp>
      <p:sp>
        <p:nvSpPr>
          <p:cNvPr id="21" name="object 21"/>
          <p:cNvSpPr/>
          <p:nvPr/>
        </p:nvSpPr>
        <p:spPr>
          <a:xfrm>
            <a:off x="4764088" y="2119313"/>
            <a:ext cx="893762" cy="893762"/>
          </a:xfrm>
          <a:custGeom>
            <a:avLst/>
            <a:gdLst/>
            <a:ahLst/>
            <a:cxnLst/>
            <a:rect l="l" t="t" r="r" b="b"/>
            <a:pathLst>
              <a:path w="1270000" h="1271270">
                <a:moveTo>
                  <a:pt x="457073" y="0"/>
                </a:moveTo>
                <a:lnTo>
                  <a:pt x="457073" y="432181"/>
                </a:lnTo>
                <a:lnTo>
                  <a:pt x="0" y="432181"/>
                </a:lnTo>
                <a:lnTo>
                  <a:pt x="0" y="838835"/>
                </a:lnTo>
                <a:lnTo>
                  <a:pt x="457073" y="838835"/>
                </a:lnTo>
                <a:lnTo>
                  <a:pt x="457073" y="1271016"/>
                </a:lnTo>
                <a:lnTo>
                  <a:pt x="1269491" y="635508"/>
                </a:lnTo>
                <a:lnTo>
                  <a:pt x="457073" y="0"/>
                </a:lnTo>
                <a:close/>
              </a:path>
            </a:pathLst>
          </a:custGeom>
          <a:solidFill>
            <a:srgbClr val="908D91"/>
          </a:solidFill>
        </p:spPr>
        <p:txBody>
          <a:bodyPr lIns="0" tIns="0" rIns="0" bIns="0"/>
          <a:lstStyle/>
          <a:p>
            <a:pPr>
              <a:defRPr/>
            </a:pPr>
            <a:endParaRPr sz="984"/>
          </a:p>
        </p:txBody>
      </p:sp>
      <p:sp>
        <p:nvSpPr>
          <p:cNvPr id="22" name="object 22"/>
          <p:cNvSpPr/>
          <p:nvPr/>
        </p:nvSpPr>
        <p:spPr>
          <a:xfrm>
            <a:off x="4764088" y="2119313"/>
            <a:ext cx="893762" cy="893762"/>
          </a:xfrm>
          <a:custGeom>
            <a:avLst/>
            <a:gdLst/>
            <a:ahLst/>
            <a:cxnLst/>
            <a:rect l="l" t="t" r="r" b="b"/>
            <a:pathLst>
              <a:path w="1270000" h="1271270">
                <a:moveTo>
                  <a:pt x="0" y="432181"/>
                </a:moveTo>
                <a:lnTo>
                  <a:pt x="457073" y="432181"/>
                </a:lnTo>
                <a:lnTo>
                  <a:pt x="457073" y="0"/>
                </a:lnTo>
                <a:lnTo>
                  <a:pt x="1269491" y="635508"/>
                </a:lnTo>
                <a:lnTo>
                  <a:pt x="457073" y="1271016"/>
                </a:lnTo>
                <a:lnTo>
                  <a:pt x="457073" y="838835"/>
                </a:lnTo>
                <a:lnTo>
                  <a:pt x="0" y="838835"/>
                </a:lnTo>
                <a:lnTo>
                  <a:pt x="0" y="432181"/>
                </a:lnTo>
                <a:close/>
              </a:path>
            </a:pathLst>
          </a:custGeom>
          <a:ln w="50292">
            <a:solidFill>
              <a:srgbClr val="FFFFFF"/>
            </a:solidFill>
          </a:ln>
        </p:spPr>
        <p:txBody>
          <a:bodyPr lIns="0" tIns="0" rIns="0" bIns="0"/>
          <a:lstStyle/>
          <a:p>
            <a:pPr>
              <a:defRPr/>
            </a:pPr>
            <a:endParaRPr sz="984"/>
          </a:p>
        </p:txBody>
      </p:sp>
      <p:sp>
        <p:nvSpPr>
          <p:cNvPr id="25621" name="Rectangle 2"/>
          <p:cNvSpPr>
            <a:spLocks noGrp="1" noChangeArrowheads="1"/>
          </p:cNvSpPr>
          <p:nvPr>
            <p:ph type="title"/>
          </p:nvPr>
        </p:nvSpPr>
        <p:spPr>
          <a:xfrm>
            <a:off x="1819275" y="55563"/>
            <a:ext cx="6867525" cy="1143000"/>
          </a:xfrm>
        </p:spPr>
        <p:txBody>
          <a:bodyPr/>
          <a:lstStyle/>
          <a:p>
            <a:r>
              <a:rPr lang="en-US" altLang="en-US" sz="3200" dirty="0"/>
              <a:t>Drivers that Affect Your Behavior</a:t>
            </a:r>
            <a:br>
              <a:rPr lang="en-US" altLang="en-US" sz="3200" dirty="0"/>
            </a:br>
            <a:r>
              <a:rPr lang="en-US" altLang="en-US" sz="3200" dirty="0"/>
              <a:t>&amp; Knowledge to Lead</a:t>
            </a:r>
          </a:p>
        </p:txBody>
      </p:sp>
      <p:pic>
        <p:nvPicPr>
          <p:cNvPr id="25" name="Picture 24"/>
          <p:cNvPicPr>
            <a:picLocks noChangeAspect="1"/>
          </p:cNvPicPr>
          <p:nvPr/>
        </p:nvPicPr>
        <p:blipFill>
          <a:blip r:embed="rId12"/>
          <a:stretch>
            <a:fillRect/>
          </a:stretch>
        </p:blipFill>
        <p:spPr>
          <a:xfrm>
            <a:off x="8016622" y="1283385"/>
            <a:ext cx="719391" cy="216427"/>
          </a:xfrm>
          <a:prstGeom prst="rect">
            <a:avLst/>
          </a:prstGeom>
        </p:spPr>
      </p:pic>
      <p:pic>
        <p:nvPicPr>
          <p:cNvPr id="24" name="Picture 4"/>
          <p:cNvPicPr>
            <a:picLocks noChangeAspect="1"/>
          </p:cNvPicPr>
          <p:nvPr/>
        </p:nvPicPr>
        <p:blipFill>
          <a:blip r:embed="rId13">
            <a:extLst>
              <a:ext uri="{28A0092B-C50C-407E-A947-70E740481C1C}">
                <a14:useLocalDpi xmlns:a14="http://schemas.microsoft.com/office/drawing/2010/main" val="0"/>
              </a:ext>
            </a:extLst>
          </a:blip>
          <a:srcRect l="1637" t="5779" b="5621"/>
          <a:stretch>
            <a:fillRect/>
          </a:stretch>
        </p:blipFill>
        <p:spPr bwMode="auto">
          <a:xfrm>
            <a:off x="476250" y="3992107"/>
            <a:ext cx="3887788" cy="19716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6"/>
          <p:cNvPicPr>
            <a:picLocks noChangeAspect="1"/>
          </p:cNvPicPr>
          <p:nvPr/>
        </p:nvPicPr>
        <p:blipFill>
          <a:blip r:embed="rId14">
            <a:extLst>
              <a:ext uri="{28A0092B-C50C-407E-A947-70E740481C1C}">
                <a14:useLocalDpi xmlns:a14="http://schemas.microsoft.com/office/drawing/2010/main" val="0"/>
              </a:ext>
            </a:extLst>
          </a:blip>
          <a:srcRect l="2757" t="3477" r="2644" b="19109"/>
          <a:stretch>
            <a:fillRect/>
          </a:stretch>
        </p:blipFill>
        <p:spPr bwMode="auto">
          <a:xfrm>
            <a:off x="4784725" y="3992107"/>
            <a:ext cx="3921125" cy="19716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36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1746" name="Group 34"/>
          <p:cNvGrpSpPr>
            <a:grpSpLocks/>
          </p:cNvGrpSpPr>
          <p:nvPr/>
        </p:nvGrpSpPr>
        <p:grpSpPr bwMode="auto">
          <a:xfrm>
            <a:off x="1360488" y="1136650"/>
            <a:ext cx="6200775" cy="5791200"/>
            <a:chOff x="1224259" y="291465"/>
            <a:chExt cx="6695446" cy="6275427"/>
          </a:xfrm>
        </p:grpSpPr>
        <p:grpSp>
          <p:nvGrpSpPr>
            <p:cNvPr id="31749" name="Group 32"/>
            <p:cNvGrpSpPr>
              <a:grpSpLocks/>
            </p:cNvGrpSpPr>
            <p:nvPr/>
          </p:nvGrpSpPr>
          <p:grpSpPr bwMode="auto">
            <a:xfrm>
              <a:off x="2064231" y="291465"/>
              <a:ext cx="4949431" cy="6275427"/>
              <a:chOff x="2064231" y="291465"/>
              <a:chExt cx="4949431" cy="6275427"/>
            </a:xfrm>
          </p:grpSpPr>
          <p:sp>
            <p:nvSpPr>
              <p:cNvPr id="4" name="object 4"/>
              <p:cNvSpPr/>
              <p:nvPr/>
            </p:nvSpPr>
            <p:spPr>
              <a:xfrm>
                <a:off x="4155445" y="3174583"/>
                <a:ext cx="829646" cy="830875"/>
              </a:xfrm>
              <a:custGeom>
                <a:avLst/>
                <a:gdLst/>
                <a:ahLst/>
                <a:cxnLst/>
                <a:rect l="l" t="t" r="r" b="b"/>
                <a:pathLst>
                  <a:path w="1181100" h="1179829">
                    <a:moveTo>
                      <a:pt x="590550" y="0"/>
                    </a:moveTo>
                    <a:lnTo>
                      <a:pt x="542117" y="1954"/>
                    </a:lnTo>
                    <a:lnTo>
                      <a:pt x="494763" y="7718"/>
                    </a:lnTo>
                    <a:lnTo>
                      <a:pt x="448639" y="17139"/>
                    </a:lnTo>
                    <a:lnTo>
                      <a:pt x="403896" y="30065"/>
                    </a:lnTo>
                    <a:lnTo>
                      <a:pt x="360687" y="46345"/>
                    </a:lnTo>
                    <a:lnTo>
                      <a:pt x="319165" y="65826"/>
                    </a:lnTo>
                    <a:lnTo>
                      <a:pt x="279480" y="88358"/>
                    </a:lnTo>
                    <a:lnTo>
                      <a:pt x="241785" y="113787"/>
                    </a:lnTo>
                    <a:lnTo>
                      <a:pt x="206232" y="141964"/>
                    </a:lnTo>
                    <a:lnTo>
                      <a:pt x="172973" y="172735"/>
                    </a:lnTo>
                    <a:lnTo>
                      <a:pt x="142161" y="205950"/>
                    </a:lnTo>
                    <a:lnTo>
                      <a:pt x="113946" y="241456"/>
                    </a:lnTo>
                    <a:lnTo>
                      <a:pt x="88481" y="279102"/>
                    </a:lnTo>
                    <a:lnTo>
                      <a:pt x="65919" y="318735"/>
                    </a:lnTo>
                    <a:lnTo>
                      <a:pt x="46410" y="360205"/>
                    </a:lnTo>
                    <a:lnTo>
                      <a:pt x="30108" y="403360"/>
                    </a:lnTo>
                    <a:lnTo>
                      <a:pt x="17163" y="448047"/>
                    </a:lnTo>
                    <a:lnTo>
                      <a:pt x="7729" y="494115"/>
                    </a:lnTo>
                    <a:lnTo>
                      <a:pt x="1957" y="541412"/>
                    </a:lnTo>
                    <a:lnTo>
                      <a:pt x="0" y="589788"/>
                    </a:lnTo>
                    <a:lnTo>
                      <a:pt x="1957" y="638163"/>
                    </a:lnTo>
                    <a:lnTo>
                      <a:pt x="7729" y="685460"/>
                    </a:lnTo>
                    <a:lnTo>
                      <a:pt x="17163" y="731528"/>
                    </a:lnTo>
                    <a:lnTo>
                      <a:pt x="30108" y="776215"/>
                    </a:lnTo>
                    <a:lnTo>
                      <a:pt x="46410" y="819370"/>
                    </a:lnTo>
                    <a:lnTo>
                      <a:pt x="65919" y="860840"/>
                    </a:lnTo>
                    <a:lnTo>
                      <a:pt x="88481" y="900473"/>
                    </a:lnTo>
                    <a:lnTo>
                      <a:pt x="113946" y="938119"/>
                    </a:lnTo>
                    <a:lnTo>
                      <a:pt x="142161" y="973625"/>
                    </a:lnTo>
                    <a:lnTo>
                      <a:pt x="172974" y="1006840"/>
                    </a:lnTo>
                    <a:lnTo>
                      <a:pt x="206232" y="1037611"/>
                    </a:lnTo>
                    <a:lnTo>
                      <a:pt x="241785" y="1065788"/>
                    </a:lnTo>
                    <a:lnTo>
                      <a:pt x="279480" y="1091217"/>
                    </a:lnTo>
                    <a:lnTo>
                      <a:pt x="319165" y="1113749"/>
                    </a:lnTo>
                    <a:lnTo>
                      <a:pt x="360687" y="1133230"/>
                    </a:lnTo>
                    <a:lnTo>
                      <a:pt x="403896" y="1149510"/>
                    </a:lnTo>
                    <a:lnTo>
                      <a:pt x="448639" y="1162436"/>
                    </a:lnTo>
                    <a:lnTo>
                      <a:pt x="494763" y="1171857"/>
                    </a:lnTo>
                    <a:lnTo>
                      <a:pt x="542117" y="1177621"/>
                    </a:lnTo>
                    <a:lnTo>
                      <a:pt x="590550" y="1179576"/>
                    </a:lnTo>
                    <a:lnTo>
                      <a:pt x="638982" y="1177621"/>
                    </a:lnTo>
                    <a:lnTo>
                      <a:pt x="686336" y="1171857"/>
                    </a:lnTo>
                    <a:lnTo>
                      <a:pt x="732460" y="1162436"/>
                    </a:lnTo>
                    <a:lnTo>
                      <a:pt x="777203" y="1149510"/>
                    </a:lnTo>
                    <a:lnTo>
                      <a:pt x="820412" y="1133230"/>
                    </a:lnTo>
                    <a:lnTo>
                      <a:pt x="861934" y="1113749"/>
                    </a:lnTo>
                    <a:lnTo>
                      <a:pt x="901619" y="1091217"/>
                    </a:lnTo>
                    <a:lnTo>
                      <a:pt x="939314" y="1065788"/>
                    </a:lnTo>
                    <a:lnTo>
                      <a:pt x="974867" y="1037611"/>
                    </a:lnTo>
                    <a:lnTo>
                      <a:pt x="1008126" y="1006840"/>
                    </a:lnTo>
                    <a:lnTo>
                      <a:pt x="1038938" y="973625"/>
                    </a:lnTo>
                    <a:lnTo>
                      <a:pt x="1067153" y="938119"/>
                    </a:lnTo>
                    <a:lnTo>
                      <a:pt x="1092618" y="900473"/>
                    </a:lnTo>
                    <a:lnTo>
                      <a:pt x="1115180" y="860840"/>
                    </a:lnTo>
                    <a:lnTo>
                      <a:pt x="1134689" y="819370"/>
                    </a:lnTo>
                    <a:lnTo>
                      <a:pt x="1150991" y="776215"/>
                    </a:lnTo>
                    <a:lnTo>
                      <a:pt x="1163936" y="731528"/>
                    </a:lnTo>
                    <a:lnTo>
                      <a:pt x="1173370" y="685460"/>
                    </a:lnTo>
                    <a:lnTo>
                      <a:pt x="1179142" y="638163"/>
                    </a:lnTo>
                    <a:lnTo>
                      <a:pt x="1181100" y="589788"/>
                    </a:lnTo>
                    <a:lnTo>
                      <a:pt x="1179142" y="541412"/>
                    </a:lnTo>
                    <a:lnTo>
                      <a:pt x="1173370" y="494115"/>
                    </a:lnTo>
                    <a:lnTo>
                      <a:pt x="1163936" y="448047"/>
                    </a:lnTo>
                    <a:lnTo>
                      <a:pt x="1150991" y="403360"/>
                    </a:lnTo>
                    <a:lnTo>
                      <a:pt x="1134689" y="360205"/>
                    </a:lnTo>
                    <a:lnTo>
                      <a:pt x="1115180" y="318735"/>
                    </a:lnTo>
                    <a:lnTo>
                      <a:pt x="1092618" y="279102"/>
                    </a:lnTo>
                    <a:lnTo>
                      <a:pt x="1067153" y="241456"/>
                    </a:lnTo>
                    <a:lnTo>
                      <a:pt x="1038938" y="205950"/>
                    </a:lnTo>
                    <a:lnTo>
                      <a:pt x="1008125" y="172735"/>
                    </a:lnTo>
                    <a:lnTo>
                      <a:pt x="974867" y="141964"/>
                    </a:lnTo>
                    <a:lnTo>
                      <a:pt x="939314" y="113787"/>
                    </a:lnTo>
                    <a:lnTo>
                      <a:pt x="901619" y="88358"/>
                    </a:lnTo>
                    <a:lnTo>
                      <a:pt x="861934" y="65826"/>
                    </a:lnTo>
                    <a:lnTo>
                      <a:pt x="820412" y="46345"/>
                    </a:lnTo>
                    <a:lnTo>
                      <a:pt x="777203" y="30065"/>
                    </a:lnTo>
                    <a:lnTo>
                      <a:pt x="732460" y="17139"/>
                    </a:lnTo>
                    <a:lnTo>
                      <a:pt x="686336" y="7718"/>
                    </a:lnTo>
                    <a:lnTo>
                      <a:pt x="638982" y="1954"/>
                    </a:lnTo>
                    <a:lnTo>
                      <a:pt x="590550" y="0"/>
                    </a:lnTo>
                    <a:close/>
                  </a:path>
                </a:pathLst>
              </a:custGeom>
              <a:solidFill>
                <a:srgbClr val="AD1701"/>
              </a:solidFill>
            </p:spPr>
            <p:txBody>
              <a:bodyPr lIns="0" tIns="0" rIns="0" bIns="0"/>
              <a:lstStyle/>
              <a:p>
                <a:pPr>
                  <a:defRPr/>
                </a:pPr>
                <a:endParaRPr sz="984"/>
              </a:p>
            </p:txBody>
          </p:sp>
          <p:sp>
            <p:nvSpPr>
              <p:cNvPr id="5" name="object 5"/>
              <p:cNvSpPr/>
              <p:nvPr/>
            </p:nvSpPr>
            <p:spPr>
              <a:xfrm>
                <a:off x="4542842" y="2596583"/>
                <a:ext cx="54853" cy="490268"/>
              </a:xfrm>
              <a:custGeom>
                <a:avLst/>
                <a:gdLst/>
                <a:ahLst/>
                <a:cxnLst/>
                <a:rect l="l" t="t" r="r" b="b"/>
                <a:pathLst>
                  <a:path w="78104" h="696595">
                    <a:moveTo>
                      <a:pt x="51815" y="644651"/>
                    </a:moveTo>
                    <a:lnTo>
                      <a:pt x="25907" y="644651"/>
                    </a:lnTo>
                    <a:lnTo>
                      <a:pt x="25907" y="696468"/>
                    </a:lnTo>
                    <a:lnTo>
                      <a:pt x="51815" y="696468"/>
                    </a:lnTo>
                    <a:lnTo>
                      <a:pt x="51815" y="644651"/>
                    </a:lnTo>
                    <a:close/>
                  </a:path>
                  <a:path w="78104" h="696595">
                    <a:moveTo>
                      <a:pt x="51815" y="541020"/>
                    </a:moveTo>
                    <a:lnTo>
                      <a:pt x="25907" y="541020"/>
                    </a:lnTo>
                    <a:lnTo>
                      <a:pt x="25907" y="592836"/>
                    </a:lnTo>
                    <a:lnTo>
                      <a:pt x="51815" y="592836"/>
                    </a:lnTo>
                    <a:lnTo>
                      <a:pt x="51815" y="541020"/>
                    </a:lnTo>
                    <a:close/>
                  </a:path>
                  <a:path w="78104" h="696595">
                    <a:moveTo>
                      <a:pt x="51815" y="437388"/>
                    </a:moveTo>
                    <a:lnTo>
                      <a:pt x="25907" y="437388"/>
                    </a:lnTo>
                    <a:lnTo>
                      <a:pt x="25907" y="489203"/>
                    </a:lnTo>
                    <a:lnTo>
                      <a:pt x="51815" y="489203"/>
                    </a:lnTo>
                    <a:lnTo>
                      <a:pt x="51815" y="437388"/>
                    </a:lnTo>
                    <a:close/>
                  </a:path>
                  <a:path w="78104" h="696595">
                    <a:moveTo>
                      <a:pt x="51815" y="333756"/>
                    </a:moveTo>
                    <a:lnTo>
                      <a:pt x="25907" y="333756"/>
                    </a:lnTo>
                    <a:lnTo>
                      <a:pt x="25907" y="385572"/>
                    </a:lnTo>
                    <a:lnTo>
                      <a:pt x="51815" y="385572"/>
                    </a:lnTo>
                    <a:lnTo>
                      <a:pt x="51815" y="333756"/>
                    </a:lnTo>
                    <a:close/>
                  </a:path>
                  <a:path w="78104" h="696595">
                    <a:moveTo>
                      <a:pt x="51815" y="230124"/>
                    </a:moveTo>
                    <a:lnTo>
                      <a:pt x="25907" y="230124"/>
                    </a:lnTo>
                    <a:lnTo>
                      <a:pt x="25907" y="281939"/>
                    </a:lnTo>
                    <a:lnTo>
                      <a:pt x="51815" y="281939"/>
                    </a:lnTo>
                    <a:lnTo>
                      <a:pt x="51815" y="230124"/>
                    </a:lnTo>
                    <a:close/>
                  </a:path>
                  <a:path w="78104" h="696595">
                    <a:moveTo>
                      <a:pt x="51815" y="126491"/>
                    </a:moveTo>
                    <a:lnTo>
                      <a:pt x="25907" y="126491"/>
                    </a:lnTo>
                    <a:lnTo>
                      <a:pt x="25907" y="178308"/>
                    </a:lnTo>
                    <a:lnTo>
                      <a:pt x="51815" y="178308"/>
                    </a:lnTo>
                    <a:lnTo>
                      <a:pt x="51815" y="126491"/>
                    </a:lnTo>
                    <a:close/>
                  </a:path>
                  <a:path w="78104" h="696595">
                    <a:moveTo>
                      <a:pt x="38862" y="0"/>
                    </a:moveTo>
                    <a:lnTo>
                      <a:pt x="0" y="77724"/>
                    </a:lnTo>
                    <a:lnTo>
                      <a:pt x="77723" y="77724"/>
                    </a:lnTo>
                    <a:lnTo>
                      <a:pt x="76199" y="74675"/>
                    </a:lnTo>
                    <a:lnTo>
                      <a:pt x="25907" y="74675"/>
                    </a:lnTo>
                    <a:lnTo>
                      <a:pt x="25907" y="64770"/>
                    </a:lnTo>
                    <a:lnTo>
                      <a:pt x="71246" y="64770"/>
                    </a:lnTo>
                    <a:lnTo>
                      <a:pt x="38862" y="0"/>
                    </a:lnTo>
                    <a:close/>
                  </a:path>
                  <a:path w="78104" h="696595">
                    <a:moveTo>
                      <a:pt x="51815" y="64770"/>
                    </a:moveTo>
                    <a:lnTo>
                      <a:pt x="25907" y="64770"/>
                    </a:lnTo>
                    <a:lnTo>
                      <a:pt x="25907" y="74675"/>
                    </a:lnTo>
                    <a:lnTo>
                      <a:pt x="51815" y="74675"/>
                    </a:lnTo>
                    <a:lnTo>
                      <a:pt x="51815" y="64770"/>
                    </a:lnTo>
                    <a:close/>
                  </a:path>
                  <a:path w="78104" h="696595">
                    <a:moveTo>
                      <a:pt x="71246" y="64770"/>
                    </a:moveTo>
                    <a:lnTo>
                      <a:pt x="51815" y="64770"/>
                    </a:lnTo>
                    <a:lnTo>
                      <a:pt x="51815" y="74675"/>
                    </a:lnTo>
                    <a:lnTo>
                      <a:pt x="76199" y="74675"/>
                    </a:lnTo>
                    <a:lnTo>
                      <a:pt x="71246" y="64770"/>
                    </a:lnTo>
                    <a:close/>
                  </a:path>
                </a:pathLst>
              </a:custGeom>
              <a:solidFill>
                <a:srgbClr val="52575F"/>
              </a:solidFill>
            </p:spPr>
            <p:txBody>
              <a:bodyPr lIns="0" tIns="0" rIns="0" bIns="0"/>
              <a:lstStyle/>
              <a:p>
                <a:pPr>
                  <a:defRPr/>
                </a:pPr>
                <a:endParaRPr sz="984"/>
              </a:p>
            </p:txBody>
          </p:sp>
          <p:sp>
            <p:nvSpPr>
              <p:cNvPr id="6" name="object 6"/>
              <p:cNvSpPr/>
              <p:nvPr/>
            </p:nvSpPr>
            <p:spPr>
              <a:xfrm>
                <a:off x="5081083" y="3251995"/>
                <a:ext cx="467961" cy="170303"/>
              </a:xfrm>
              <a:custGeom>
                <a:avLst/>
                <a:gdLst/>
                <a:ahLst/>
                <a:cxnLst/>
                <a:rect l="l" t="t" r="r" b="b"/>
                <a:pathLst>
                  <a:path w="665479" h="241935">
                    <a:moveTo>
                      <a:pt x="49275" y="200787"/>
                    </a:moveTo>
                    <a:lnTo>
                      <a:pt x="0" y="216916"/>
                    </a:lnTo>
                    <a:lnTo>
                      <a:pt x="8127" y="241554"/>
                    </a:lnTo>
                    <a:lnTo>
                      <a:pt x="57276" y="225425"/>
                    </a:lnTo>
                    <a:lnTo>
                      <a:pt x="49275" y="200787"/>
                    </a:lnTo>
                    <a:close/>
                  </a:path>
                  <a:path w="665479" h="241935">
                    <a:moveTo>
                      <a:pt x="147827" y="168529"/>
                    </a:moveTo>
                    <a:lnTo>
                      <a:pt x="98551" y="184658"/>
                    </a:lnTo>
                    <a:lnTo>
                      <a:pt x="106552" y="209296"/>
                    </a:lnTo>
                    <a:lnTo>
                      <a:pt x="155828" y="193167"/>
                    </a:lnTo>
                    <a:lnTo>
                      <a:pt x="147827" y="168529"/>
                    </a:lnTo>
                    <a:close/>
                  </a:path>
                  <a:path w="665479" h="241935">
                    <a:moveTo>
                      <a:pt x="246252" y="136398"/>
                    </a:moveTo>
                    <a:lnTo>
                      <a:pt x="196976" y="152527"/>
                    </a:lnTo>
                    <a:lnTo>
                      <a:pt x="205104" y="177037"/>
                    </a:lnTo>
                    <a:lnTo>
                      <a:pt x="254380" y="161036"/>
                    </a:lnTo>
                    <a:lnTo>
                      <a:pt x="246252" y="136398"/>
                    </a:lnTo>
                    <a:close/>
                  </a:path>
                  <a:path w="665479" h="241935">
                    <a:moveTo>
                      <a:pt x="344804" y="104140"/>
                    </a:moveTo>
                    <a:lnTo>
                      <a:pt x="295528" y="120269"/>
                    </a:lnTo>
                    <a:lnTo>
                      <a:pt x="303529" y="144907"/>
                    </a:lnTo>
                    <a:lnTo>
                      <a:pt x="352805" y="128778"/>
                    </a:lnTo>
                    <a:lnTo>
                      <a:pt x="344804" y="104140"/>
                    </a:lnTo>
                    <a:close/>
                  </a:path>
                  <a:path w="665479" h="241935">
                    <a:moveTo>
                      <a:pt x="443229" y="71882"/>
                    </a:moveTo>
                    <a:lnTo>
                      <a:pt x="393953" y="88011"/>
                    </a:lnTo>
                    <a:lnTo>
                      <a:pt x="402081" y="112649"/>
                    </a:lnTo>
                    <a:lnTo>
                      <a:pt x="451357" y="96520"/>
                    </a:lnTo>
                    <a:lnTo>
                      <a:pt x="443229" y="71882"/>
                    </a:lnTo>
                    <a:close/>
                  </a:path>
                  <a:path w="665479" h="241935">
                    <a:moveTo>
                      <a:pt x="541781" y="39624"/>
                    </a:moveTo>
                    <a:lnTo>
                      <a:pt x="492505" y="55753"/>
                    </a:lnTo>
                    <a:lnTo>
                      <a:pt x="500506" y="80391"/>
                    </a:lnTo>
                    <a:lnTo>
                      <a:pt x="549782" y="64262"/>
                    </a:lnTo>
                    <a:lnTo>
                      <a:pt x="541781" y="39624"/>
                    </a:lnTo>
                    <a:close/>
                  </a:path>
                  <a:path w="665479" h="241935">
                    <a:moveTo>
                      <a:pt x="579501" y="0"/>
                    </a:moveTo>
                    <a:lnTo>
                      <a:pt x="603630" y="73913"/>
                    </a:lnTo>
                    <a:lnTo>
                      <a:pt x="629733" y="48133"/>
                    </a:lnTo>
                    <a:lnTo>
                      <a:pt x="599058" y="48133"/>
                    </a:lnTo>
                    <a:lnTo>
                      <a:pt x="591057" y="23622"/>
                    </a:lnTo>
                    <a:lnTo>
                      <a:pt x="599948" y="20700"/>
                    </a:lnTo>
                    <a:lnTo>
                      <a:pt x="657507" y="20700"/>
                    </a:lnTo>
                    <a:lnTo>
                      <a:pt x="665479" y="12827"/>
                    </a:lnTo>
                    <a:lnTo>
                      <a:pt x="579501" y="0"/>
                    </a:lnTo>
                    <a:close/>
                  </a:path>
                  <a:path w="665479" h="241935">
                    <a:moveTo>
                      <a:pt x="599948" y="20700"/>
                    </a:moveTo>
                    <a:lnTo>
                      <a:pt x="591057" y="23622"/>
                    </a:lnTo>
                    <a:lnTo>
                      <a:pt x="599058" y="48133"/>
                    </a:lnTo>
                    <a:lnTo>
                      <a:pt x="607949" y="45338"/>
                    </a:lnTo>
                    <a:lnTo>
                      <a:pt x="599948" y="20700"/>
                    </a:lnTo>
                    <a:close/>
                  </a:path>
                  <a:path w="665479" h="241935">
                    <a:moveTo>
                      <a:pt x="657507" y="20700"/>
                    </a:moveTo>
                    <a:lnTo>
                      <a:pt x="599948" y="20700"/>
                    </a:lnTo>
                    <a:lnTo>
                      <a:pt x="607949" y="45338"/>
                    </a:lnTo>
                    <a:lnTo>
                      <a:pt x="599058" y="48133"/>
                    </a:lnTo>
                    <a:lnTo>
                      <a:pt x="629733" y="48133"/>
                    </a:lnTo>
                    <a:lnTo>
                      <a:pt x="657507" y="20700"/>
                    </a:lnTo>
                    <a:close/>
                  </a:path>
                </a:pathLst>
              </a:custGeom>
              <a:solidFill>
                <a:srgbClr val="52575F"/>
              </a:solidFill>
            </p:spPr>
            <p:txBody>
              <a:bodyPr lIns="0" tIns="0" rIns="0" bIns="0"/>
              <a:lstStyle/>
              <a:p>
                <a:pPr>
                  <a:defRPr/>
                </a:pPr>
                <a:endParaRPr sz="984"/>
              </a:p>
            </p:txBody>
          </p:sp>
          <p:sp>
            <p:nvSpPr>
              <p:cNvPr id="7" name="object 7"/>
              <p:cNvSpPr/>
              <p:nvPr/>
            </p:nvSpPr>
            <p:spPr>
              <a:xfrm>
                <a:off x="4873671" y="4041583"/>
                <a:ext cx="303404" cy="357809"/>
              </a:xfrm>
              <a:custGeom>
                <a:avLst/>
                <a:gdLst/>
                <a:ahLst/>
                <a:cxnLst/>
                <a:rect l="l" t="t" r="r" b="b"/>
                <a:pathLst>
                  <a:path w="432434" h="508635">
                    <a:moveTo>
                      <a:pt x="19812" y="0"/>
                    </a:moveTo>
                    <a:lnTo>
                      <a:pt x="0" y="16763"/>
                    </a:lnTo>
                    <a:lnTo>
                      <a:pt x="33400" y="56387"/>
                    </a:lnTo>
                    <a:lnTo>
                      <a:pt x="53213" y="39624"/>
                    </a:lnTo>
                    <a:lnTo>
                      <a:pt x="19812" y="0"/>
                    </a:lnTo>
                    <a:close/>
                  </a:path>
                  <a:path w="432434" h="508635">
                    <a:moveTo>
                      <a:pt x="86614" y="79248"/>
                    </a:moveTo>
                    <a:lnTo>
                      <a:pt x="66928" y="95885"/>
                    </a:lnTo>
                    <a:lnTo>
                      <a:pt x="100329" y="135509"/>
                    </a:lnTo>
                    <a:lnTo>
                      <a:pt x="120142" y="118745"/>
                    </a:lnTo>
                    <a:lnTo>
                      <a:pt x="86614" y="79248"/>
                    </a:lnTo>
                    <a:close/>
                  </a:path>
                  <a:path w="432434" h="508635">
                    <a:moveTo>
                      <a:pt x="153543" y="158369"/>
                    </a:moveTo>
                    <a:lnTo>
                      <a:pt x="133730" y="175133"/>
                    </a:lnTo>
                    <a:lnTo>
                      <a:pt x="167131" y="214630"/>
                    </a:lnTo>
                    <a:lnTo>
                      <a:pt x="186944" y="197993"/>
                    </a:lnTo>
                    <a:lnTo>
                      <a:pt x="153543" y="158369"/>
                    </a:lnTo>
                    <a:close/>
                  </a:path>
                  <a:path w="432434" h="508635">
                    <a:moveTo>
                      <a:pt x="220345" y="237489"/>
                    </a:moveTo>
                    <a:lnTo>
                      <a:pt x="200659" y="254254"/>
                    </a:lnTo>
                    <a:lnTo>
                      <a:pt x="234061" y="293877"/>
                    </a:lnTo>
                    <a:lnTo>
                      <a:pt x="253873" y="277113"/>
                    </a:lnTo>
                    <a:lnTo>
                      <a:pt x="220345" y="237489"/>
                    </a:lnTo>
                    <a:close/>
                  </a:path>
                  <a:path w="432434" h="508635">
                    <a:moveTo>
                      <a:pt x="287274" y="316738"/>
                    </a:moveTo>
                    <a:lnTo>
                      <a:pt x="267462" y="333501"/>
                    </a:lnTo>
                    <a:lnTo>
                      <a:pt x="300863" y="372999"/>
                    </a:lnTo>
                    <a:lnTo>
                      <a:pt x="320675" y="356362"/>
                    </a:lnTo>
                    <a:lnTo>
                      <a:pt x="287274" y="316738"/>
                    </a:lnTo>
                    <a:close/>
                  </a:path>
                  <a:path w="432434" h="508635">
                    <a:moveTo>
                      <a:pt x="411606" y="423799"/>
                    </a:moveTo>
                    <a:lnTo>
                      <a:pt x="352171" y="473963"/>
                    </a:lnTo>
                    <a:lnTo>
                      <a:pt x="432053" y="508254"/>
                    </a:lnTo>
                    <a:lnTo>
                      <a:pt x="411606" y="423799"/>
                    </a:lnTo>
                    <a:close/>
                  </a:path>
                  <a:path w="432434" h="508635">
                    <a:moveTo>
                      <a:pt x="354075" y="395859"/>
                    </a:moveTo>
                    <a:lnTo>
                      <a:pt x="334391" y="412623"/>
                    </a:lnTo>
                    <a:lnTo>
                      <a:pt x="367792" y="452247"/>
                    </a:lnTo>
                    <a:lnTo>
                      <a:pt x="387603" y="435483"/>
                    </a:lnTo>
                    <a:lnTo>
                      <a:pt x="354075" y="395859"/>
                    </a:lnTo>
                    <a:close/>
                  </a:path>
                </a:pathLst>
              </a:custGeom>
              <a:solidFill>
                <a:srgbClr val="52575F"/>
              </a:solidFill>
            </p:spPr>
            <p:txBody>
              <a:bodyPr lIns="0" tIns="0" rIns="0" bIns="0"/>
              <a:lstStyle/>
              <a:p>
                <a:pPr>
                  <a:defRPr/>
                </a:pPr>
                <a:endParaRPr sz="984"/>
              </a:p>
            </p:txBody>
          </p:sp>
          <p:sp>
            <p:nvSpPr>
              <p:cNvPr id="8" name="object 8"/>
              <p:cNvSpPr/>
              <p:nvPr/>
            </p:nvSpPr>
            <p:spPr>
              <a:xfrm>
                <a:off x="3593206" y="3251995"/>
                <a:ext cx="466247" cy="163422"/>
              </a:xfrm>
              <a:custGeom>
                <a:avLst/>
                <a:gdLst/>
                <a:ahLst/>
                <a:cxnLst/>
                <a:rect l="l" t="t" r="r" b="b"/>
                <a:pathLst>
                  <a:path w="664210" h="233679">
                    <a:moveTo>
                      <a:pt x="614299" y="193166"/>
                    </a:moveTo>
                    <a:lnTo>
                      <a:pt x="606551" y="217932"/>
                    </a:lnTo>
                    <a:lnTo>
                      <a:pt x="655954" y="233425"/>
                    </a:lnTo>
                    <a:lnTo>
                      <a:pt x="663828" y="208787"/>
                    </a:lnTo>
                    <a:lnTo>
                      <a:pt x="614299" y="193166"/>
                    </a:lnTo>
                    <a:close/>
                  </a:path>
                  <a:path w="664210" h="233679">
                    <a:moveTo>
                      <a:pt x="515492" y="162178"/>
                    </a:moveTo>
                    <a:lnTo>
                      <a:pt x="507745" y="186944"/>
                    </a:lnTo>
                    <a:lnTo>
                      <a:pt x="557149" y="202437"/>
                    </a:lnTo>
                    <a:lnTo>
                      <a:pt x="564895" y="177673"/>
                    </a:lnTo>
                    <a:lnTo>
                      <a:pt x="515492" y="162178"/>
                    </a:lnTo>
                    <a:close/>
                  </a:path>
                  <a:path w="664210" h="233679">
                    <a:moveTo>
                      <a:pt x="416560" y="131063"/>
                    </a:moveTo>
                    <a:lnTo>
                      <a:pt x="408813" y="155828"/>
                    </a:lnTo>
                    <a:lnTo>
                      <a:pt x="458215" y="171323"/>
                    </a:lnTo>
                    <a:lnTo>
                      <a:pt x="466089" y="146685"/>
                    </a:lnTo>
                    <a:lnTo>
                      <a:pt x="416560" y="131063"/>
                    </a:lnTo>
                    <a:close/>
                  </a:path>
                  <a:path w="664210" h="233679">
                    <a:moveTo>
                      <a:pt x="317753" y="100075"/>
                    </a:moveTo>
                    <a:lnTo>
                      <a:pt x="310006" y="124713"/>
                    </a:lnTo>
                    <a:lnTo>
                      <a:pt x="359410" y="140335"/>
                    </a:lnTo>
                    <a:lnTo>
                      <a:pt x="367156" y="115570"/>
                    </a:lnTo>
                    <a:lnTo>
                      <a:pt x="317753" y="100075"/>
                    </a:lnTo>
                    <a:close/>
                  </a:path>
                  <a:path w="664210" h="233679">
                    <a:moveTo>
                      <a:pt x="218820" y="68961"/>
                    </a:moveTo>
                    <a:lnTo>
                      <a:pt x="211074" y="93725"/>
                    </a:lnTo>
                    <a:lnTo>
                      <a:pt x="260476" y="109220"/>
                    </a:lnTo>
                    <a:lnTo>
                      <a:pt x="268350" y="84582"/>
                    </a:lnTo>
                    <a:lnTo>
                      <a:pt x="218820" y="68961"/>
                    </a:lnTo>
                    <a:close/>
                  </a:path>
                  <a:path w="664210" h="233679">
                    <a:moveTo>
                      <a:pt x="120014" y="37973"/>
                    </a:moveTo>
                    <a:lnTo>
                      <a:pt x="112267" y="62611"/>
                    </a:lnTo>
                    <a:lnTo>
                      <a:pt x="161670" y="78232"/>
                    </a:lnTo>
                    <a:lnTo>
                      <a:pt x="169417" y="53466"/>
                    </a:lnTo>
                    <a:lnTo>
                      <a:pt x="120014" y="37973"/>
                    </a:lnTo>
                    <a:close/>
                  </a:path>
                  <a:path w="664210" h="233679">
                    <a:moveTo>
                      <a:pt x="85851" y="0"/>
                    </a:moveTo>
                    <a:lnTo>
                      <a:pt x="0" y="13843"/>
                    </a:lnTo>
                    <a:lnTo>
                      <a:pt x="62483" y="74168"/>
                    </a:lnTo>
                    <a:lnTo>
                      <a:pt x="71006" y="47116"/>
                    </a:lnTo>
                    <a:lnTo>
                      <a:pt x="62737" y="47116"/>
                    </a:lnTo>
                    <a:lnTo>
                      <a:pt x="57912" y="45593"/>
                    </a:lnTo>
                    <a:lnTo>
                      <a:pt x="65658" y="20954"/>
                    </a:lnTo>
                    <a:lnTo>
                      <a:pt x="79249" y="20954"/>
                    </a:lnTo>
                    <a:lnTo>
                      <a:pt x="85851" y="0"/>
                    </a:lnTo>
                    <a:close/>
                  </a:path>
                  <a:path w="664210" h="233679">
                    <a:moveTo>
                      <a:pt x="65658" y="20954"/>
                    </a:moveTo>
                    <a:lnTo>
                      <a:pt x="57912" y="45593"/>
                    </a:lnTo>
                    <a:lnTo>
                      <a:pt x="62737" y="47116"/>
                    </a:lnTo>
                    <a:lnTo>
                      <a:pt x="70612" y="22478"/>
                    </a:lnTo>
                    <a:lnTo>
                      <a:pt x="65658" y="20954"/>
                    </a:lnTo>
                    <a:close/>
                  </a:path>
                  <a:path w="664210" h="233679">
                    <a:moveTo>
                      <a:pt x="79249" y="20954"/>
                    </a:moveTo>
                    <a:lnTo>
                      <a:pt x="65658" y="20954"/>
                    </a:lnTo>
                    <a:lnTo>
                      <a:pt x="70612" y="22478"/>
                    </a:lnTo>
                    <a:lnTo>
                      <a:pt x="62737" y="47116"/>
                    </a:lnTo>
                    <a:lnTo>
                      <a:pt x="71006" y="47116"/>
                    </a:lnTo>
                    <a:lnTo>
                      <a:pt x="79249" y="20954"/>
                    </a:lnTo>
                    <a:close/>
                  </a:path>
                </a:pathLst>
              </a:custGeom>
              <a:solidFill>
                <a:srgbClr val="52575F"/>
              </a:solidFill>
            </p:spPr>
            <p:txBody>
              <a:bodyPr lIns="0" tIns="0" rIns="0" bIns="0"/>
              <a:lstStyle/>
              <a:p>
                <a:pPr>
                  <a:defRPr/>
                </a:pPr>
                <a:endParaRPr sz="984"/>
              </a:p>
            </p:txBody>
          </p:sp>
          <p:sp>
            <p:nvSpPr>
              <p:cNvPr id="9" name="object 9"/>
              <p:cNvSpPr/>
              <p:nvPr/>
            </p:nvSpPr>
            <p:spPr>
              <a:xfrm>
                <a:off x="3917179" y="4041583"/>
                <a:ext cx="301689" cy="381893"/>
              </a:xfrm>
              <a:custGeom>
                <a:avLst/>
                <a:gdLst/>
                <a:ahLst/>
                <a:cxnLst/>
                <a:rect l="l" t="t" r="r" b="b"/>
                <a:pathLst>
                  <a:path w="429260" h="544829">
                    <a:moveTo>
                      <a:pt x="408939" y="0"/>
                    </a:moveTo>
                    <a:lnTo>
                      <a:pt x="376935" y="40893"/>
                    </a:lnTo>
                    <a:lnTo>
                      <a:pt x="397382" y="56768"/>
                    </a:lnTo>
                    <a:lnTo>
                      <a:pt x="429259" y="16001"/>
                    </a:lnTo>
                    <a:lnTo>
                      <a:pt x="408939" y="0"/>
                    </a:lnTo>
                    <a:close/>
                  </a:path>
                  <a:path w="429260" h="544829">
                    <a:moveTo>
                      <a:pt x="345058" y="81661"/>
                    </a:moveTo>
                    <a:lnTo>
                      <a:pt x="313181" y="122554"/>
                    </a:lnTo>
                    <a:lnTo>
                      <a:pt x="333628" y="138429"/>
                    </a:lnTo>
                    <a:lnTo>
                      <a:pt x="365505" y="97662"/>
                    </a:lnTo>
                    <a:lnTo>
                      <a:pt x="345058" y="81661"/>
                    </a:lnTo>
                    <a:close/>
                  </a:path>
                  <a:path w="429260" h="544829">
                    <a:moveTo>
                      <a:pt x="281304" y="163322"/>
                    </a:moveTo>
                    <a:lnTo>
                      <a:pt x="249427" y="204215"/>
                    </a:lnTo>
                    <a:lnTo>
                      <a:pt x="269747" y="220090"/>
                    </a:lnTo>
                    <a:lnTo>
                      <a:pt x="301751" y="179324"/>
                    </a:lnTo>
                    <a:lnTo>
                      <a:pt x="281304" y="163322"/>
                    </a:lnTo>
                    <a:close/>
                  </a:path>
                  <a:path w="429260" h="544829">
                    <a:moveTo>
                      <a:pt x="217550" y="244982"/>
                    </a:moveTo>
                    <a:lnTo>
                      <a:pt x="185546" y="285876"/>
                    </a:lnTo>
                    <a:lnTo>
                      <a:pt x="205993" y="301751"/>
                    </a:lnTo>
                    <a:lnTo>
                      <a:pt x="237870" y="260985"/>
                    </a:lnTo>
                    <a:lnTo>
                      <a:pt x="217550" y="244982"/>
                    </a:lnTo>
                    <a:close/>
                  </a:path>
                  <a:path w="429260" h="544829">
                    <a:moveTo>
                      <a:pt x="153669" y="326643"/>
                    </a:moveTo>
                    <a:lnTo>
                      <a:pt x="121792" y="367538"/>
                    </a:lnTo>
                    <a:lnTo>
                      <a:pt x="142239" y="383413"/>
                    </a:lnTo>
                    <a:lnTo>
                      <a:pt x="174116" y="342645"/>
                    </a:lnTo>
                    <a:lnTo>
                      <a:pt x="153669" y="326643"/>
                    </a:lnTo>
                    <a:close/>
                  </a:path>
                  <a:path w="429260" h="544829">
                    <a:moveTo>
                      <a:pt x="17271" y="459231"/>
                    </a:moveTo>
                    <a:lnTo>
                      <a:pt x="0" y="544449"/>
                    </a:lnTo>
                    <a:lnTo>
                      <a:pt x="78485" y="507111"/>
                    </a:lnTo>
                    <a:lnTo>
                      <a:pt x="17271" y="459231"/>
                    </a:lnTo>
                    <a:close/>
                  </a:path>
                  <a:path w="429260" h="544829">
                    <a:moveTo>
                      <a:pt x="89915" y="408304"/>
                    </a:moveTo>
                    <a:lnTo>
                      <a:pt x="58038" y="449199"/>
                    </a:lnTo>
                    <a:lnTo>
                      <a:pt x="78358" y="465074"/>
                    </a:lnTo>
                    <a:lnTo>
                      <a:pt x="110362" y="424306"/>
                    </a:lnTo>
                    <a:lnTo>
                      <a:pt x="89915" y="408304"/>
                    </a:lnTo>
                    <a:close/>
                  </a:path>
                </a:pathLst>
              </a:custGeom>
              <a:solidFill>
                <a:srgbClr val="52575F"/>
              </a:solidFill>
            </p:spPr>
            <p:txBody>
              <a:bodyPr lIns="0" tIns="0" rIns="0" bIns="0"/>
              <a:lstStyle/>
              <a:p>
                <a:pPr>
                  <a:defRPr/>
                </a:pPr>
                <a:endParaRPr sz="984"/>
              </a:p>
            </p:txBody>
          </p:sp>
          <p:sp>
            <p:nvSpPr>
              <p:cNvPr id="10" name="object 10"/>
              <p:cNvSpPr/>
              <p:nvPr/>
            </p:nvSpPr>
            <p:spPr>
              <a:xfrm>
                <a:off x="4038884" y="291465"/>
                <a:ext cx="1066197" cy="1066547"/>
              </a:xfrm>
              <a:prstGeom prst="rect">
                <a:avLst/>
              </a:prstGeom>
              <a:blipFill>
                <a:blip r:embed="rId3" cstate="print"/>
                <a:stretch>
                  <a:fillRect/>
                </a:stretch>
              </a:blipFill>
            </p:spPr>
            <p:txBody>
              <a:bodyPr lIns="0" tIns="0" rIns="0" bIns="0"/>
              <a:lstStyle/>
              <a:p>
                <a:pPr>
                  <a:defRPr/>
                </a:pPr>
                <a:endParaRPr sz="984"/>
              </a:p>
            </p:txBody>
          </p:sp>
          <p:sp>
            <p:nvSpPr>
              <p:cNvPr id="11" name="object 11"/>
              <p:cNvSpPr/>
              <p:nvPr/>
            </p:nvSpPr>
            <p:spPr>
              <a:xfrm>
                <a:off x="5514761" y="5068566"/>
                <a:ext cx="1498162" cy="1498326"/>
              </a:xfrm>
              <a:prstGeom prst="rect">
                <a:avLst/>
              </a:prstGeom>
              <a:blipFill>
                <a:blip r:embed="rId4" cstate="print"/>
                <a:stretch>
                  <a:fillRect/>
                </a:stretch>
              </a:blipFill>
            </p:spPr>
            <p:txBody>
              <a:bodyPr lIns="0" tIns="0" rIns="0" bIns="0"/>
              <a:lstStyle/>
              <a:p>
                <a:pPr>
                  <a:defRPr/>
                </a:pPr>
                <a:endParaRPr sz="984"/>
              </a:p>
            </p:txBody>
          </p:sp>
          <p:sp>
            <p:nvSpPr>
              <p:cNvPr id="13" name="object 13"/>
              <p:cNvSpPr/>
              <p:nvPr/>
            </p:nvSpPr>
            <p:spPr>
              <a:xfrm>
                <a:off x="2064190" y="5003197"/>
                <a:ext cx="1503304" cy="1503488"/>
              </a:xfrm>
              <a:prstGeom prst="rect">
                <a:avLst/>
              </a:prstGeom>
              <a:blipFill>
                <a:blip r:embed="rId5" cstate="print"/>
                <a:stretch>
                  <a:fillRect/>
                </a:stretch>
              </a:blipFill>
            </p:spPr>
            <p:txBody>
              <a:bodyPr lIns="0" tIns="0" rIns="0" bIns="0"/>
              <a:lstStyle/>
              <a:p>
                <a:pPr>
                  <a:defRPr/>
                </a:pPr>
                <a:endParaRPr sz="984"/>
              </a:p>
            </p:txBody>
          </p:sp>
          <p:sp>
            <p:nvSpPr>
              <p:cNvPr id="15" name="object 15"/>
              <p:cNvSpPr/>
              <p:nvPr/>
            </p:nvSpPr>
            <p:spPr>
              <a:xfrm>
                <a:off x="4110878" y="3157381"/>
                <a:ext cx="911924" cy="911726"/>
              </a:xfrm>
              <a:prstGeom prst="rect">
                <a:avLst/>
              </a:prstGeom>
              <a:blipFill>
                <a:blip r:embed="rId6" cstate="print"/>
                <a:stretch>
                  <a:fillRect/>
                </a:stretch>
              </a:blipFill>
            </p:spPr>
            <p:txBody>
              <a:bodyPr lIns="0" tIns="0" rIns="0" bIns="0"/>
              <a:lstStyle/>
              <a:p>
                <a:pPr>
                  <a:defRPr/>
                </a:pPr>
                <a:endParaRPr sz="984"/>
              </a:p>
            </p:txBody>
          </p:sp>
          <p:sp>
            <p:nvSpPr>
              <p:cNvPr id="16" name="object 16"/>
              <p:cNvSpPr/>
              <p:nvPr/>
            </p:nvSpPr>
            <p:spPr>
              <a:xfrm>
                <a:off x="2300742" y="2419400"/>
                <a:ext cx="1277037" cy="1276416"/>
              </a:xfrm>
              <a:prstGeom prst="rect">
                <a:avLst/>
              </a:prstGeom>
              <a:blipFill>
                <a:blip r:embed="rId7" cstate="print"/>
                <a:stretch>
                  <a:fillRect/>
                </a:stretch>
              </a:blipFill>
            </p:spPr>
            <p:txBody>
              <a:bodyPr lIns="0" tIns="0" rIns="0" bIns="0"/>
              <a:lstStyle/>
              <a:p>
                <a:pPr>
                  <a:defRPr/>
                </a:pPr>
                <a:endParaRPr sz="984"/>
              </a:p>
            </p:txBody>
          </p:sp>
          <p:sp>
            <p:nvSpPr>
              <p:cNvPr id="17" name="object 17"/>
              <p:cNvSpPr txBox="1"/>
              <p:nvPr/>
            </p:nvSpPr>
            <p:spPr>
              <a:xfrm>
                <a:off x="2499582" y="3138459"/>
                <a:ext cx="949636" cy="221910"/>
              </a:xfrm>
              <a:prstGeom prst="rect">
                <a:avLst/>
              </a:prstGeom>
            </p:spPr>
            <p:txBody>
              <a:bodyPr lIns="0" tIns="0" rIns="0" bIns="0">
                <a:spAutoFit/>
              </a:bodyPr>
              <a:lstStyle/>
              <a:p>
                <a:pPr marL="8929">
                  <a:defRPr/>
                </a:pPr>
                <a:r>
                  <a:rPr sz="1336" b="1" spc="-4" dirty="0">
                    <a:latin typeface="Calibri"/>
                    <a:cs typeface="Calibri"/>
                  </a:rPr>
                  <a:t>NURT</a:t>
                </a:r>
                <a:r>
                  <a:rPr sz="1336" b="1" spc="-11" dirty="0">
                    <a:latin typeface="Calibri"/>
                    <a:cs typeface="Calibri"/>
                  </a:rPr>
                  <a:t>U</a:t>
                </a:r>
                <a:r>
                  <a:rPr sz="1336" b="1" spc="-4" dirty="0">
                    <a:latin typeface="Calibri"/>
                    <a:cs typeface="Calibri"/>
                  </a:rPr>
                  <a:t>RER</a:t>
                </a:r>
                <a:endParaRPr sz="1336" dirty="0">
                  <a:latin typeface="Calibri"/>
                  <a:cs typeface="Calibri"/>
                </a:endParaRPr>
              </a:p>
            </p:txBody>
          </p:sp>
          <p:sp>
            <p:nvSpPr>
              <p:cNvPr id="18" name="object 18"/>
              <p:cNvSpPr/>
              <p:nvPr/>
            </p:nvSpPr>
            <p:spPr>
              <a:xfrm>
                <a:off x="2705280" y="2622388"/>
                <a:ext cx="467961" cy="471345"/>
              </a:xfrm>
              <a:prstGeom prst="rect">
                <a:avLst/>
              </a:prstGeom>
              <a:blipFill>
                <a:blip r:embed="rId8" cstate="print"/>
                <a:stretch>
                  <a:fillRect/>
                </a:stretch>
              </a:blipFill>
            </p:spPr>
            <p:txBody>
              <a:bodyPr lIns="0" tIns="0" rIns="0" bIns="0"/>
              <a:lstStyle/>
              <a:p>
                <a:pPr>
                  <a:defRPr/>
                </a:pPr>
                <a:endParaRPr sz="984"/>
              </a:p>
            </p:txBody>
          </p:sp>
          <p:sp>
            <p:nvSpPr>
              <p:cNvPr id="19" name="object 19"/>
              <p:cNvSpPr/>
              <p:nvPr/>
            </p:nvSpPr>
            <p:spPr>
              <a:xfrm>
                <a:off x="3936035" y="1247917"/>
                <a:ext cx="1275323" cy="1276416"/>
              </a:xfrm>
              <a:prstGeom prst="rect">
                <a:avLst/>
              </a:prstGeom>
              <a:blipFill>
                <a:blip r:embed="rId9" cstate="print"/>
                <a:stretch>
                  <a:fillRect/>
                </a:stretch>
              </a:blipFill>
            </p:spPr>
            <p:txBody>
              <a:bodyPr lIns="0" tIns="0" rIns="0" bIns="0"/>
              <a:lstStyle/>
              <a:p>
                <a:pPr>
                  <a:defRPr/>
                </a:pPr>
                <a:endParaRPr sz="984"/>
              </a:p>
            </p:txBody>
          </p:sp>
          <p:sp>
            <p:nvSpPr>
              <p:cNvPr id="20" name="object 20"/>
              <p:cNvSpPr txBox="1"/>
              <p:nvPr/>
            </p:nvSpPr>
            <p:spPr>
              <a:xfrm>
                <a:off x="4254866" y="1997941"/>
                <a:ext cx="730225" cy="228792"/>
              </a:xfrm>
              <a:prstGeom prst="rect">
                <a:avLst/>
              </a:prstGeom>
            </p:spPr>
            <p:txBody>
              <a:bodyPr lIns="0" tIns="0" rIns="0" bIns="0">
                <a:spAutoFit/>
              </a:bodyPr>
              <a:lstStyle/>
              <a:p>
                <a:pPr marL="8929">
                  <a:defRPr/>
                </a:pPr>
                <a:r>
                  <a:rPr sz="1336" b="1" spc="-7" dirty="0">
                    <a:latin typeface="Calibri"/>
                    <a:cs typeface="Calibri"/>
                  </a:rPr>
                  <a:t>PIONEER</a:t>
                </a:r>
                <a:endParaRPr sz="1336" dirty="0">
                  <a:latin typeface="Calibri"/>
                  <a:cs typeface="Calibri"/>
                </a:endParaRPr>
              </a:p>
            </p:txBody>
          </p:sp>
          <p:sp>
            <p:nvSpPr>
              <p:cNvPr id="21" name="object 21"/>
              <p:cNvSpPr/>
              <p:nvPr/>
            </p:nvSpPr>
            <p:spPr>
              <a:xfrm>
                <a:off x="5607325" y="2376393"/>
                <a:ext cx="1277038" cy="1276416"/>
              </a:xfrm>
              <a:prstGeom prst="rect">
                <a:avLst/>
              </a:prstGeom>
              <a:blipFill>
                <a:blip r:embed="rId7" cstate="print"/>
                <a:stretch>
                  <a:fillRect/>
                </a:stretch>
              </a:blipFill>
            </p:spPr>
            <p:txBody>
              <a:bodyPr lIns="0" tIns="0" rIns="0" bIns="0"/>
              <a:lstStyle/>
              <a:p>
                <a:pPr>
                  <a:defRPr/>
                </a:pPr>
                <a:endParaRPr sz="984"/>
              </a:p>
            </p:txBody>
          </p:sp>
          <p:sp>
            <p:nvSpPr>
              <p:cNvPr id="22" name="object 22"/>
              <p:cNvSpPr txBox="1"/>
              <p:nvPr/>
            </p:nvSpPr>
            <p:spPr>
              <a:xfrm>
                <a:off x="5790738" y="3116095"/>
                <a:ext cx="989060" cy="227071"/>
              </a:xfrm>
              <a:prstGeom prst="rect">
                <a:avLst/>
              </a:prstGeom>
            </p:spPr>
            <p:txBody>
              <a:bodyPr lIns="0" tIns="0" rIns="0" bIns="0">
                <a:spAutoFit/>
              </a:bodyPr>
              <a:lstStyle/>
              <a:p>
                <a:pPr marL="8929">
                  <a:defRPr/>
                </a:pPr>
                <a:r>
                  <a:rPr sz="1336" b="1" spc="-7" dirty="0">
                    <a:latin typeface="Calibri"/>
                    <a:cs typeface="Calibri"/>
                  </a:rPr>
                  <a:t>C</a:t>
                </a:r>
                <a:r>
                  <a:rPr sz="1336" b="1" dirty="0">
                    <a:latin typeface="Calibri"/>
                    <a:cs typeface="Calibri"/>
                  </a:rPr>
                  <a:t>O</a:t>
                </a:r>
                <a:r>
                  <a:rPr sz="1336" b="1" spc="-4" dirty="0">
                    <a:latin typeface="Calibri"/>
                    <a:cs typeface="Calibri"/>
                  </a:rPr>
                  <a:t>NNECTOR</a:t>
                </a:r>
                <a:endParaRPr sz="1336" dirty="0">
                  <a:latin typeface="Calibri"/>
                  <a:cs typeface="Calibri"/>
                </a:endParaRPr>
              </a:p>
            </p:txBody>
          </p:sp>
          <p:sp>
            <p:nvSpPr>
              <p:cNvPr id="23" name="object 23"/>
              <p:cNvSpPr/>
              <p:nvPr/>
            </p:nvSpPr>
            <p:spPr>
              <a:xfrm>
                <a:off x="4959378" y="4359828"/>
                <a:ext cx="1277038" cy="1274696"/>
              </a:xfrm>
              <a:prstGeom prst="rect">
                <a:avLst/>
              </a:prstGeom>
              <a:blipFill>
                <a:blip r:embed="rId7" cstate="print"/>
                <a:stretch>
                  <a:fillRect/>
                </a:stretch>
              </a:blipFill>
            </p:spPr>
            <p:txBody>
              <a:bodyPr lIns="0" tIns="0" rIns="0" bIns="0"/>
              <a:lstStyle/>
              <a:p>
                <a:pPr>
                  <a:defRPr/>
                </a:pPr>
                <a:endParaRPr sz="984"/>
              </a:p>
            </p:txBody>
          </p:sp>
          <p:sp>
            <p:nvSpPr>
              <p:cNvPr id="24" name="object 24"/>
              <p:cNvSpPr txBox="1"/>
              <p:nvPr/>
            </p:nvSpPr>
            <p:spPr>
              <a:xfrm>
                <a:off x="5171932" y="5077166"/>
                <a:ext cx="891355" cy="221911"/>
              </a:xfrm>
              <a:prstGeom prst="rect">
                <a:avLst/>
              </a:prstGeom>
            </p:spPr>
            <p:txBody>
              <a:bodyPr lIns="0" tIns="0" rIns="0" bIns="0">
                <a:spAutoFit/>
              </a:bodyPr>
              <a:lstStyle/>
              <a:p>
                <a:pPr marL="8929">
                  <a:defRPr/>
                </a:pPr>
                <a:r>
                  <a:rPr sz="1336" b="1" spc="-7" dirty="0">
                    <a:latin typeface="Calibri"/>
                    <a:cs typeface="Calibri"/>
                  </a:rPr>
                  <a:t>GUA</a:t>
                </a:r>
                <a:r>
                  <a:rPr sz="1336" b="1" dirty="0">
                    <a:latin typeface="Calibri"/>
                    <a:cs typeface="Calibri"/>
                  </a:rPr>
                  <a:t>R</a:t>
                </a:r>
                <a:r>
                  <a:rPr sz="1336" b="1" spc="-7" dirty="0">
                    <a:latin typeface="Calibri"/>
                    <a:cs typeface="Calibri"/>
                  </a:rPr>
                  <a:t>DI</a:t>
                </a:r>
                <a:r>
                  <a:rPr sz="1336" b="1" dirty="0">
                    <a:latin typeface="Calibri"/>
                    <a:cs typeface="Calibri"/>
                  </a:rPr>
                  <a:t>A</a:t>
                </a:r>
                <a:r>
                  <a:rPr sz="1336" b="1" spc="-4" dirty="0">
                    <a:latin typeface="Calibri"/>
                    <a:cs typeface="Calibri"/>
                  </a:rPr>
                  <a:t>N</a:t>
                </a:r>
                <a:endParaRPr sz="1336" dirty="0">
                  <a:latin typeface="Calibri"/>
                  <a:cs typeface="Calibri"/>
                </a:endParaRPr>
              </a:p>
            </p:txBody>
          </p:sp>
          <p:sp>
            <p:nvSpPr>
              <p:cNvPr id="25" name="object 25"/>
              <p:cNvSpPr/>
              <p:nvPr/>
            </p:nvSpPr>
            <p:spPr>
              <a:xfrm>
                <a:off x="2866409" y="4359828"/>
                <a:ext cx="1275323" cy="1274696"/>
              </a:xfrm>
              <a:prstGeom prst="rect">
                <a:avLst/>
              </a:prstGeom>
              <a:blipFill>
                <a:blip r:embed="rId10" cstate="print"/>
                <a:stretch>
                  <a:fillRect/>
                </a:stretch>
              </a:blipFill>
            </p:spPr>
            <p:txBody>
              <a:bodyPr lIns="0" tIns="0" rIns="0" bIns="0"/>
              <a:lstStyle/>
              <a:p>
                <a:pPr>
                  <a:defRPr/>
                </a:pPr>
                <a:endParaRPr sz="984"/>
              </a:p>
            </p:txBody>
          </p:sp>
          <p:sp>
            <p:nvSpPr>
              <p:cNvPr id="26" name="object 26"/>
              <p:cNvSpPr txBox="1"/>
              <p:nvPr/>
            </p:nvSpPr>
            <p:spPr>
              <a:xfrm>
                <a:off x="3130387" y="5077166"/>
                <a:ext cx="761080" cy="221911"/>
              </a:xfrm>
              <a:prstGeom prst="rect">
                <a:avLst/>
              </a:prstGeom>
            </p:spPr>
            <p:txBody>
              <a:bodyPr lIns="0" tIns="0" rIns="0" bIns="0">
                <a:spAutoFit/>
              </a:bodyPr>
              <a:lstStyle/>
              <a:p>
                <a:pPr marL="8929">
                  <a:defRPr/>
                </a:pPr>
                <a:r>
                  <a:rPr sz="1336" b="1" spc="-7" dirty="0">
                    <a:latin typeface="Calibri"/>
                    <a:cs typeface="Calibri"/>
                  </a:rPr>
                  <a:t>CREATIVE</a:t>
                </a:r>
                <a:endParaRPr sz="1336" dirty="0">
                  <a:latin typeface="Calibri"/>
                  <a:cs typeface="Calibri"/>
                </a:endParaRPr>
              </a:p>
            </p:txBody>
          </p:sp>
          <p:sp>
            <p:nvSpPr>
              <p:cNvPr id="27" name="object 27"/>
              <p:cNvSpPr/>
              <p:nvPr/>
            </p:nvSpPr>
            <p:spPr>
              <a:xfrm>
                <a:off x="3238378" y="4528411"/>
                <a:ext cx="469675" cy="538434"/>
              </a:xfrm>
              <a:prstGeom prst="rect">
                <a:avLst/>
              </a:prstGeom>
              <a:blipFill>
                <a:blip r:embed="rId11" cstate="print"/>
                <a:stretch>
                  <a:fillRect/>
                </a:stretch>
              </a:blipFill>
            </p:spPr>
            <p:txBody>
              <a:bodyPr lIns="0" tIns="0" rIns="0" bIns="0"/>
              <a:lstStyle/>
              <a:p>
                <a:pPr>
                  <a:defRPr/>
                </a:pPr>
                <a:endParaRPr sz="984"/>
              </a:p>
            </p:txBody>
          </p:sp>
          <p:sp>
            <p:nvSpPr>
              <p:cNvPr id="28" name="object 28"/>
              <p:cNvSpPr/>
              <p:nvPr/>
            </p:nvSpPr>
            <p:spPr>
              <a:xfrm>
                <a:off x="5331348" y="4552494"/>
                <a:ext cx="531385" cy="531553"/>
              </a:xfrm>
              <a:prstGeom prst="rect">
                <a:avLst/>
              </a:prstGeom>
              <a:blipFill>
                <a:blip r:embed="rId12" cstate="print"/>
                <a:stretch>
                  <a:fillRect/>
                </a:stretch>
              </a:blipFill>
            </p:spPr>
            <p:txBody>
              <a:bodyPr lIns="0" tIns="0" rIns="0" bIns="0"/>
              <a:lstStyle/>
              <a:p>
                <a:pPr>
                  <a:defRPr/>
                </a:pPr>
                <a:endParaRPr sz="984"/>
              </a:p>
            </p:txBody>
          </p:sp>
          <p:sp>
            <p:nvSpPr>
              <p:cNvPr id="29" name="object 29"/>
              <p:cNvSpPr/>
              <p:nvPr/>
            </p:nvSpPr>
            <p:spPr>
              <a:xfrm>
                <a:off x="5981008" y="2565619"/>
                <a:ext cx="531385" cy="531554"/>
              </a:xfrm>
              <a:prstGeom prst="rect">
                <a:avLst/>
              </a:prstGeom>
              <a:blipFill>
                <a:blip r:embed="rId13" cstate="print"/>
                <a:stretch>
                  <a:fillRect/>
                </a:stretch>
              </a:blipFill>
            </p:spPr>
            <p:txBody>
              <a:bodyPr lIns="0" tIns="0" rIns="0" bIns="0"/>
              <a:lstStyle/>
              <a:p>
                <a:pPr>
                  <a:defRPr/>
                </a:pPr>
                <a:endParaRPr sz="984"/>
              </a:p>
            </p:txBody>
          </p:sp>
          <p:sp>
            <p:nvSpPr>
              <p:cNvPr id="30" name="object 30"/>
              <p:cNvSpPr/>
              <p:nvPr/>
            </p:nvSpPr>
            <p:spPr>
              <a:xfrm>
                <a:off x="4304575" y="1449185"/>
                <a:ext cx="531385" cy="531553"/>
              </a:xfrm>
              <a:prstGeom prst="rect">
                <a:avLst/>
              </a:prstGeom>
              <a:blipFill>
                <a:blip r:embed="rId14" cstate="print"/>
                <a:stretch>
                  <a:fillRect/>
                </a:stretch>
              </a:blipFill>
            </p:spPr>
            <p:txBody>
              <a:bodyPr lIns="0" tIns="0" rIns="0" bIns="0"/>
              <a:lstStyle/>
              <a:p>
                <a:pPr>
                  <a:defRPr/>
                </a:pPr>
                <a:endParaRPr sz="984"/>
              </a:p>
            </p:txBody>
          </p:sp>
        </p:grpSp>
        <p:grpSp>
          <p:nvGrpSpPr>
            <p:cNvPr id="31750" name="Group 33"/>
            <p:cNvGrpSpPr>
              <a:grpSpLocks/>
            </p:cNvGrpSpPr>
            <p:nvPr/>
          </p:nvGrpSpPr>
          <p:grpSpPr bwMode="auto">
            <a:xfrm>
              <a:off x="1224259" y="2024860"/>
              <a:ext cx="6695446" cy="1377886"/>
              <a:chOff x="1224259" y="2024860"/>
              <a:chExt cx="6695446" cy="1377886"/>
            </a:xfrm>
          </p:grpSpPr>
          <p:sp>
            <p:nvSpPr>
              <p:cNvPr id="12" name="object 12"/>
              <p:cNvSpPr/>
              <p:nvPr/>
            </p:nvSpPr>
            <p:spPr>
              <a:xfrm>
                <a:off x="6553532" y="2032346"/>
                <a:ext cx="1366173" cy="1364149"/>
              </a:xfrm>
              <a:prstGeom prst="rect">
                <a:avLst/>
              </a:prstGeom>
              <a:blipFill>
                <a:blip r:embed="rId15" cstate="print"/>
                <a:stretch>
                  <a:fillRect/>
                </a:stretch>
              </a:blipFill>
            </p:spPr>
            <p:txBody>
              <a:bodyPr lIns="0" tIns="0" rIns="0" bIns="0"/>
              <a:lstStyle/>
              <a:p>
                <a:pPr>
                  <a:defRPr/>
                </a:pPr>
                <a:endParaRPr sz="984"/>
              </a:p>
            </p:txBody>
          </p:sp>
          <p:sp>
            <p:nvSpPr>
              <p:cNvPr id="14" name="object 14"/>
              <p:cNvSpPr/>
              <p:nvPr/>
            </p:nvSpPr>
            <p:spPr>
              <a:xfrm>
                <a:off x="1224259" y="2025465"/>
                <a:ext cx="1378172" cy="1377911"/>
              </a:xfrm>
              <a:prstGeom prst="rect">
                <a:avLst/>
              </a:prstGeom>
              <a:blipFill>
                <a:blip r:embed="rId16" cstate="print"/>
                <a:stretch>
                  <a:fillRect/>
                </a:stretch>
              </a:blipFill>
            </p:spPr>
            <p:txBody>
              <a:bodyPr lIns="0" tIns="0" rIns="0" bIns="0"/>
              <a:lstStyle/>
              <a:p>
                <a:pPr>
                  <a:defRPr/>
                </a:pPr>
                <a:endParaRPr sz="984"/>
              </a:p>
            </p:txBody>
          </p:sp>
        </p:grpSp>
      </p:grpSp>
      <p:sp>
        <p:nvSpPr>
          <p:cNvPr id="31747" name="Title 31"/>
          <p:cNvSpPr>
            <a:spLocks noGrp="1"/>
          </p:cNvSpPr>
          <p:nvPr>
            <p:ph type="title"/>
          </p:nvPr>
        </p:nvSpPr>
        <p:spPr>
          <a:xfrm>
            <a:off x="1819275" y="55563"/>
            <a:ext cx="6867525" cy="1143000"/>
          </a:xfrm>
        </p:spPr>
        <p:txBody>
          <a:bodyPr/>
          <a:lstStyle/>
          <a:p>
            <a:r>
              <a:rPr lang="en-US" altLang="en-US"/>
              <a:t>5 Voices</a:t>
            </a:r>
          </a:p>
        </p:txBody>
      </p:sp>
      <p:pic>
        <p:nvPicPr>
          <p:cNvPr id="35" name="Picture 34"/>
          <p:cNvPicPr>
            <a:picLocks noChangeAspect="1"/>
          </p:cNvPicPr>
          <p:nvPr/>
        </p:nvPicPr>
        <p:blipFill>
          <a:blip r:embed="rId17"/>
          <a:stretch>
            <a:fillRect/>
          </a:stretch>
        </p:blipFill>
        <p:spPr>
          <a:xfrm>
            <a:off x="8016622" y="1283385"/>
            <a:ext cx="719391" cy="216427"/>
          </a:xfrm>
          <a:prstGeom prst="rect">
            <a:avLst/>
          </a:prstGeom>
        </p:spPr>
      </p:pic>
    </p:spTree>
  </p:cSld>
  <p:clrMapOvr>
    <a:masterClrMapping/>
  </p:clrMapOvr>
</p:sld>
</file>

<file path=ppt/theme/theme1.xml><?xml version="1.0" encoding="utf-8"?>
<a:theme xmlns:a="http://schemas.openxmlformats.org/drawingml/2006/main" name="USAF(Unclas)">
  <a:themeElements>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SAF(Uncl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Uncla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Uncla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Uncla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Uncla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Uncla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Uncla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a77aa64-313b-4182-bd20-05cb26325f59">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7366265AE314B4098150FBA7ED09615" ma:contentTypeVersion="10" ma:contentTypeDescription="Create a new document." ma:contentTypeScope="" ma:versionID="50192ce9f509e26b18e39fcda6ba6382">
  <xsd:schema xmlns:xsd="http://www.w3.org/2001/XMLSchema" xmlns:xs="http://www.w3.org/2001/XMLSchema" xmlns:p="http://schemas.microsoft.com/office/2006/metadata/properties" xmlns:ns2="06602918-6861-4bad-b973-1693735c1494" xmlns:ns3="4a77aa64-313b-4182-bd20-05cb26325f59" targetNamespace="http://schemas.microsoft.com/office/2006/metadata/properties" ma:root="true" ma:fieldsID="c80bfecd05d2485ed751be7bb96e97da" ns2:_="" ns3:_="">
    <xsd:import namespace="06602918-6861-4bad-b973-1693735c1494"/>
    <xsd:import namespace="4a77aa64-313b-4182-bd20-05cb26325f5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602918-6861-4bad-b973-1693735c14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77aa64-313b-4182-bd20-05cb26325f5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LongProperties xmlns="http://schemas.microsoft.com/office/2006/metadata/longProperties"/>
</file>

<file path=customXml/itemProps1.xml><?xml version="1.0" encoding="utf-8"?>
<ds:datastoreItem xmlns:ds="http://schemas.openxmlformats.org/officeDocument/2006/customXml" ds:itemID="{42FB8779-83C3-4EEA-B20C-665B301167F0}">
  <ds:schemaRefs>
    <ds:schemaRef ds:uri="http://schemas.microsoft.com/office/2006/metadata/properties"/>
    <ds:schemaRef ds:uri="http://www.w3.org/2000/xmlns/"/>
    <ds:schemaRef ds:uri="4a77aa64-313b-4182-bd20-05cb26325f59"/>
    <ds:schemaRef ds:uri="http://www.w3.org/2001/XMLSchema-instance"/>
  </ds:schemaRefs>
</ds:datastoreItem>
</file>

<file path=customXml/itemProps2.xml><?xml version="1.0" encoding="utf-8"?>
<ds:datastoreItem xmlns:ds="http://schemas.openxmlformats.org/officeDocument/2006/customXml" ds:itemID="{021468D4-2999-4648-AF92-A8D04648DE27}">
  <ds:schemaRefs>
    <ds:schemaRef ds:uri="http://schemas.microsoft.com/sharepoint/v3/contenttype/forms"/>
  </ds:schemaRefs>
</ds:datastoreItem>
</file>

<file path=customXml/itemProps3.xml><?xml version="1.0" encoding="utf-8"?>
<ds:datastoreItem xmlns:ds="http://schemas.openxmlformats.org/officeDocument/2006/customXml" ds:itemID="{98A3DB0F-A4CF-4159-A0C1-581976614BC7}"/>
</file>

<file path=customXml/itemProps4.xml><?xml version="1.0" encoding="utf-8"?>
<ds:datastoreItem xmlns:ds="http://schemas.openxmlformats.org/officeDocument/2006/customXml" ds:itemID="{A90795DC-DAD5-4C7F-B193-EB2B2CC4199B}">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
  <TotalTime>18405</TotalTime>
  <Words>5081</Words>
  <Application>Microsoft Office PowerPoint</Application>
  <PresentationFormat>On-screen Show (4:3)</PresentationFormat>
  <Paragraphs>815</Paragraphs>
  <Slides>70</Slides>
  <Notes>66</Notes>
  <HiddenSlides>11</HiddenSlides>
  <MMClips>1</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USAF(Unclas)</vt:lpstr>
      <vt:lpstr>PowerPoint Presentation</vt:lpstr>
      <vt:lpstr>Opening</vt:lpstr>
      <vt:lpstr>Lecture</vt:lpstr>
      <vt:lpstr>Communication: It’s Important</vt:lpstr>
      <vt:lpstr>Why 5 Voices? …More Effective Communication</vt:lpstr>
      <vt:lpstr>Cognitive Diversity  through Communication</vt:lpstr>
      <vt:lpstr>The Core</vt:lpstr>
      <vt:lpstr>Drivers that Affect Your Behavior &amp; Knowledge to Lead</vt:lpstr>
      <vt:lpstr>5 Voices</vt:lpstr>
      <vt:lpstr>5 Voices Assumptions</vt:lpstr>
      <vt:lpstr>5 VOICES A S S E S S M E N T</vt:lpstr>
      <vt:lpstr>How to Rate Your Voice</vt:lpstr>
      <vt:lpstr>Nurturer</vt:lpstr>
      <vt:lpstr>Nurturer</vt:lpstr>
      <vt:lpstr>Rate Your Nurturer Voice</vt:lpstr>
      <vt:lpstr>Nurturer</vt:lpstr>
      <vt:lpstr>PAIRS EXERCISE</vt:lpstr>
      <vt:lpstr>Creative</vt:lpstr>
      <vt:lpstr>Creative</vt:lpstr>
      <vt:lpstr>Rate Your Creative Voice</vt:lpstr>
      <vt:lpstr>Creative</vt:lpstr>
      <vt:lpstr>PAIRS EXERCISE</vt:lpstr>
      <vt:lpstr>Guardian</vt:lpstr>
      <vt:lpstr>Guardian</vt:lpstr>
      <vt:lpstr>Rate Your Guardian Voice</vt:lpstr>
      <vt:lpstr>Guardian</vt:lpstr>
      <vt:lpstr>PAIRS EXERCISE</vt:lpstr>
      <vt:lpstr>Connector</vt:lpstr>
      <vt:lpstr>Connector</vt:lpstr>
      <vt:lpstr>Rate Your Connector Voice</vt:lpstr>
      <vt:lpstr>Connector</vt:lpstr>
      <vt:lpstr>PAIRS EXERCISE</vt:lpstr>
      <vt:lpstr>Pioneer</vt:lpstr>
      <vt:lpstr>Pioneer</vt:lpstr>
      <vt:lpstr>Rate Your Pioneer Voice</vt:lpstr>
      <vt:lpstr>Pioneer</vt:lpstr>
      <vt:lpstr>PAIRS EXERCISE</vt:lpstr>
      <vt:lpstr>Your Voices</vt:lpstr>
      <vt:lpstr>Nature Predications  of Voice Order</vt:lpstr>
      <vt:lpstr>Nature Foundational Voice</vt:lpstr>
      <vt:lpstr>Nature Predications  of Voice Order</vt:lpstr>
      <vt:lpstr>5 Voices Summary Table</vt:lpstr>
      <vt:lpstr>AHA’s!</vt:lpstr>
      <vt:lpstr>Champions of…</vt:lpstr>
      <vt:lpstr>PowerPoint Presentation</vt:lpstr>
      <vt:lpstr>Discussion:   Current Reality</vt:lpstr>
      <vt:lpstr>Break</vt:lpstr>
      <vt:lpstr>5 Voices  Weapon Systems</vt:lpstr>
      <vt:lpstr>Weapons Systems  Overview</vt:lpstr>
      <vt:lpstr>PowerPoint Presentation</vt:lpstr>
      <vt:lpstr>PowerPoint Presentation</vt:lpstr>
      <vt:lpstr>PowerPoint Presentation</vt:lpstr>
      <vt:lpstr>PowerPoint Presentation</vt:lpstr>
      <vt:lpstr>PowerPoint Presentation</vt:lpstr>
      <vt:lpstr>PowerPoint Presentation</vt:lpstr>
      <vt:lpstr>Understanding  Weapons System  </vt:lpstr>
      <vt:lpstr>Exercise  Understanding Weapons System  </vt:lpstr>
      <vt:lpstr>Pairs Exercise Leadership Insights</vt:lpstr>
      <vt:lpstr>How can we apply this?</vt:lpstr>
      <vt:lpstr>Communicating Vision</vt:lpstr>
      <vt:lpstr>Support Challenge Matrix</vt:lpstr>
      <vt:lpstr>Exercise:  Leading Effective Change</vt:lpstr>
      <vt:lpstr>How can you use 5 Voices as a Squadron Commander?</vt:lpstr>
      <vt:lpstr>Closing</vt:lpstr>
      <vt:lpstr>PowerPoint Presentation</vt:lpstr>
      <vt:lpstr>Select 2 Leadership insights - Nurturer</vt:lpstr>
      <vt:lpstr>Select 2 Leadership insights - Creative</vt:lpstr>
      <vt:lpstr>Select 2 Leadership insights - Guardian</vt:lpstr>
      <vt:lpstr>Select 2 Leadership insights Connector</vt:lpstr>
      <vt:lpstr>PowerPoint Presentation</vt:lpstr>
    </vt:vector>
  </TitlesOfParts>
  <Company>HQ USAF/______, Pentagon, DC 20330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Abshire, Jason W Capt USAF USAFE HQ USAFE/CCX</dc:creator>
  <cp:lastModifiedBy>NATALINI, RYAN A Lt Col USAF AETC EAKER CENTER/LDC-SC</cp:lastModifiedBy>
  <cp:revision>493</cp:revision>
  <cp:lastPrinted>2018-12-14T20:23:40Z</cp:lastPrinted>
  <dcterms:created xsi:type="dcterms:W3CDTF">2000-04-26T18:38:01Z</dcterms:created>
  <dcterms:modified xsi:type="dcterms:W3CDTF">2020-01-29T14:14:11Z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display_urn:schemas-microsoft-com:office:office#Editor">
    <vt:lpwstr>DAINTY, BENJAMIN G Maj USAF AFSPC USAFE/NRO</vt:lpwstr>
  </property>
  <property fmtid="{D5CDD505-2E9C-101B-9397-08002B2CF9AE}" pid="4" name="TemplateUrl">
    <vt:lpwstr/>
  </property>
  <property fmtid="{D5CDD505-2E9C-101B-9397-08002B2CF9AE}" pid="5" name="xd_ProgID">
    <vt:lpwstr/>
  </property>
  <property fmtid="{D5CDD505-2E9C-101B-9397-08002B2CF9AE}" pid="6" name="display_urn:schemas-microsoft-com:office:office#Author">
    <vt:lpwstr>ABSHIRE, JASON W Capt USAF AETC AF INST OF TECH IN/A6</vt:lpwstr>
  </property>
  <property fmtid="{D5CDD505-2E9C-101B-9397-08002B2CF9AE}" pid="7" name="Order">
    <vt:r8>150600</vt:r8>
  </property>
  <property fmtid="{D5CDD505-2E9C-101B-9397-08002B2CF9AE}" pid="8" name="ContentTypeId">
    <vt:lpwstr>0x01010007366265AE314B4098150FBA7ED09615</vt:lpwstr>
  </property>
  <property fmtid="{D5CDD505-2E9C-101B-9397-08002B2CF9AE}" pid="9" name="_SourceUrl">
    <vt:lpwstr/>
  </property>
  <property fmtid="{D5CDD505-2E9C-101B-9397-08002B2CF9AE}" pid="10" name="_SharedFileIndex">
    <vt:lpwstr/>
  </property>
  <property fmtid="{D5CDD505-2E9C-101B-9397-08002B2CF9AE}" pid="11" name="ComplianceAssetId">
    <vt:lpwstr/>
  </property>
</Properties>
</file>