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457" r:id="rId39"/>
    <p:sldId id="396" r:id="rId40"/>
    <p:sldId id="397" r:id="rId41"/>
    <p:sldId id="398" r:id="rId42"/>
    <p:sldId id="399" r:id="rId43"/>
    <p:sldId id="400" r:id="rId44"/>
    <p:sldId id="401" r:id="rId45"/>
    <p:sldId id="402" r:id="rId46"/>
    <p:sldId id="403" r:id="rId47"/>
    <p:sldId id="404" r:id="rId48"/>
    <p:sldId id="405" r:id="rId49"/>
    <p:sldId id="406" r:id="rId50"/>
    <p:sldId id="407" r:id="rId51"/>
    <p:sldId id="408" r:id="rId52"/>
    <p:sldId id="409" r:id="rId53"/>
    <p:sldId id="410" r:id="rId54"/>
    <p:sldId id="413" r:id="rId55"/>
    <p:sldId id="414" r:id="rId56"/>
    <p:sldId id="416" r:id="rId57"/>
    <p:sldId id="417" r:id="rId58"/>
    <p:sldId id="418" r:id="rId59"/>
    <p:sldId id="422" r:id="rId60"/>
    <p:sldId id="423" r:id="rId61"/>
    <p:sldId id="456" r:id="rId6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CC"/>
    <a:srgbClr val="6666FF"/>
    <a:srgbClr val="3366FF"/>
    <a:srgbClr val="FF5050"/>
    <a:srgbClr val="FFFF66"/>
    <a:srgbClr val="33CCFF"/>
    <a:srgbClr val="66FFFF"/>
    <a:srgbClr val="00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5320" autoAdjust="0"/>
  </p:normalViewPr>
  <p:slideViewPr>
    <p:cSldViewPr snapToGrid="0">
      <p:cViewPr varScale="1">
        <p:scale>
          <a:sx n="81" d="100"/>
          <a:sy n="81" d="100"/>
        </p:scale>
        <p:origin x="546" y="78"/>
      </p:cViewPr>
      <p:guideLst/>
    </p:cSldViewPr>
  </p:slideViewPr>
  <p:outlineViewPr>
    <p:cViewPr>
      <p:scale>
        <a:sx n="33" d="100"/>
        <a:sy n="33" d="100"/>
      </p:scale>
      <p:origin x="0" y="-4643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25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1E6D6E-FE32-4DCF-B363-8208A63082A5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5A68AF-CDD8-4DDD-B43D-70CAF4E7C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9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5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hiel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2579691"/>
            <a:ext cx="2039112" cy="224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2712722" y="162005"/>
            <a:ext cx="6778117" cy="59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71" tIns="45636" rIns="91271" bIns="45636">
            <a:spAutoFit/>
          </a:bodyPr>
          <a:lstStyle/>
          <a:p>
            <a:pPr defTabSz="914408">
              <a:defRPr/>
            </a:pPr>
            <a:r>
              <a:rPr lang="en-US" sz="33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 Force Institute of Technology</a:t>
            </a:r>
            <a:endParaRPr lang="en-US" sz="3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3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130444"/>
            <a:ext cx="8229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886200"/>
            <a:ext cx="8229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454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08000" y="1447800"/>
            <a:ext cx="10966451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9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06919"/>
            <a:ext cx="8229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2906713"/>
            <a:ext cx="82296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34794"/>
            <a:ext cx="152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0435D-2289-4039-B87C-AC28FC40BBD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9"/>
            <a:ext cx="147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EF0A9-3865-4B2D-A77B-A4BE61D8A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84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47800"/>
            <a:ext cx="54864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447800"/>
            <a:ext cx="5276851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353883"/>
            <a:ext cx="147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CF2C-98BB-449D-A777-824F776C3C9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01250" y="6353883"/>
            <a:ext cx="147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63BB4-1F71-4096-B777-CCDBE4E6CE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564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8000" y="1447800"/>
            <a:ext cx="10966451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328716"/>
            <a:ext cx="147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0C07-9433-4BDF-816B-3951F4FEA0D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06012" y="6328715"/>
            <a:ext cx="14684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41C93-9123-4D40-ADD4-C78AD5E8C0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147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356369"/>
            <a:ext cx="147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52924-8E55-47E1-A528-0FC2362E5F4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01251" y="6356368"/>
            <a:ext cx="147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26763-8C5B-4879-B0C0-C43F891C9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427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484" y="0"/>
            <a:ext cx="818303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10536767" y="6645275"/>
            <a:ext cx="8170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3029AE-B193-4458-8641-3DF279E942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343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en.wikipedia.org/wiki/File:Air_University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aetc.af.mil/library/factsheets/index.asp" TargetMode="Externa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10363200" cy="81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21" tIns="45511" rIns="91021" bIns="455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838200"/>
            <a:ext cx="12192000" cy="47622"/>
            <a:chOff x="0" y="989014"/>
            <a:chExt cx="12192000" cy="47622"/>
          </a:xfrm>
        </p:grpSpPr>
        <p:sp>
          <p:nvSpPr>
            <p:cNvPr id="1029" name="Rectangle 8"/>
            <p:cNvSpPr>
              <a:spLocks noChangeArrowheads="1"/>
            </p:cNvSpPr>
            <p:nvPr/>
          </p:nvSpPr>
          <p:spPr bwMode="auto">
            <a:xfrm flipV="1">
              <a:off x="8001000" y="989017"/>
              <a:ext cx="4191000" cy="476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82981" tIns="41493" rIns="82981" bIns="41493" anchor="ctr"/>
            <a:lstStyle>
              <a:lvl1pPr defTabSz="8270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270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270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270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270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1" name="Rectangle 10"/>
            <p:cNvSpPr>
              <a:spLocks noChangeArrowheads="1"/>
            </p:cNvSpPr>
            <p:nvPr/>
          </p:nvSpPr>
          <p:spPr bwMode="auto">
            <a:xfrm flipV="1">
              <a:off x="0" y="989014"/>
              <a:ext cx="8001000" cy="47622"/>
            </a:xfrm>
            <a:prstGeom prst="rect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43" tIns="45520" rIns="91043" bIns="4552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3" name="Picture 11" descr="chrmblue_std small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0327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0"/>
          <p:cNvSpPr txBox="1">
            <a:spLocks noChangeArrowheads="1"/>
          </p:cNvSpPr>
          <p:nvPr userDrawn="1"/>
        </p:nvSpPr>
        <p:spPr bwMode="auto">
          <a:xfrm>
            <a:off x="1281902" y="6392141"/>
            <a:ext cx="914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 smtClean="0">
                <a:solidFill>
                  <a:srgbClr val="000099"/>
                </a:solidFill>
                <a:latin typeface="Arial Black" pitchFamily="34" charset="0"/>
              </a:rPr>
              <a:t>AFIT Education Excellence: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 smtClean="0">
                <a:solidFill>
                  <a:srgbClr val="000099"/>
                </a:solidFill>
                <a:latin typeface="Arial Black" pitchFamily="34" charset="0"/>
              </a:rPr>
              <a:t>Inspiration </a:t>
            </a:r>
            <a:r>
              <a:rPr lang="en-US" altLang="en-US" sz="1200" b="1" i="1" dirty="0" smtClean="0">
                <a:solidFill>
                  <a:srgbClr val="000099"/>
                </a:solidFill>
                <a:latin typeface="Arial Black" pitchFamily="34" charset="0"/>
                <a:sym typeface="Wingdings" panose="05000000000000000000" pitchFamily="2" charset="2"/>
              </a:rPr>
              <a:t> </a:t>
            </a:r>
            <a:r>
              <a:rPr lang="en-US" altLang="en-US" sz="1200" b="1" i="1" dirty="0" smtClean="0">
                <a:solidFill>
                  <a:srgbClr val="000099"/>
                </a:solidFill>
                <a:latin typeface="Arial Black" pitchFamily="34" charset="0"/>
              </a:rPr>
              <a:t>Imagination </a:t>
            </a:r>
            <a:r>
              <a:rPr lang="en-US" altLang="en-US" sz="1200" b="1" i="1" dirty="0" smtClean="0">
                <a:solidFill>
                  <a:srgbClr val="000099"/>
                </a:solidFill>
                <a:latin typeface="Arial Black" pitchFamily="34" charset="0"/>
                <a:sym typeface="Wingdings" panose="05000000000000000000" pitchFamily="2" charset="2"/>
              </a:rPr>
              <a:t></a:t>
            </a:r>
            <a:r>
              <a:rPr lang="en-US" altLang="en-US" sz="1200" b="1" i="1" dirty="0" smtClean="0">
                <a:solidFill>
                  <a:srgbClr val="000099"/>
                </a:solidFill>
                <a:latin typeface="Arial Black" pitchFamily="34" charset="0"/>
              </a:rPr>
              <a:t> Innovation </a:t>
            </a:r>
            <a:r>
              <a:rPr lang="en-US" altLang="en-US" sz="1200" b="1" i="1" dirty="0" smtClean="0">
                <a:solidFill>
                  <a:srgbClr val="000099"/>
                </a:solidFill>
                <a:latin typeface="Arial Black" pitchFamily="34" charset="0"/>
                <a:sym typeface="Wingdings" panose="05000000000000000000" pitchFamily="2" charset="2"/>
              </a:rPr>
              <a:t> </a:t>
            </a:r>
            <a:r>
              <a:rPr lang="en-US" altLang="en-US" sz="1200" b="1" i="1" dirty="0" smtClean="0">
                <a:solidFill>
                  <a:srgbClr val="000099"/>
                </a:solidFill>
                <a:latin typeface="Arial Black" pitchFamily="34" charset="0"/>
              </a:rPr>
              <a:t>Invention </a:t>
            </a:r>
            <a:r>
              <a:rPr lang="en-US" altLang="en-US" sz="1200" b="1" i="1" dirty="0" smtClean="0">
                <a:solidFill>
                  <a:srgbClr val="000099"/>
                </a:solidFill>
                <a:latin typeface="Arial Black" pitchFamily="34" charset="0"/>
                <a:sym typeface="Wingdings" panose="05000000000000000000" pitchFamily="2" charset="2"/>
              </a:rPr>
              <a:t> Implementation  </a:t>
            </a:r>
            <a:r>
              <a:rPr lang="en-US" altLang="en-US" sz="1200" b="1" i="1" dirty="0" smtClean="0">
                <a:solidFill>
                  <a:srgbClr val="000099"/>
                </a:solidFill>
                <a:latin typeface="Arial Black" pitchFamily="34" charset="0"/>
              </a:rPr>
              <a:t>Impact</a:t>
            </a:r>
            <a:endParaRPr lang="en-US" altLang="en-US" sz="1200" b="1" i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33689" y="6553200"/>
            <a:ext cx="12191999" cy="45720"/>
            <a:chOff x="1" y="1446212"/>
            <a:chExt cx="12191999" cy="45720"/>
          </a:xfrm>
        </p:grpSpPr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 flipV="1">
              <a:off x="9753602" y="1446212"/>
              <a:ext cx="2438398" cy="45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82981" tIns="41493" rIns="82981" bIns="41493" anchor="ctr"/>
            <a:lstStyle>
              <a:lvl1pPr defTabSz="8270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270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270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270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270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 flipV="1">
              <a:off x="1" y="1446213"/>
              <a:ext cx="1905000" cy="45719"/>
            </a:xfrm>
            <a:prstGeom prst="rect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43" tIns="45520" rIns="91043" bIns="4552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3" name="Picture 13" descr="Air Education and Training Command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61050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Air University.png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349" y="6096000"/>
            <a:ext cx="755651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2796"/>
            <a:ext cx="876300" cy="813047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3" y="30700"/>
            <a:ext cx="161448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20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5pPr>
      <a:lvl6pPr marL="455272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6pPr>
      <a:lvl7pPr marL="910544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7pPr>
      <a:lvl8pPr marL="1365819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8pPr>
      <a:lvl9pPr marL="182109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9pPr>
    </p:titleStyle>
    <p:bodyStyle>
      <a:lvl1pPr marL="331788" indent="-3317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463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2pPr>
      <a:lvl3pPr marL="1130300" indent="-21748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85913" indent="-21748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41525" indent="-2174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03999" indent="-22763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59268" indent="-22763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14540" indent="-22763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69808" indent="-22763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72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544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819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090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357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633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905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180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rtmouth.edu/~chance/teaching_aids/books_articles/probability_book/amsbook.mac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Analytics: </a:t>
            </a:r>
            <a:r>
              <a:rPr lang="en-US" dirty="0"/>
              <a:t>Probability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019261"/>
            <a:ext cx="8229600" cy="1752600"/>
          </a:xfrm>
        </p:spPr>
        <p:txBody>
          <a:bodyPr/>
          <a:lstStyle/>
          <a:p>
            <a:r>
              <a:rPr lang="en-US" dirty="0" smtClean="0"/>
              <a:t>Darryl K. Ahner, PhD, P.E.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09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8" y="0"/>
            <a:ext cx="10363200" cy="8191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Venn </a:t>
            </a:r>
            <a:r>
              <a:rPr lang="en-US" sz="3600" dirty="0"/>
              <a:t>Diagram for Event </a:t>
            </a:r>
            <a:r>
              <a:rPr lang="en-US" sz="3600" i="1" dirty="0"/>
              <a:t>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53606"/>
            <a:ext cx="8229600" cy="2960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2961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72"/>
            <a:ext cx="10363200" cy="819134"/>
          </a:xfrm>
        </p:spPr>
        <p:txBody>
          <a:bodyPr/>
          <a:lstStyle/>
          <a:p>
            <a:r>
              <a:rPr lang="en-US" sz="2800" dirty="0"/>
              <a:t>Some Basic Relationships of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 any probability application, either event </a:t>
            </a:r>
            <a:r>
              <a:rPr lang="en-US" i="1" dirty="0"/>
              <a:t>A</a:t>
            </a:r>
            <a:r>
              <a:rPr lang="en-US" dirty="0"/>
              <a:t> or its complement </a:t>
            </a:r>
            <a:r>
              <a:rPr lang="en-US" i="1" dirty="0"/>
              <a:t>A</a:t>
            </a:r>
            <a:r>
              <a:rPr lang="en-US" i="1" baseline="30000" dirty="0"/>
              <a:t>c</a:t>
            </a:r>
            <a:r>
              <a:rPr lang="en-US" dirty="0"/>
              <a:t> must occur</a:t>
            </a:r>
          </a:p>
          <a:p>
            <a:r>
              <a:rPr lang="en-US" dirty="0"/>
              <a:t>Solving for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), we obtain the following result: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probability of an event A can be computed easily if the probability of its complement is known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3518045"/>
            <a:ext cx="8248650" cy="80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20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253"/>
            <a:ext cx="10363200" cy="819134"/>
          </a:xfrm>
        </p:spPr>
        <p:txBody>
          <a:bodyPr/>
          <a:lstStyle/>
          <a:p>
            <a:r>
              <a:rPr lang="en-US" sz="2800" dirty="0"/>
              <a:t>Some Basic Relationships of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Addition Law</a:t>
            </a:r>
          </a:p>
          <a:p>
            <a:r>
              <a:rPr lang="en-US" dirty="0"/>
              <a:t>The addition law is helpful when we are interested in knowing the probability that at least one of two events will occur</a:t>
            </a:r>
          </a:p>
          <a:p>
            <a:r>
              <a:rPr lang="en-US" dirty="0"/>
              <a:t>Concepts related to the combination of events:</a:t>
            </a:r>
          </a:p>
          <a:p>
            <a:pPr lvl="1"/>
            <a:r>
              <a:rPr lang="en-US" dirty="0"/>
              <a:t>The union of events</a:t>
            </a:r>
          </a:p>
          <a:p>
            <a:pPr lvl="1"/>
            <a:r>
              <a:rPr lang="en-US" dirty="0"/>
              <a:t>The intersection of events</a:t>
            </a:r>
          </a:p>
        </p:txBody>
      </p:sp>
    </p:spTree>
    <p:extLst>
      <p:ext uri="{BB962C8B-B14F-4D97-AF65-F5344CB8AC3E}">
        <p14:creationId xmlns:p14="http://schemas.microsoft.com/office/powerpoint/2010/main" val="2726670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1" y="17253"/>
            <a:ext cx="10363200" cy="819134"/>
          </a:xfrm>
        </p:spPr>
        <p:txBody>
          <a:bodyPr/>
          <a:lstStyle/>
          <a:p>
            <a:r>
              <a:rPr lang="en-US" sz="2800" dirty="0"/>
              <a:t>Some Basic Relationships of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Given two events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, the </a:t>
            </a:r>
            <a:r>
              <a:rPr lang="en-US" b="1" dirty="0"/>
              <a:t>union of </a:t>
            </a:r>
            <a:r>
              <a:rPr lang="en-US" b="1" i="1" dirty="0"/>
              <a:t>A</a:t>
            </a:r>
            <a:r>
              <a:rPr lang="en-US" b="1" dirty="0"/>
              <a:t> and </a:t>
            </a:r>
            <a:r>
              <a:rPr lang="en-US" b="1" i="1" dirty="0"/>
              <a:t>B</a:t>
            </a:r>
            <a:r>
              <a:rPr lang="en-US" b="1" dirty="0"/>
              <a:t> </a:t>
            </a:r>
            <a:r>
              <a:rPr lang="en-US" dirty="0"/>
              <a:t>is defined as the event containing all outcomes belonging to </a:t>
            </a:r>
            <a:r>
              <a:rPr lang="en-US" i="1" dirty="0"/>
              <a:t>A</a:t>
            </a:r>
            <a:r>
              <a:rPr lang="en-US" dirty="0"/>
              <a:t> or </a:t>
            </a:r>
            <a:r>
              <a:rPr lang="en-US" i="1" dirty="0"/>
              <a:t>B</a:t>
            </a:r>
            <a:r>
              <a:rPr lang="en-US" dirty="0"/>
              <a:t> or both</a:t>
            </a:r>
          </a:p>
          <a:p>
            <a:r>
              <a:rPr lang="en-US" dirty="0"/>
              <a:t>The union of A and B is denoted </a:t>
            </a:r>
          </a:p>
          <a:p>
            <a:r>
              <a:rPr lang="en-US" dirty="0"/>
              <a:t>The Venn diagram in Figure 5.2 depicts the union 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</a:p>
          <a:p>
            <a:pPr lvl="1"/>
            <a:r>
              <a:rPr lang="en-US" dirty="0"/>
              <a:t>One circle contains all the outcomes of </a:t>
            </a:r>
            <a:r>
              <a:rPr lang="en-US" i="1" dirty="0"/>
              <a:t>A</a:t>
            </a:r>
          </a:p>
          <a:p>
            <a:pPr lvl="1"/>
            <a:r>
              <a:rPr lang="en-US" dirty="0"/>
              <a:t>The other contains all the outcomes of </a:t>
            </a:r>
            <a:r>
              <a:rPr lang="en-US" i="1" dirty="0"/>
              <a:t>B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819996" y="2745300"/>
          <a:ext cx="837458" cy="351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393480" imgH="164880" progId="Equation.DSMT4">
                  <p:embed/>
                </p:oleObj>
              </mc:Choice>
              <mc:Fallback>
                <p:oleObj name="Equation" r:id="rId3" imgW="3934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9996" y="2745300"/>
                        <a:ext cx="837458" cy="351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241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819134"/>
          </a:xfrm>
        </p:spPr>
        <p:txBody>
          <a:bodyPr>
            <a:noAutofit/>
          </a:bodyPr>
          <a:lstStyle/>
          <a:p>
            <a:r>
              <a:rPr lang="en-US" sz="2800" dirty="0" smtClean="0"/>
              <a:t>Venn </a:t>
            </a:r>
            <a:r>
              <a:rPr lang="en-US" sz="2800" dirty="0"/>
              <a:t>Diagram for the Union of Events</a:t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2800" i="1" dirty="0"/>
              <a:t>A</a:t>
            </a:r>
            <a:r>
              <a:rPr lang="en-US" sz="2800" dirty="0"/>
              <a:t> and </a:t>
            </a:r>
            <a:r>
              <a:rPr lang="en-US" sz="2800" i="1" dirty="0"/>
              <a:t>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28223"/>
            <a:ext cx="8229600" cy="3038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592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819134"/>
          </a:xfrm>
        </p:spPr>
        <p:txBody>
          <a:bodyPr/>
          <a:lstStyle/>
          <a:p>
            <a:r>
              <a:rPr lang="en-US" sz="2800" dirty="0"/>
              <a:t>Some Basic Relationships of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definition of the </a:t>
            </a:r>
            <a:r>
              <a:rPr lang="en-US" b="1" dirty="0"/>
              <a:t>intersection of </a:t>
            </a:r>
            <a:r>
              <a:rPr lang="en-US" b="1" i="1" dirty="0"/>
              <a:t>A</a:t>
            </a:r>
            <a:r>
              <a:rPr lang="en-US" b="1" dirty="0"/>
              <a:t> and </a:t>
            </a:r>
            <a:r>
              <a:rPr lang="en-US" b="1" i="1" dirty="0"/>
              <a:t>B</a:t>
            </a:r>
            <a:r>
              <a:rPr lang="en-US" b="1" dirty="0"/>
              <a:t> </a:t>
            </a:r>
            <a:r>
              <a:rPr lang="en-US" dirty="0"/>
              <a:t>is the event containing the outcomes that belong to both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</a:p>
          <a:p>
            <a:r>
              <a:rPr lang="en-US" dirty="0"/>
              <a:t>The intersection 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is denoted by </a:t>
            </a:r>
          </a:p>
          <a:p>
            <a:r>
              <a:rPr lang="en-US" dirty="0"/>
              <a:t>The Venn diagram depicting the intersection 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is shown in </a:t>
            </a:r>
            <a:r>
              <a:rPr lang="en-US" dirty="0" smtClean="0"/>
              <a:t>the following figure </a:t>
            </a:r>
          </a:p>
          <a:p>
            <a:r>
              <a:rPr lang="en-US" dirty="0" smtClean="0"/>
              <a:t>The </a:t>
            </a:r>
            <a:r>
              <a:rPr lang="en-US" dirty="0"/>
              <a:t>area in which the two circles overlap is the intersection</a:t>
            </a:r>
          </a:p>
          <a:p>
            <a:pPr lvl="1"/>
            <a:r>
              <a:rPr lang="en-US" dirty="0"/>
              <a:t>It contains outcomes that are in both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140142" y="2752870"/>
          <a:ext cx="83661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393480" imgH="177480" progId="Equation.DSMT4">
                  <p:embed/>
                </p:oleObj>
              </mc:Choice>
              <mc:Fallback>
                <p:oleObj name="Equation" r:id="rId3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0142" y="2752870"/>
                        <a:ext cx="836612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850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011"/>
            <a:ext cx="10363200" cy="8191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Venn </a:t>
            </a:r>
            <a:r>
              <a:rPr lang="en-US" sz="2800" dirty="0"/>
              <a:t>Diagram for the Intersection of Events </a:t>
            </a:r>
            <a:r>
              <a:rPr lang="en-US" sz="2800" i="1" dirty="0"/>
              <a:t>A</a:t>
            </a:r>
            <a:r>
              <a:rPr lang="en-US" sz="2800" dirty="0"/>
              <a:t> and </a:t>
            </a:r>
            <a:r>
              <a:rPr lang="en-US" sz="2800" i="1" dirty="0"/>
              <a:t>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13901"/>
            <a:ext cx="8229600" cy="2935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7142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7" y="8626"/>
            <a:ext cx="10363200" cy="819134"/>
          </a:xfrm>
        </p:spPr>
        <p:txBody>
          <a:bodyPr/>
          <a:lstStyle/>
          <a:p>
            <a:r>
              <a:rPr lang="en-US" sz="2800" dirty="0"/>
              <a:t>Some Basic Relationships of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addition law provides a way to </a:t>
            </a:r>
            <a:r>
              <a:rPr lang="en-US" dirty="0" smtClean="0"/>
              <a:t>compute </a:t>
            </a:r>
            <a:r>
              <a:rPr lang="en-US" dirty="0"/>
              <a:t>the probability that event </a:t>
            </a:r>
            <a:r>
              <a:rPr lang="en-US" i="1" dirty="0"/>
              <a:t>A</a:t>
            </a:r>
            <a:r>
              <a:rPr lang="en-US" dirty="0"/>
              <a:t> or event </a:t>
            </a:r>
            <a:r>
              <a:rPr lang="en-US" i="1" dirty="0"/>
              <a:t>B</a:t>
            </a:r>
            <a:r>
              <a:rPr lang="en-US" dirty="0"/>
              <a:t> or both will occur</a:t>
            </a:r>
          </a:p>
          <a:p>
            <a:r>
              <a:rPr lang="en-US" dirty="0"/>
              <a:t>Used to compute the probability of the union of two events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special case arises for </a:t>
            </a:r>
            <a:r>
              <a:rPr lang="en-US" b="1" dirty="0"/>
              <a:t>mutually exclusive events</a:t>
            </a:r>
          </a:p>
          <a:p>
            <a:pPr lvl="1"/>
            <a:r>
              <a:rPr lang="en-US" dirty="0"/>
              <a:t>If the occurrence of one event precludes the occurrence of the other</a:t>
            </a:r>
          </a:p>
          <a:p>
            <a:pPr lvl="1"/>
            <a:r>
              <a:rPr lang="en-US" dirty="0"/>
              <a:t>If the events have no outcomes in common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51126"/>
            <a:ext cx="8229600" cy="780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047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53"/>
            <a:ext cx="10363200" cy="8191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Venn </a:t>
            </a:r>
            <a:r>
              <a:rPr lang="en-US" sz="2800" dirty="0"/>
              <a:t>Diagram for Mutually Exclusive Events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93428"/>
            <a:ext cx="7315200" cy="2511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705350"/>
            <a:ext cx="8229600" cy="80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6646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Independent Events</a:t>
            </a:r>
          </a:p>
          <a:p>
            <a:r>
              <a:rPr lang="en-US" dirty="0"/>
              <a:t>Multiplication Law</a:t>
            </a:r>
          </a:p>
          <a:p>
            <a:r>
              <a:rPr lang="en-US" dirty="0"/>
              <a:t>Bayes’ Theorem</a:t>
            </a:r>
          </a:p>
        </p:txBody>
      </p:sp>
    </p:spTree>
    <p:extLst>
      <p:ext uri="{BB962C8B-B14F-4D97-AF65-F5344CB8AC3E}">
        <p14:creationId xmlns:p14="http://schemas.microsoft.com/office/powerpoint/2010/main" val="1923236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244"/>
            <a:ext cx="10515600" cy="782955"/>
          </a:xfrm>
        </p:spPr>
        <p:txBody>
          <a:bodyPr anchor="t" anchorCtr="0"/>
          <a:lstStyle/>
          <a:p>
            <a:r>
              <a:rPr lang="en-US" sz="3600" dirty="0" smtClean="0"/>
              <a:t>Readings for this Lesson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249761"/>
            <a:ext cx="1051560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175" indent="-257175">
              <a:spcBef>
                <a:spcPts val="600"/>
              </a:spcBef>
            </a:pPr>
            <a:r>
              <a:rPr lang="en-US" sz="2800" dirty="0">
                <a:hlinkClick r:id="rId3"/>
              </a:rPr>
              <a:t>https://www.dartmouth.edu/~</a:t>
            </a:r>
            <a:r>
              <a:rPr lang="en-US" sz="2800" dirty="0" smtClean="0">
                <a:hlinkClick r:id="rId3"/>
              </a:rPr>
              <a:t>chance/teaching_aids/books_articles/probability_book/amsbook.mac.pdf</a:t>
            </a:r>
            <a:r>
              <a:rPr lang="en-US" sz="2800" dirty="0" smtClean="0"/>
              <a:t> (GNU license allow free distribution for educational purposes) Introduction to Probability by </a:t>
            </a:r>
            <a:r>
              <a:rPr lang="en-US" sz="2800" dirty="0" err="1" smtClean="0"/>
              <a:t>Grinstead</a:t>
            </a:r>
            <a:r>
              <a:rPr lang="en-US" sz="2800" dirty="0" smtClean="0"/>
              <a:t> and Snell, 2006</a:t>
            </a:r>
            <a:endParaRPr lang="en-US" sz="2800" dirty="0"/>
          </a:p>
          <a:p>
            <a:pPr marL="655637" lvl="1" indent="-257175"/>
            <a:endParaRPr lang="en-US" dirty="0"/>
          </a:p>
          <a:p>
            <a:pPr marL="702945" lvl="1" indent="-257175">
              <a:spcBef>
                <a:spcPts val="600"/>
              </a:spcBef>
            </a:pPr>
            <a:endParaRPr lang="en-US" dirty="0"/>
          </a:p>
          <a:p>
            <a:pPr marL="702945" lvl="1" indent="-257175"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54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Conditional probability</a:t>
            </a:r>
            <a:r>
              <a:rPr lang="en-US" dirty="0"/>
              <a:t>: when the probability of one event is dependent on whether some related event has already occurred</a:t>
            </a:r>
          </a:p>
          <a:p>
            <a:r>
              <a:rPr lang="en-US" dirty="0"/>
              <a:t>Illustration: Lancaster Savings and Loan</a:t>
            </a:r>
          </a:p>
          <a:p>
            <a:pPr lvl="1"/>
            <a:r>
              <a:rPr lang="en-US" dirty="0"/>
              <a:t>Interested in mortgage default risk</a:t>
            </a:r>
          </a:p>
          <a:p>
            <a:pPr lvl="1"/>
            <a:r>
              <a:rPr lang="en-US" dirty="0"/>
              <a:t>Interested in whether the probability of a customer defaulting differs by marital status</a:t>
            </a:r>
          </a:p>
        </p:txBody>
      </p:sp>
    </p:spTree>
    <p:extLst>
      <p:ext uri="{BB962C8B-B14F-4D97-AF65-F5344CB8AC3E}">
        <p14:creationId xmlns:p14="http://schemas.microsoft.com/office/powerpoint/2010/main" val="352429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819134"/>
          </a:xfrm>
        </p:spPr>
        <p:txBody>
          <a:bodyPr>
            <a:noAutofit/>
          </a:bodyPr>
          <a:lstStyle/>
          <a:p>
            <a:r>
              <a:rPr lang="en-US" sz="2800" dirty="0" smtClean="0"/>
              <a:t>Subset </a:t>
            </a:r>
            <a:r>
              <a:rPr lang="en-US" sz="2800" dirty="0"/>
              <a:t>of Data from 300 Home Mortgages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Customers </a:t>
            </a:r>
            <a:r>
              <a:rPr lang="en-US" sz="2800" dirty="0"/>
              <a:t>at Lancaster Savings and Loan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68" y="1690152"/>
            <a:ext cx="6154865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034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0" y="0"/>
            <a:ext cx="10363200" cy="819134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Crosstabulation</a:t>
            </a:r>
            <a:r>
              <a:rPr lang="en-US" sz="2800" dirty="0" smtClean="0"/>
              <a:t> </a:t>
            </a:r>
            <a:r>
              <a:rPr lang="en-US" sz="2800" dirty="0"/>
              <a:t>of Marital Status and if Customer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Defaults </a:t>
            </a:r>
            <a:r>
              <a:rPr lang="en-US" sz="2800" dirty="0"/>
              <a:t>on Mortgage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38200" y="4182533"/>
            <a:ext cx="10515600" cy="19408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probability that a customer defaults on his or her mortgage is 120/300 = 0.4</a:t>
            </a:r>
          </a:p>
          <a:p>
            <a:r>
              <a:rPr lang="en-US" dirty="0"/>
              <a:t>The probability that a customer does not default on his or her mortgage is 1 – 0.4 = 0.6 (or 180/300)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12005"/>
            <a:ext cx="7315200" cy="135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5096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97" y="0"/>
            <a:ext cx="10363200" cy="819134"/>
          </a:xfrm>
        </p:spPr>
        <p:txBody>
          <a:bodyPr>
            <a:noAutofit/>
          </a:bodyPr>
          <a:lstStyle/>
          <a:p>
            <a:r>
              <a:rPr lang="en-US" sz="2800" dirty="0" smtClean="0"/>
              <a:t>PivotTable </a:t>
            </a:r>
            <a:r>
              <a:rPr lang="en-US" sz="2800" dirty="0"/>
              <a:t>for Marital Status and Whether Customer Defaults on Mortgage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3" y="1664757"/>
            <a:ext cx="6385034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418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600" dirty="0"/>
              <a:t>When values give the probability of the intersection of two events, the probabilities are called </a:t>
            </a:r>
            <a:r>
              <a:rPr lang="en-US" sz="2600" b="1" dirty="0"/>
              <a:t>joint probabilities</a:t>
            </a:r>
          </a:p>
          <a:p>
            <a:r>
              <a:rPr lang="en-US" sz="2600" b="1" dirty="0"/>
              <a:t>Marginal probabilities </a:t>
            </a:r>
            <a:r>
              <a:rPr lang="en-US" sz="2600" dirty="0"/>
              <a:t>are found by summing the joint probabilities in the corresponding row or column of the joint probability table</a:t>
            </a:r>
          </a:p>
          <a:p>
            <a:r>
              <a:rPr lang="en-US" sz="2600" dirty="0"/>
              <a:t>Conditional probabilities can be computed as the </a:t>
            </a:r>
            <a:r>
              <a:rPr lang="en-US" sz="2600" dirty="0" smtClean="0"/>
              <a:t>ratio </a:t>
            </a:r>
            <a:r>
              <a:rPr lang="en-US" sz="2600" dirty="0"/>
              <a:t>of joint probability to a marginal probability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377798"/>
            <a:ext cx="7315200" cy="154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142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6" y="0"/>
            <a:ext cx="10363200" cy="819134"/>
          </a:xfrm>
        </p:spPr>
        <p:txBody>
          <a:bodyPr>
            <a:noAutofit/>
          </a:bodyPr>
          <a:lstStyle/>
          <a:p>
            <a:r>
              <a:rPr lang="en-US" sz="2800" dirty="0" smtClean="0"/>
              <a:t>Joint </a:t>
            </a:r>
            <a:r>
              <a:rPr lang="en-US" sz="2800" dirty="0"/>
              <a:t>Probability Table for Customer Mortgage Prepayments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53469"/>
            <a:ext cx="8229600" cy="2260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874588" y="5426015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information on page 141 </a:t>
            </a:r>
            <a:r>
              <a:rPr lang="en-US" dirty="0"/>
              <a:t>of </a:t>
            </a:r>
            <a:r>
              <a:rPr lang="en-US" dirty="0" err="1"/>
              <a:t>Grinstead</a:t>
            </a:r>
            <a:r>
              <a:rPr lang="en-US" dirty="0"/>
              <a:t> and Snell</a:t>
            </a:r>
          </a:p>
        </p:txBody>
      </p:sp>
    </p:spTree>
    <p:extLst>
      <p:ext uri="{BB962C8B-B14F-4D97-AF65-F5344CB8AC3E}">
        <p14:creationId xmlns:p14="http://schemas.microsoft.com/office/powerpoint/2010/main" val="1868410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96" y="34506"/>
            <a:ext cx="10363200" cy="819134"/>
          </a:xfrm>
        </p:spPr>
        <p:txBody>
          <a:bodyPr>
            <a:noAutofit/>
          </a:bodyPr>
          <a:lstStyle/>
          <a:p>
            <a:r>
              <a:rPr lang="en-US" sz="2800" dirty="0" smtClean="0"/>
              <a:t>Using </a:t>
            </a:r>
            <a:r>
              <a:rPr lang="en-US" sz="2800" dirty="0"/>
              <a:t>Excel PivotTable to Calculate Conditional Probabilities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08" y="1681685"/>
            <a:ext cx="6358184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611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Independent Events</a:t>
            </a:r>
          </a:p>
          <a:p>
            <a:r>
              <a:rPr lang="en-US" dirty="0"/>
              <a:t>If the probability of event </a:t>
            </a:r>
            <a:r>
              <a:rPr lang="en-US" i="1" dirty="0"/>
              <a:t>D</a:t>
            </a:r>
            <a:r>
              <a:rPr lang="en-US" dirty="0"/>
              <a:t> is not changed by the existence of event </a:t>
            </a:r>
            <a:r>
              <a:rPr lang="en-US" i="1" dirty="0"/>
              <a:t>M</a:t>
            </a:r>
            <a:r>
              <a:rPr lang="en-US" dirty="0"/>
              <a:t>, then we would say that events </a:t>
            </a:r>
            <a:r>
              <a:rPr lang="en-US" i="1" dirty="0"/>
              <a:t>D</a:t>
            </a:r>
            <a:r>
              <a:rPr lang="en-US" dirty="0"/>
              <a:t> and </a:t>
            </a:r>
            <a:r>
              <a:rPr lang="en-US" i="1" dirty="0"/>
              <a:t>M</a:t>
            </a:r>
            <a:r>
              <a:rPr lang="en-US" dirty="0"/>
              <a:t> are independent events</a:t>
            </a:r>
          </a:p>
          <a:p>
            <a:r>
              <a:rPr lang="en-US" dirty="0"/>
              <a:t>Otherwise, the events are dependent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42303"/>
            <a:ext cx="8229600" cy="1670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538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Multiplication Law</a:t>
            </a:r>
          </a:p>
          <a:p>
            <a:r>
              <a:rPr lang="en-US" b="1" dirty="0"/>
              <a:t>Multiplication law </a:t>
            </a:r>
            <a:r>
              <a:rPr lang="en-US" dirty="0"/>
              <a:t>can be used to calculate the probability of the intersection of two events</a:t>
            </a:r>
          </a:p>
          <a:p>
            <a:r>
              <a:rPr lang="en-US" dirty="0"/>
              <a:t>Based on the definition of conditional probability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83039"/>
            <a:ext cx="8229600" cy="1224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713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Special case in which events A and B are independent</a:t>
            </a:r>
          </a:p>
          <a:p>
            <a:r>
              <a:rPr lang="en-US" dirty="0"/>
              <a:t>To </a:t>
            </a:r>
            <a:r>
              <a:rPr lang="en-US" dirty="0" smtClean="0"/>
              <a:t>compute </a:t>
            </a:r>
            <a:r>
              <a:rPr lang="en-US" dirty="0"/>
              <a:t>the probability of the intersection of two independent events, simply multiply the probabilities of </a:t>
            </a:r>
            <a:r>
              <a:rPr lang="en-US" dirty="0" smtClean="0"/>
              <a:t>each </a:t>
            </a:r>
            <a:r>
              <a:rPr lang="en-US" dirty="0"/>
              <a:t>event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377144"/>
            <a:ext cx="8229600" cy="781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732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and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random experiment </a:t>
            </a:r>
            <a:r>
              <a:rPr lang="en-US" dirty="0"/>
              <a:t>is a process that generates well-defined outcomes</a:t>
            </a:r>
          </a:p>
          <a:p>
            <a:r>
              <a:rPr lang="en-US" dirty="0"/>
              <a:t>By specifying all possible outcomes, we identify the </a:t>
            </a:r>
            <a:r>
              <a:rPr lang="en-US" b="1" dirty="0"/>
              <a:t>sample space</a:t>
            </a:r>
            <a:r>
              <a:rPr lang="en-US" dirty="0"/>
              <a:t> for a random experiment; examples:</a:t>
            </a:r>
          </a:p>
          <a:p>
            <a:pPr lvl="1"/>
            <a:r>
              <a:rPr lang="en-US" dirty="0"/>
              <a:t>A coin toss</a:t>
            </a:r>
          </a:p>
          <a:p>
            <a:pPr lvl="1"/>
            <a:r>
              <a:rPr lang="en-US" dirty="0"/>
              <a:t>Rolling a die</a:t>
            </a:r>
          </a:p>
          <a:p>
            <a:r>
              <a:rPr lang="en-US" dirty="0"/>
              <a:t>An </a:t>
            </a:r>
            <a:r>
              <a:rPr lang="en-US" b="1" dirty="0"/>
              <a:t>event</a:t>
            </a:r>
            <a:r>
              <a:rPr lang="en-US" dirty="0"/>
              <a:t> is defined as a collection of outcomes</a:t>
            </a:r>
          </a:p>
        </p:txBody>
      </p:sp>
    </p:spTree>
    <p:extLst>
      <p:ext uri="{BB962C8B-B14F-4D97-AF65-F5344CB8AC3E}">
        <p14:creationId xmlns:p14="http://schemas.microsoft.com/office/powerpoint/2010/main" val="2596305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Bayes’ Theorem</a:t>
            </a:r>
          </a:p>
          <a:p>
            <a:r>
              <a:rPr lang="en-US" dirty="0"/>
              <a:t>Often begin the analysis with initial or </a:t>
            </a:r>
            <a:r>
              <a:rPr lang="en-US" b="1" dirty="0"/>
              <a:t>prior probability </a:t>
            </a:r>
            <a:r>
              <a:rPr lang="en-US" dirty="0"/>
              <a:t>estimates for specific events of interest</a:t>
            </a:r>
          </a:p>
          <a:p>
            <a:r>
              <a:rPr lang="en-US" dirty="0"/>
              <a:t>Then, obtain additional information about events</a:t>
            </a:r>
          </a:p>
          <a:p>
            <a:r>
              <a:rPr lang="en-US" dirty="0"/>
              <a:t>Given new information, update the prior probability values by calculating revised probabilities, referred to as </a:t>
            </a:r>
            <a:r>
              <a:rPr lang="en-US" b="1" dirty="0"/>
              <a:t>posterior probabilities</a:t>
            </a:r>
          </a:p>
          <a:p>
            <a:r>
              <a:rPr lang="en-US" b="1" dirty="0"/>
              <a:t>Bayes’ theorem </a:t>
            </a:r>
            <a:r>
              <a:rPr lang="en-US" dirty="0"/>
              <a:t>provides a means for making these probability calculations</a:t>
            </a:r>
          </a:p>
        </p:txBody>
      </p:sp>
    </p:spTree>
    <p:extLst>
      <p:ext uri="{BB962C8B-B14F-4D97-AF65-F5344CB8AC3E}">
        <p14:creationId xmlns:p14="http://schemas.microsoft.com/office/powerpoint/2010/main" val="506968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Example: A manufacturing firm receives shipments of parts from two different suppliers</a:t>
            </a:r>
          </a:p>
          <a:p>
            <a:pPr lvl="1"/>
            <a:r>
              <a:rPr lang="en-US" dirty="0"/>
              <a:t>65% of the parts purchased from supplier 1</a:t>
            </a:r>
          </a:p>
          <a:p>
            <a:pPr lvl="1"/>
            <a:r>
              <a:rPr lang="en-US" dirty="0"/>
              <a:t>35% of the parts purchased from supplier 2</a:t>
            </a:r>
          </a:p>
          <a:p>
            <a:r>
              <a:rPr lang="en-US" dirty="0"/>
              <a:t>Quality of purchased parts varies according to their source</a:t>
            </a:r>
          </a:p>
        </p:txBody>
      </p:sp>
    </p:spTree>
    <p:extLst>
      <p:ext uri="{BB962C8B-B14F-4D97-AF65-F5344CB8AC3E}">
        <p14:creationId xmlns:p14="http://schemas.microsoft.com/office/powerpoint/2010/main" val="2808791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53"/>
            <a:ext cx="10363200" cy="8191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Historical </a:t>
            </a:r>
            <a:r>
              <a:rPr lang="en-US" sz="2800" dirty="0"/>
              <a:t>Quality Levels for Two Suppliers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Historical data suggest the quality ratings of the two suppliers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Figure 5.7 shows a diagram that depicts the process of the firm receiving a part from one of the suppliers and the discovering that the part is good or bad as a two-step random experiment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49521"/>
            <a:ext cx="7315200" cy="931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669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396" y="0"/>
            <a:ext cx="10363200" cy="8191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Diagram </a:t>
            </a:r>
            <a:r>
              <a:rPr lang="en-US" sz="2800" dirty="0"/>
              <a:t>of Two-Supplier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93428"/>
            <a:ext cx="6827998" cy="4150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823200" y="1825625"/>
            <a:ext cx="3530599" cy="4297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1 shows that the part comes from one of two suppliers and Step 2 shows whether the part is good or bad</a:t>
            </a:r>
          </a:p>
        </p:txBody>
      </p:sp>
    </p:spTree>
    <p:extLst>
      <p:ext uri="{BB962C8B-B14F-4D97-AF65-F5344CB8AC3E}">
        <p14:creationId xmlns:p14="http://schemas.microsoft.com/office/powerpoint/2010/main" val="3516431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Conditional Probability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process of computing joint probabilities can be depicted in what is called a probability tree</a:t>
            </a:r>
          </a:p>
          <a:p>
            <a:r>
              <a:rPr lang="en-US" dirty="0"/>
              <a:t>From left to right through the tree:</a:t>
            </a:r>
          </a:p>
          <a:p>
            <a:pPr lvl="1"/>
            <a:r>
              <a:rPr lang="en-US" dirty="0"/>
              <a:t>The probabilities for each branch at step 1 are prior probabilities</a:t>
            </a:r>
          </a:p>
          <a:p>
            <a:pPr lvl="1"/>
            <a:r>
              <a:rPr lang="en-US" dirty="0"/>
              <a:t>The probabilities for each branch at step 2 are conditional probabilities</a:t>
            </a:r>
          </a:p>
          <a:p>
            <a:r>
              <a:rPr lang="en-US" dirty="0"/>
              <a:t>To find the probability of each experimental outcome, multiply the probabilities on the branches leading to the outcome</a:t>
            </a:r>
          </a:p>
        </p:txBody>
      </p:sp>
    </p:spTree>
    <p:extLst>
      <p:ext uri="{BB962C8B-B14F-4D97-AF65-F5344CB8AC3E}">
        <p14:creationId xmlns:p14="http://schemas.microsoft.com/office/powerpoint/2010/main" val="2265470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8191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Probability </a:t>
            </a:r>
            <a:r>
              <a:rPr lang="en-US" sz="2800" dirty="0"/>
              <a:t>Tree for Two-Supplier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37" y="1673220"/>
            <a:ext cx="8487727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584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402931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sz="2600" dirty="0"/>
              <a:t>Suppose the parts from the two suppliers are used in the firm’s manufacturing process and a machine breaks while attempting the process using a bad part</a:t>
            </a:r>
          </a:p>
          <a:p>
            <a:pPr lvl="1"/>
            <a:r>
              <a:rPr lang="en-US" dirty="0"/>
              <a:t>Given the information that the part is bad, what is the probability that it came from supplier 1 and what is the probability that it came from supplier 2?</a:t>
            </a:r>
          </a:p>
          <a:p>
            <a:pPr lvl="1"/>
            <a:r>
              <a:rPr lang="en-US" dirty="0"/>
              <a:t>With the information in the probability tree, Bayes’ theorem can be used to answer these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45" y="4431128"/>
            <a:ext cx="7196711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747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Bayes’ theorem is applicable when events for which we want to compute posterior probabilities are mutually exclusive and their union is the entire sample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84537"/>
            <a:ext cx="8229600" cy="1141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83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BREAK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65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Discrete Random Variables</a:t>
            </a:r>
          </a:p>
          <a:p>
            <a:r>
              <a:rPr lang="en-US" dirty="0"/>
              <a:t>Continuous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1004393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2" y="0"/>
            <a:ext cx="10363200" cy="8191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Random </a:t>
            </a:r>
            <a:r>
              <a:rPr lang="en-US" sz="2800" dirty="0"/>
              <a:t>Experiments and Experimental Outcomes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86809"/>
            <a:ext cx="8229600" cy="2370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5575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Random variables are quantities whose values are not known with certainty</a:t>
            </a:r>
          </a:p>
          <a:p>
            <a:r>
              <a:rPr lang="en-US" dirty="0"/>
              <a:t>In probability terms, a random variable is a numerical description of the outcome of a random experiment</a:t>
            </a:r>
          </a:p>
          <a:p>
            <a:r>
              <a:rPr lang="en-US" dirty="0"/>
              <a:t>A random variable can be classifies as being either:</a:t>
            </a:r>
          </a:p>
          <a:p>
            <a:pPr lvl="1"/>
            <a:r>
              <a:rPr lang="en-US" dirty="0"/>
              <a:t>Discrete</a:t>
            </a:r>
          </a:p>
          <a:p>
            <a:pPr lvl="1"/>
            <a:r>
              <a:rPr lang="en-US" dirty="0"/>
              <a:t>Continuous</a:t>
            </a:r>
          </a:p>
        </p:txBody>
      </p:sp>
    </p:spTree>
    <p:extLst>
      <p:ext uri="{BB962C8B-B14F-4D97-AF65-F5344CB8AC3E}">
        <p14:creationId xmlns:p14="http://schemas.microsoft.com/office/powerpoint/2010/main" val="1834296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Discrete Random Variables</a:t>
            </a:r>
          </a:p>
          <a:p>
            <a:r>
              <a:rPr lang="en-US" dirty="0"/>
              <a:t>A random variable that can take on only specified discrete values is referred to as a </a:t>
            </a:r>
            <a:r>
              <a:rPr lang="en-US" b="1" dirty="0"/>
              <a:t>discrete random </a:t>
            </a:r>
            <a:r>
              <a:rPr lang="en-US" b="1" dirty="0" smtClean="0"/>
              <a:t>variable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1325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363200" cy="8191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Examples </a:t>
            </a:r>
            <a:r>
              <a:rPr lang="en-US" sz="2800" dirty="0"/>
              <a:t>of Discrete Random Variables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51097"/>
            <a:ext cx="9144000" cy="2290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8807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385" y="0"/>
            <a:ext cx="10363200" cy="819134"/>
          </a:xfrm>
        </p:spPr>
        <p:txBody>
          <a:bodyPr>
            <a:noAutofit/>
          </a:bodyPr>
          <a:lstStyle/>
          <a:p>
            <a:r>
              <a:rPr lang="en-US" sz="2800" dirty="0" smtClean="0"/>
              <a:t>Joint </a:t>
            </a:r>
            <a:r>
              <a:rPr lang="en-US" sz="2800" dirty="0"/>
              <a:t>Probability Table for Customer Mortgage Prepayments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22247"/>
            <a:ext cx="9144000" cy="1532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336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Continuous Random Variables</a:t>
            </a:r>
          </a:p>
          <a:p>
            <a:r>
              <a:rPr lang="en-US" dirty="0"/>
              <a:t>A random variable that may assume any numerical value in an interval or collection of intervals is called a continuous random variable</a:t>
            </a:r>
          </a:p>
          <a:p>
            <a:r>
              <a:rPr lang="en-US" dirty="0"/>
              <a:t>Technically, relatively few random variables are truly continuous; examples are values related to time, weight, distance, and temperature</a:t>
            </a:r>
          </a:p>
          <a:p>
            <a:r>
              <a:rPr lang="en-US" dirty="0"/>
              <a:t>Many discrete random variables have a large number of potential outcomes and so can be effectively modeled as continuous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2086000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626"/>
            <a:ext cx="10363200" cy="8191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Examples </a:t>
            </a:r>
            <a:r>
              <a:rPr lang="en-US" sz="2800" dirty="0"/>
              <a:t>of Continuous Random Variables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94589"/>
            <a:ext cx="9144000" cy="19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48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 Discrete Probability Distribution</a:t>
            </a:r>
          </a:p>
          <a:p>
            <a:r>
              <a:rPr lang="en-US" dirty="0"/>
              <a:t>Expected Values and Variance</a:t>
            </a:r>
          </a:p>
          <a:p>
            <a:r>
              <a:rPr lang="en-US" dirty="0"/>
              <a:t>Discrete Uniform Probability Distribution</a:t>
            </a:r>
          </a:p>
          <a:p>
            <a:r>
              <a:rPr lang="en-US" dirty="0"/>
              <a:t>Binomial Probability Distribution</a:t>
            </a:r>
          </a:p>
          <a:p>
            <a:r>
              <a:rPr lang="en-US" dirty="0"/>
              <a:t>Poisson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902220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probability distribution </a:t>
            </a:r>
            <a:r>
              <a:rPr lang="en-US" dirty="0"/>
              <a:t>for a random variable describes the range and relative likelihood of possible values for a random variable</a:t>
            </a:r>
          </a:p>
          <a:p>
            <a:r>
              <a:rPr lang="en-US" dirty="0"/>
              <a:t>For a discrete random variable </a:t>
            </a:r>
            <a:r>
              <a:rPr lang="en-US" i="1" dirty="0"/>
              <a:t>x</a:t>
            </a:r>
            <a:r>
              <a:rPr lang="en-US" dirty="0"/>
              <a:t>, the probability distribution is defined by the probability mass function, denoted by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r>
              <a:rPr lang="en-US" dirty="0"/>
              <a:t>The probability mass function provides the probability for each value of the random variable</a:t>
            </a:r>
          </a:p>
          <a:p>
            <a:r>
              <a:rPr lang="en-US" dirty="0"/>
              <a:t>We can present probability distributions graphically</a:t>
            </a:r>
          </a:p>
        </p:txBody>
      </p:sp>
    </p:spTree>
    <p:extLst>
      <p:ext uri="{BB962C8B-B14F-4D97-AF65-F5344CB8AC3E}">
        <p14:creationId xmlns:p14="http://schemas.microsoft.com/office/powerpoint/2010/main" val="4062217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8731"/>
            <a:ext cx="7788215" cy="10503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Graphical </a:t>
            </a:r>
            <a:r>
              <a:rPr lang="en-US" sz="2800" dirty="0"/>
              <a:t>Representation of the Probability </a:t>
            </a:r>
            <a:r>
              <a:rPr lang="en-US" sz="2800" dirty="0" smtClean="0"/>
              <a:t>Distribution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67" y="1752600"/>
            <a:ext cx="5691618" cy="4238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219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4672" y="0"/>
            <a:ext cx="10363200" cy="819134"/>
          </a:xfrm>
        </p:spPr>
        <p:txBody>
          <a:bodyPr/>
          <a:lstStyle/>
          <a:p>
            <a:r>
              <a:rPr lang="en-US" sz="2800" dirty="0"/>
              <a:t>Discrete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Custom Discrete Probability Distribution</a:t>
            </a:r>
          </a:p>
          <a:p>
            <a:r>
              <a:rPr lang="en-US" dirty="0"/>
              <a:t>A probability that is generated from observations is called an </a:t>
            </a:r>
            <a:r>
              <a:rPr lang="en-US" b="1" dirty="0"/>
              <a:t>empirical probability distribution</a:t>
            </a:r>
          </a:p>
          <a:p>
            <a:r>
              <a:rPr lang="en-US" dirty="0"/>
              <a:t>An empirical probability is considered a </a:t>
            </a:r>
            <a:r>
              <a:rPr lang="en-US" b="1" dirty="0"/>
              <a:t>custom discrete probability distribution</a:t>
            </a:r>
            <a:r>
              <a:rPr lang="en-US" dirty="0"/>
              <a:t> if it is discrete and the possible values of the random variable have different values</a:t>
            </a:r>
          </a:p>
          <a:p>
            <a:pPr lvl="1"/>
            <a:r>
              <a:rPr lang="en-US" dirty="0"/>
              <a:t>Useful for describing different possible scenarios that have different probabilities</a:t>
            </a:r>
          </a:p>
          <a:p>
            <a:pPr lvl="1"/>
            <a:r>
              <a:rPr lang="en-US" dirty="0"/>
              <a:t>Probabilities generated using either the subjective method </a:t>
            </a:r>
            <a:r>
              <a:rPr lang="en-US" dirty="0" smtClean="0"/>
              <a:t>or </a:t>
            </a:r>
            <a:r>
              <a:rPr lang="en-US" dirty="0"/>
              <a:t>the relative frequency method</a:t>
            </a:r>
          </a:p>
        </p:txBody>
      </p:sp>
    </p:spTree>
    <p:extLst>
      <p:ext uri="{BB962C8B-B14F-4D97-AF65-F5344CB8AC3E}">
        <p14:creationId xmlns:p14="http://schemas.microsoft.com/office/powerpoint/2010/main" val="1511095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and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Example: California Power &amp; Light Company (CP&amp;L)</a:t>
            </a:r>
          </a:p>
          <a:p>
            <a:r>
              <a:rPr lang="en-US" dirty="0"/>
              <a:t>CP&amp;L is starting a project designed to increase the generating capacity of one of its plants in southern California</a:t>
            </a:r>
          </a:p>
          <a:p>
            <a:r>
              <a:rPr lang="en-US" dirty="0"/>
              <a:t>Analysis of similar construction projects indicates that the possible completion times for the project are 8, 9, 10, 11, and 12 months</a:t>
            </a:r>
          </a:p>
        </p:txBody>
      </p:sp>
    </p:spTree>
    <p:extLst>
      <p:ext uri="{BB962C8B-B14F-4D97-AF65-F5344CB8AC3E}">
        <p14:creationId xmlns:p14="http://schemas.microsoft.com/office/powerpoint/2010/main" val="563164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686" y="0"/>
            <a:ext cx="7565366" cy="819134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Summary </a:t>
            </a:r>
            <a:r>
              <a:rPr lang="en-US" sz="2800" dirty="0"/>
              <a:t>Table of Number of Payments Made per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Example: The random variable describing the number of mortgage payments made per year by randomly chosen customers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175000"/>
            <a:ext cx="8229600" cy="136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538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9012"/>
            <a:ext cx="10363200" cy="8191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Excel </a:t>
            </a:r>
            <a:r>
              <a:rPr lang="en-US" sz="2400" dirty="0"/>
              <a:t>PivotTable for Number of Payments Made per Year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09" y="1690158"/>
            <a:ext cx="6824382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007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10363200" cy="819134"/>
          </a:xfrm>
        </p:spPr>
        <p:txBody>
          <a:bodyPr/>
          <a:lstStyle/>
          <a:p>
            <a:r>
              <a:rPr lang="en-US" sz="2800" dirty="0"/>
              <a:t>Discrete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Expected Value and Variance</a:t>
            </a:r>
          </a:p>
          <a:p>
            <a:r>
              <a:rPr lang="en-US" dirty="0"/>
              <a:t>The </a:t>
            </a:r>
            <a:r>
              <a:rPr lang="en-US" b="1" dirty="0"/>
              <a:t>expected value</a:t>
            </a:r>
            <a:r>
              <a:rPr lang="en-US" dirty="0"/>
              <a:t>, or mean, of a random variable is a measure of the central location for the random variable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43294"/>
            <a:ext cx="8229600" cy="885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067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44" y="-144994"/>
            <a:ext cx="8236789" cy="10676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Calculation </a:t>
            </a:r>
            <a:r>
              <a:rPr lang="en-US" sz="2800" dirty="0"/>
              <a:t>of </a:t>
            </a:r>
            <a:r>
              <a:rPr lang="en-US" sz="2800" dirty="0" smtClean="0"/>
              <a:t>the </a:t>
            </a:r>
            <a:r>
              <a:rPr lang="en-US" sz="2800" dirty="0"/>
              <a:t>Expected Value for Number of Payments Made per </a:t>
            </a:r>
            <a:r>
              <a:rPr lang="en-US" sz="2800" dirty="0" smtClean="0"/>
              <a:t>Year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2277533"/>
            <a:ext cx="10515600" cy="38458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Lancaster Savings and Loan signs a new mortgage customer, the expected number of payments per year for this customer is 13.8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88142"/>
            <a:ext cx="8229600" cy="1535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711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819134"/>
          </a:xfrm>
        </p:spPr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Variance</a:t>
            </a:r>
            <a:r>
              <a:rPr lang="en-US" dirty="0"/>
              <a:t> is a measure of variability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essential part of the variance formula is the deviation, </a:t>
            </a:r>
            <a:r>
              <a:rPr lang="en-US" i="1" dirty="0"/>
              <a:t>x</a:t>
            </a:r>
            <a:r>
              <a:rPr lang="en-US" dirty="0"/>
              <a:t> – </a:t>
            </a:r>
            <a:r>
              <a:rPr lang="el-GR" i="1" dirty="0"/>
              <a:t>μ</a:t>
            </a:r>
            <a:r>
              <a:rPr lang="en-US" dirty="0"/>
              <a:t>, which measures how far a particular value of the random variable is from the expected value, or mean, </a:t>
            </a:r>
            <a:r>
              <a:rPr lang="el-GR" i="1" dirty="0"/>
              <a:t>μ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2" y="2319339"/>
            <a:ext cx="8258175" cy="847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252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49" y="-85979"/>
            <a:ext cx="9382125" cy="948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Calculation </a:t>
            </a:r>
            <a:r>
              <a:rPr lang="en-US" sz="2800" dirty="0"/>
              <a:t>of the Variance for Number of Payments Made per </a:t>
            </a:r>
            <a:r>
              <a:rPr lang="en-US" sz="2800" dirty="0" smtClean="0"/>
              <a:t>Year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1825625"/>
                <a:ext cx="10515600" cy="4297773"/>
              </a:xfrm>
              <a:prstGeom prst="rect">
                <a:avLst/>
              </a:prstGeo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standard deviation</a:t>
                </a:r>
                <a:r>
                  <a:rPr lang="en-US" dirty="0"/>
                  <a:t>, </a:t>
                </a:r>
                <a:r>
                  <a:rPr lang="el-GR" i="1" dirty="0"/>
                  <a:t>σ</a:t>
                </a:r>
                <a:r>
                  <a:rPr lang="en-US" dirty="0"/>
                  <a:t>, is defined as the positive square root of the variance</a:t>
                </a:r>
              </a:p>
              <a:p>
                <a:r>
                  <a:rPr lang="en-US" dirty="0"/>
                  <a:t>The standard deviation for the payments made per year by a mortgage customer is: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43.360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=6.508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1564247"/>
            <a:ext cx="8248650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53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0" y="-29844"/>
            <a:ext cx="10363200" cy="819134"/>
          </a:xfrm>
        </p:spPr>
        <p:txBody>
          <a:bodyPr/>
          <a:lstStyle/>
          <a:p>
            <a:r>
              <a:rPr lang="en-US" sz="2800" dirty="0"/>
              <a:t>Discrete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Discrete Uniform Probability Distribution</a:t>
            </a:r>
          </a:p>
          <a:p>
            <a:r>
              <a:rPr lang="en-US" dirty="0"/>
              <a:t>When the possible values of the probability mass function are all equal, then the probability distribution is a discrete uniform probability distribution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</a:t>
            </a:r>
            <a:r>
              <a:rPr lang="en-US" i="1" dirty="0"/>
              <a:t>n </a:t>
            </a:r>
            <a:r>
              <a:rPr lang="en-US" dirty="0"/>
              <a:t>= the number of unique values that may be assumed by the random variable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25" y="3079161"/>
            <a:ext cx="8277225" cy="895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572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91" y="0"/>
            <a:ext cx="10363200" cy="819134"/>
          </a:xfrm>
        </p:spPr>
        <p:txBody>
          <a:bodyPr/>
          <a:lstStyle/>
          <a:p>
            <a:r>
              <a:rPr lang="en-US" sz="2800" dirty="0"/>
              <a:t>Discrete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Binomial Probability Distribution</a:t>
            </a:r>
          </a:p>
          <a:p>
            <a:r>
              <a:rPr lang="en-US" dirty="0"/>
              <a:t>A </a:t>
            </a:r>
            <a:r>
              <a:rPr lang="en-US" b="1" dirty="0"/>
              <a:t>binomial probability distribution </a:t>
            </a:r>
            <a:r>
              <a:rPr lang="en-US" dirty="0"/>
              <a:t>is a discrete probability distribution that can be used to describe many situations in which a fixed number (</a:t>
            </a:r>
            <a:r>
              <a:rPr lang="en-US" i="1" dirty="0"/>
              <a:t>n</a:t>
            </a:r>
            <a:r>
              <a:rPr lang="en-US" dirty="0"/>
              <a:t>) of repeated identical and independent trials has two, and only two, possible outcomes:</a:t>
            </a:r>
          </a:p>
          <a:p>
            <a:pPr lvl="1"/>
            <a:r>
              <a:rPr lang="en-US" sz="2600" dirty="0"/>
              <a:t>Success</a:t>
            </a:r>
          </a:p>
          <a:p>
            <a:pPr lvl="1"/>
            <a:r>
              <a:rPr lang="en-US" sz="2600" dirty="0"/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230035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69" y="0"/>
            <a:ext cx="10363200" cy="819134"/>
          </a:xfrm>
        </p:spPr>
        <p:txBody>
          <a:bodyPr/>
          <a:lstStyle/>
          <a:p>
            <a:r>
              <a:rPr lang="en-US" sz="2800" dirty="0"/>
              <a:t>Discrete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probability mass function for a binomial random variable that calculates the probability of </a:t>
            </a:r>
            <a:r>
              <a:rPr lang="en-US" i="1" dirty="0"/>
              <a:t>x</a:t>
            </a:r>
            <a:r>
              <a:rPr lang="en-US" dirty="0"/>
              <a:t> successes in </a:t>
            </a:r>
            <a:r>
              <a:rPr lang="en-US" i="1" dirty="0"/>
              <a:t>n</a:t>
            </a:r>
            <a:r>
              <a:rPr lang="en-US" dirty="0"/>
              <a:t> independent events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35" y="2780770"/>
            <a:ext cx="6935530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688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891" y="0"/>
            <a:ext cx="10363200" cy="819134"/>
          </a:xfrm>
        </p:spPr>
        <p:txBody>
          <a:bodyPr/>
          <a:lstStyle/>
          <a:p>
            <a:r>
              <a:rPr lang="en-US" sz="2800" dirty="0"/>
              <a:t>Discrete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Poisson Probability Distribution</a:t>
            </a:r>
          </a:p>
          <a:p>
            <a:r>
              <a:rPr lang="en-US" dirty="0"/>
              <a:t>A discrete random variable that is often useful in estimating the number of occurrences of an event over a specified interval of time and space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Number of patients who arrive at a health care clinic in one hour</a:t>
            </a:r>
          </a:p>
          <a:p>
            <a:pPr lvl="1"/>
            <a:r>
              <a:rPr lang="en-US" dirty="0"/>
              <a:t>Number of computer-server failures in a month</a:t>
            </a:r>
          </a:p>
          <a:p>
            <a:pPr lvl="1"/>
            <a:r>
              <a:rPr lang="en-US" dirty="0"/>
              <a:t>Number of repairs needed in 10 miles of highway</a:t>
            </a:r>
          </a:p>
          <a:p>
            <a:pPr lvl="1"/>
            <a:r>
              <a:rPr lang="en-US" dirty="0"/>
              <a:t>Number of leaks in 100 miles of pipeline</a:t>
            </a:r>
          </a:p>
        </p:txBody>
      </p:sp>
    </p:spTree>
    <p:extLst>
      <p:ext uri="{BB962C8B-B14F-4D97-AF65-F5344CB8AC3E}">
        <p14:creationId xmlns:p14="http://schemas.microsoft.com/office/powerpoint/2010/main" val="4223344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8191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Completion </a:t>
            </a:r>
            <a:r>
              <a:rPr lang="en-US" sz="2800" dirty="0"/>
              <a:t>Times for 40 CP&amp;L Projects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75536"/>
            <a:ext cx="8229600" cy="2464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721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0" y="0"/>
            <a:ext cx="10363200" cy="819134"/>
          </a:xfrm>
        </p:spPr>
        <p:txBody>
          <a:bodyPr/>
          <a:lstStyle/>
          <a:p>
            <a:r>
              <a:rPr lang="en-US" sz="2800" dirty="0"/>
              <a:t>Discrete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118259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sz="2600" dirty="0"/>
              <a:t>If the following two properties are satisfied, the number of occurrences is a random variable described by the Poisson probability distribution</a:t>
            </a:r>
          </a:p>
          <a:p>
            <a:pPr lvl="1"/>
            <a:r>
              <a:rPr lang="en-US" dirty="0"/>
              <a:t>The probability of an occurrence is the same for any two intervals (of time and space) or equal length</a:t>
            </a:r>
          </a:p>
          <a:p>
            <a:pPr lvl="1"/>
            <a:r>
              <a:rPr lang="en-US" dirty="0"/>
              <a:t>The occurrence or nonoccurrence in any interval (of time and space) is independent of the occurrence </a:t>
            </a:r>
            <a:r>
              <a:rPr lang="en-US" dirty="0" smtClean="0"/>
              <a:t>or </a:t>
            </a:r>
            <a:r>
              <a:rPr lang="en-US" dirty="0"/>
              <a:t>nonoccurrence in any other interval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71" y="4065057"/>
            <a:ext cx="6726059" cy="1965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815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40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and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probability of an event </a:t>
            </a:r>
            <a:r>
              <a:rPr lang="en-US" dirty="0"/>
              <a:t>is equal to the sum of probabilities of outcomes for the event</a:t>
            </a:r>
          </a:p>
          <a:p>
            <a:r>
              <a:rPr lang="en-US" dirty="0"/>
              <a:t>CP&amp;L example: Letting </a:t>
            </a:r>
            <a:r>
              <a:rPr lang="en-US" i="1" dirty="0"/>
              <a:t>C</a:t>
            </a:r>
            <a:r>
              <a:rPr lang="en-US" dirty="0"/>
              <a:t> denote the event that the project is completed in 10 months or less</a:t>
            </a:r>
          </a:p>
          <a:p>
            <a:r>
              <a:rPr lang="en-US" dirty="0"/>
              <a:t>The probability of event </a:t>
            </a:r>
            <a:r>
              <a:rPr lang="en-US" i="1" dirty="0"/>
              <a:t>C</a:t>
            </a:r>
            <a:r>
              <a:rPr lang="en-US" dirty="0"/>
              <a:t>, denoted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), is given by:</a:t>
            </a:r>
          </a:p>
          <a:p>
            <a:pPr marL="0" indent="0" algn="ctr">
              <a:buNone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(8) + </a:t>
            </a:r>
            <a:r>
              <a:rPr lang="en-US" i="1" dirty="0"/>
              <a:t>P</a:t>
            </a:r>
            <a:r>
              <a:rPr lang="en-US" dirty="0"/>
              <a:t>(9) + </a:t>
            </a:r>
            <a:r>
              <a:rPr lang="en-US" i="1" dirty="0"/>
              <a:t>P</a:t>
            </a:r>
            <a:r>
              <a:rPr lang="en-US" dirty="0"/>
              <a:t>(10) = 0.15 + 0.25 + 0.30 = 0.70</a:t>
            </a:r>
          </a:p>
          <a:p>
            <a:r>
              <a:rPr lang="en-US" dirty="0"/>
              <a:t>We can tell CP&amp;L management that there is a 0.70 probability that the project will be completed in 10 months or less</a:t>
            </a:r>
          </a:p>
        </p:txBody>
      </p:sp>
    </p:spTree>
    <p:extLst>
      <p:ext uri="{BB962C8B-B14F-4D97-AF65-F5344CB8AC3E}">
        <p14:creationId xmlns:p14="http://schemas.microsoft.com/office/powerpoint/2010/main" val="2626731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Relationships of Probability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Complement of an Event</a:t>
            </a:r>
          </a:p>
          <a:p>
            <a:r>
              <a:rPr lang="en-US" dirty="0"/>
              <a:t>Addition Law</a:t>
            </a:r>
          </a:p>
        </p:txBody>
      </p:sp>
    </p:spTree>
    <p:extLst>
      <p:ext uri="{BB962C8B-B14F-4D97-AF65-F5344CB8AC3E}">
        <p14:creationId xmlns:p14="http://schemas.microsoft.com/office/powerpoint/2010/main" val="2130958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011" y="0"/>
            <a:ext cx="10363200" cy="819134"/>
          </a:xfrm>
        </p:spPr>
        <p:txBody>
          <a:bodyPr/>
          <a:lstStyle/>
          <a:p>
            <a:r>
              <a:rPr lang="en-US" sz="2800" dirty="0"/>
              <a:t>Some Basic Relationships of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29777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Completion of an Event</a:t>
            </a:r>
          </a:p>
          <a:p>
            <a:r>
              <a:rPr lang="en-US" sz="2600" dirty="0"/>
              <a:t>Given an event </a:t>
            </a:r>
            <a:r>
              <a:rPr lang="en-US" sz="2600" i="1" dirty="0"/>
              <a:t>A</a:t>
            </a:r>
            <a:r>
              <a:rPr lang="en-US" sz="2600" dirty="0"/>
              <a:t>, the </a:t>
            </a:r>
            <a:r>
              <a:rPr lang="en-US" sz="2600" b="1" dirty="0"/>
              <a:t>complement of A </a:t>
            </a:r>
            <a:r>
              <a:rPr lang="en-US" sz="2600" dirty="0"/>
              <a:t>is defined to be the event consisting of all outcomes that are </a:t>
            </a:r>
            <a:r>
              <a:rPr lang="en-US" sz="2600" i="1" dirty="0"/>
              <a:t>not</a:t>
            </a:r>
            <a:r>
              <a:rPr lang="en-US" sz="2600" dirty="0"/>
              <a:t> in </a:t>
            </a:r>
            <a:r>
              <a:rPr lang="en-US" sz="2600" i="1" dirty="0"/>
              <a:t>A</a:t>
            </a:r>
          </a:p>
          <a:p>
            <a:r>
              <a:rPr lang="en-US" sz="2600" dirty="0"/>
              <a:t>Figure 5.1 shows what is known as a </a:t>
            </a:r>
            <a:r>
              <a:rPr lang="en-US" sz="2600" b="1" dirty="0"/>
              <a:t>Venn diagram</a:t>
            </a:r>
            <a:r>
              <a:rPr lang="en-US" sz="2600" dirty="0"/>
              <a:t>, which illustrates the concept of a complement</a:t>
            </a:r>
          </a:p>
          <a:p>
            <a:pPr lvl="1"/>
            <a:r>
              <a:rPr lang="en-US" dirty="0"/>
              <a:t>Rectangular area represents the sample space for the random experiment and contains all possible outcomes</a:t>
            </a:r>
          </a:p>
          <a:p>
            <a:pPr lvl="1"/>
            <a:r>
              <a:rPr lang="en-US" dirty="0"/>
              <a:t>Circle represents event </a:t>
            </a:r>
            <a:r>
              <a:rPr lang="en-US" i="1" dirty="0"/>
              <a:t>A</a:t>
            </a:r>
            <a:r>
              <a:rPr lang="en-US" dirty="0"/>
              <a:t> and contains only the outcomes that belong to </a:t>
            </a:r>
            <a:r>
              <a:rPr lang="en-US" i="1" dirty="0"/>
              <a:t>A</a:t>
            </a:r>
          </a:p>
          <a:p>
            <a:pPr lvl="1"/>
            <a:r>
              <a:rPr lang="en-US" dirty="0"/>
              <a:t>The shaded region of the rectangle contains all outcomes not in event </a:t>
            </a:r>
            <a:r>
              <a:rPr lang="en-US" i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81893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FIT w/o shield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66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3085</TotalTime>
  <Words>2088</Words>
  <Application>Microsoft Office PowerPoint</Application>
  <PresentationFormat>Widescreen</PresentationFormat>
  <Paragraphs>224</Paragraphs>
  <Slides>61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Arial Black</vt:lpstr>
      <vt:lpstr>Calibri</vt:lpstr>
      <vt:lpstr>Cambria Math</vt:lpstr>
      <vt:lpstr>Wingdings</vt:lpstr>
      <vt:lpstr>1_AFIT w/o shields</vt:lpstr>
      <vt:lpstr>Equation</vt:lpstr>
      <vt:lpstr> Data Analytics: Probability </vt:lpstr>
      <vt:lpstr>Readings for this Lesson</vt:lpstr>
      <vt:lpstr>Events and Probabilities</vt:lpstr>
      <vt:lpstr>Random Experiments and Experimental Outcomes</vt:lpstr>
      <vt:lpstr>Events and Probabilities</vt:lpstr>
      <vt:lpstr>Completion Times for 40 CP&amp;L Projects</vt:lpstr>
      <vt:lpstr>Events and Probabilities</vt:lpstr>
      <vt:lpstr>Some Basic Relationships of Probability</vt:lpstr>
      <vt:lpstr>Some Basic Relationships of Probability</vt:lpstr>
      <vt:lpstr>Venn Diagram for Event A</vt:lpstr>
      <vt:lpstr>Some Basic Relationships of Probability</vt:lpstr>
      <vt:lpstr>Some Basic Relationships of Probability</vt:lpstr>
      <vt:lpstr>Some Basic Relationships of Probability</vt:lpstr>
      <vt:lpstr>Venn Diagram for the Union of Events  A and B</vt:lpstr>
      <vt:lpstr>Some Basic Relationships of Probability</vt:lpstr>
      <vt:lpstr>Venn Diagram for the Intersection of Events A and B</vt:lpstr>
      <vt:lpstr>Some Basic Relationships of Probability</vt:lpstr>
      <vt:lpstr>Venn Diagram for Mutually Exclusive Events</vt:lpstr>
      <vt:lpstr>Conditional Probability</vt:lpstr>
      <vt:lpstr>Conditional Probability</vt:lpstr>
      <vt:lpstr>Subset of Data from 300 Home Mortgages of  Customers at Lancaster Savings and Loan</vt:lpstr>
      <vt:lpstr>Crosstabulation of Marital Status and if Customer  Defaults on Mortgage</vt:lpstr>
      <vt:lpstr>PivotTable for Marital Status and Whether Customer Defaults on Mortgage</vt:lpstr>
      <vt:lpstr>Conditional Probability</vt:lpstr>
      <vt:lpstr>Joint Probability Table for Customer Mortgage Prepayments</vt:lpstr>
      <vt:lpstr>Using Excel PivotTable to Calculate Conditional Probabilities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Historical Quality Levels for Two Suppliers</vt:lpstr>
      <vt:lpstr>Diagram of Two-Supplier Example</vt:lpstr>
      <vt:lpstr>Conditional Probability</vt:lpstr>
      <vt:lpstr>Probability Tree for Two-Supplier Example</vt:lpstr>
      <vt:lpstr>Conditional Probability</vt:lpstr>
      <vt:lpstr>Conditional Probability</vt:lpstr>
      <vt:lpstr>BREAK</vt:lpstr>
      <vt:lpstr>Random Variables</vt:lpstr>
      <vt:lpstr>Random Variables</vt:lpstr>
      <vt:lpstr>Random Variables</vt:lpstr>
      <vt:lpstr>Examples of Discrete Random Variables</vt:lpstr>
      <vt:lpstr>Joint Probability Table for Customer Mortgage Prepayments</vt:lpstr>
      <vt:lpstr>Random Variables</vt:lpstr>
      <vt:lpstr>Examples of Continuous Random Variables</vt:lpstr>
      <vt:lpstr>Discrete Probability Distributions</vt:lpstr>
      <vt:lpstr>Discrete Probability Distributions</vt:lpstr>
      <vt:lpstr>Graphical Representation of the Probability Distribution</vt:lpstr>
      <vt:lpstr>Discrete Probability Distributions</vt:lpstr>
      <vt:lpstr>Summary Table of Number of Payments Made per Year</vt:lpstr>
      <vt:lpstr>Excel PivotTable for Number of Payments Made per Year</vt:lpstr>
      <vt:lpstr>Discrete Probability Distributions</vt:lpstr>
      <vt:lpstr>Calculation of the Expected Value for Number of Payments Made per Year</vt:lpstr>
      <vt:lpstr>Discrete Probability Distributions</vt:lpstr>
      <vt:lpstr>Calculation of the Variance for Number of Payments Made per Year</vt:lpstr>
      <vt:lpstr>Discrete Probability Distributions</vt:lpstr>
      <vt:lpstr>Discrete Probability Distributions</vt:lpstr>
      <vt:lpstr>Discrete Probability Distributions</vt:lpstr>
      <vt:lpstr>Discrete Probability Distributions</vt:lpstr>
      <vt:lpstr>Discrete Probability Distributions</vt:lpstr>
      <vt:lpstr>Summary</vt:lpstr>
    </vt:vector>
  </TitlesOfParts>
  <Company>AFIT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Ahner, Darryl K Civ USA AETC AFIT/ENS</dc:creator>
  <cp:lastModifiedBy>Ahner, Darryl K Civ USA AETC AFIT/ENS</cp:lastModifiedBy>
  <cp:revision>310</cp:revision>
  <cp:lastPrinted>2019-06-26T14:24:01Z</cp:lastPrinted>
  <dcterms:created xsi:type="dcterms:W3CDTF">2019-05-09T13:52:50Z</dcterms:created>
  <dcterms:modified xsi:type="dcterms:W3CDTF">2020-01-21T16:35:30Z</dcterms:modified>
</cp:coreProperties>
</file>