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76" r:id="rId4"/>
    <p:sldMasterId id="2147483685" r:id="rId5"/>
    <p:sldMasterId id="2147483694" r:id="rId6"/>
    <p:sldMasterId id="2147483700" r:id="rId7"/>
  </p:sldMasterIdLst>
  <p:notesMasterIdLst>
    <p:notesMasterId r:id="rId2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6" r:id="rId14"/>
    <p:sldId id="292" r:id="rId15"/>
    <p:sldId id="268" r:id="rId16"/>
    <p:sldId id="269" r:id="rId17"/>
    <p:sldId id="294" r:id="rId18"/>
    <p:sldId id="293" r:id="rId19"/>
    <p:sldId id="282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F7627-7381-4F53-80DD-B8AAA30BA8C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418B3-CCD7-4A76-97D2-905BAD41C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9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4338" y="695325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8014"/>
            <a:ext cx="5137150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631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9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0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3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9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4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7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129F429-D4DE-49E3-880A-794DBBEA988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7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347B07-6585-4230-ABC5-ADF6D6965CC1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220134" y="1455951"/>
            <a:ext cx="11751733" cy="5068248"/>
          </a:xfrm>
          <a:prstGeom prst="rect">
            <a:avLst/>
          </a:prstGeom>
        </p:spPr>
        <p:txBody>
          <a:bodyPr vert="horz" wrap="square" anchor="ctr" anchorCtr="0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559117" y="6538462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7454D017-0D3A-4DCC-B9C9-FA04DE37146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9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559117" y="6538462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9D751CD9-4A8C-4B86-82B7-A1FBCD936B32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1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1200" y="345020"/>
            <a:ext cx="10769600" cy="5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9" rIns="91397" bIns="45699">
            <a:spAutoFit/>
          </a:bodyPr>
          <a:lstStyle/>
          <a:p>
            <a:pPr algn="ctr" defTabSz="457200">
              <a:defRPr/>
            </a:pPr>
            <a:r>
              <a:rPr lang="en-US" sz="32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Community College of the Air Force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3025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79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28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E82927D-3BF0-44A7-990C-B38227A841B2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28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28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EAA8D72-2922-40BA-96A3-AC17DF1E8C02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6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28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86C2BA7-86E0-4A5A-9188-0C50B4D07AB9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28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28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4F78B5C-5268-4CEF-9416-03BF1BEDD67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 noChangeAspect="1"/>
          </p:cNvSpPr>
          <p:nvPr>
            <p:ph type="body" sz="quarter" idx="13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559117" y="6538462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52845AE8-F4E8-438F-A89B-C41BA3A8706D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4520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 noChangeAspect="1"/>
          </p:cNvSpPr>
          <p:nvPr>
            <p:ph type="body" sz="quarter" idx="13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559117" y="6538462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C721D71A-781F-4875-92C0-93B87939B21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8710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220134" y="1455951"/>
            <a:ext cx="11751733" cy="5068248"/>
          </a:xfrm>
          <a:prstGeom prst="rect">
            <a:avLst/>
          </a:prstGeom>
        </p:spPr>
        <p:txBody>
          <a:bodyPr vert="horz" wrap="square" anchor="ctr" anchorCtr="0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559117" y="6538459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7454D017-0D3A-4DCC-B9C9-FA04DE37146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9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559117" y="6538459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9D751CD9-4A8C-4B86-82B7-A1FBCD936B32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1200" y="345020"/>
            <a:ext cx="10769600" cy="5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9" rIns="91397" bIns="45699">
            <a:spAutoFit/>
          </a:bodyPr>
          <a:lstStyle/>
          <a:p>
            <a:pPr algn="ctr" defTabSz="457200">
              <a:defRPr/>
            </a:pPr>
            <a:r>
              <a:rPr lang="en-US" sz="32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Community College of the Air Force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3025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1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23" y="252833"/>
            <a:ext cx="8119872" cy="938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426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19D7CFF-3D69-4086-8EF8-8F51C163F509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426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1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26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E82927D-3BF0-44A7-990C-B38227A841B2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26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26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EAA8D72-2922-40BA-96A3-AC17DF1E8C02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88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 noChangeAspect="1"/>
          </p:cNvSpPr>
          <p:nvPr>
            <p:ph type="body" sz="quarter" idx="13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559117" y="6538459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52845AE8-F4E8-438F-A89B-C41BA3A8706D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0442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 noChangeAspect="1"/>
          </p:cNvSpPr>
          <p:nvPr>
            <p:ph type="body" sz="quarter" idx="13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559117" y="6538459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C721D71A-781F-4875-92C0-93B87939B21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7995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220134" y="1455951"/>
            <a:ext cx="11751733" cy="5068248"/>
          </a:xfrm>
          <a:prstGeom prst="rect">
            <a:avLst/>
          </a:prstGeom>
        </p:spPr>
        <p:txBody>
          <a:bodyPr vert="horz" wrap="square" anchor="ctr" anchorCtr="0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559117" y="6538440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7454D017-0D3A-4DCC-B9C9-FA04DE37146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51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559117" y="6538440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9D751CD9-4A8C-4B86-82B7-A1FBCD936B32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8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1200" y="345020"/>
            <a:ext cx="10769600" cy="5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9" rIns="91397" bIns="45699">
            <a:spAutoFit/>
          </a:bodyPr>
          <a:lstStyle/>
          <a:p>
            <a:pPr algn="ctr" defTabSz="457200">
              <a:defRPr/>
            </a:pPr>
            <a:r>
              <a:rPr lang="en-US" sz="32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Community College of the Air Force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3025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44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07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E82927D-3BF0-44A7-990C-B38227A841B2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07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07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EAA8D72-2922-40BA-96A3-AC17DF1E8C02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5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70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07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86C2BA7-86E0-4A5A-9188-0C50B4D07AB9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07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07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4F78B5C-5268-4CEF-9416-03BF1BEDD67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45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 noChangeAspect="1"/>
          </p:cNvSpPr>
          <p:nvPr>
            <p:ph type="body" sz="quarter" idx="13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559117" y="6538440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52845AE8-F4E8-438F-A89B-C41BA3A8706D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2843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 noChangeAspect="1"/>
          </p:cNvSpPr>
          <p:nvPr>
            <p:ph type="body" sz="quarter" idx="13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559117" y="6538440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C721D71A-781F-4875-92C0-93B87939B21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519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20134" y="1455951"/>
            <a:ext cx="11751733" cy="5068248"/>
          </a:xfrm>
          <a:prstGeom prst="rect">
            <a:avLst/>
          </a:prstGeom>
        </p:spPr>
        <p:txBody>
          <a:bodyPr vert="horz" wrap="square" anchor="ctr" anchorCtr="0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dirty="0" smtClean="0"/>
              <a:t>Insert Content Here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559594" y="6539443"/>
            <a:ext cx="6340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/>
            <a:fld id="{927614C8-54BB-6246-9DA6-5EBA18D4F39D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2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559594" y="6539443"/>
            <a:ext cx="6340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/>
            <a:fld id="{927614C8-54BB-6246-9DA6-5EBA18D4F39D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81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3025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11200" y="344490"/>
            <a:ext cx="10769600" cy="5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9" rIns="91397" bIns="45699">
            <a:spAutoFit/>
          </a:bodyPr>
          <a:lstStyle/>
          <a:p>
            <a:pPr algn="ctr" defTabSz="457200">
              <a:defRPr/>
            </a:pPr>
            <a:r>
              <a:rPr lang="en-US" sz="32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Community College of the Air Force</a:t>
            </a:r>
          </a:p>
        </p:txBody>
      </p:sp>
    </p:spTree>
    <p:extLst>
      <p:ext uri="{BB962C8B-B14F-4D97-AF65-F5344CB8AC3E}">
        <p14:creationId xmlns:p14="http://schemas.microsoft.com/office/powerpoint/2010/main" val="180438945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23" y="252833"/>
            <a:ext cx="8119872" cy="938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16D2FB7-DA8F-40B0-99DB-22B7DC957B11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253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1455951"/>
            <a:ext cx="12192000" cy="5402049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dirty="0" smtClean="0"/>
              <a:t>Insert Content Here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559594" y="6539443"/>
            <a:ext cx="6340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/>
            <a:fld id="{927614C8-54BB-6246-9DA6-5EBA18D4F39D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8" name="Text Placeholder 11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2196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CBE75F3-FF9C-47A8-89E2-D11B83FF0ABD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5124B3A-AB7D-4307-AD02-442DD91331B3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8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559594" y="6539443"/>
            <a:ext cx="6340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/>
            <a:fld id="{927614C8-54BB-6246-9DA6-5EBA18D4F39D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59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2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20134" y="1455951"/>
            <a:ext cx="11751733" cy="5068248"/>
          </a:xfrm>
          <a:prstGeom prst="rect">
            <a:avLst/>
          </a:prstGeom>
        </p:spPr>
        <p:txBody>
          <a:bodyPr vert="horz" wrap="square" anchor="ctr" anchorCtr="0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dirty="0" smtClean="0"/>
              <a:t>Insert Content Here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559741" y="6539516"/>
            <a:ext cx="6340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/>
            <a:fld id="{927614C8-54BB-6246-9DA6-5EBA18D4F39D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3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559741" y="6539516"/>
            <a:ext cx="6340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/>
            <a:fld id="{927614C8-54BB-6246-9DA6-5EBA18D4F39D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46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23" y="252833"/>
            <a:ext cx="8119872" cy="938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16D2FB7-DA8F-40B0-99DB-22B7DC957B11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3024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21AC4-1A3B-4A70-9559-0F14D0F0FAE2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0" y="6394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AE48F-B276-446E-BDE0-E0B525083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027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144000" cy="1092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buFont typeface="Arial" pitchFamily="34" charset="0"/>
              <a:buNone/>
              <a:defRPr sz="40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golian Baiti" pitchFamily="66" charset="0"/>
                <a:cs typeface="Mongolian Baiti" pitchFamily="66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477000"/>
            <a:ext cx="71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9A6E6-B8D9-4B24-A399-673C9ADD021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60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220134" y="1455951"/>
            <a:ext cx="11751733" cy="5068248"/>
          </a:xfrm>
          <a:prstGeom prst="rect">
            <a:avLst/>
          </a:prstGeom>
        </p:spPr>
        <p:txBody>
          <a:bodyPr vert="horz" wrap="square" anchor="ctr" anchorCtr="0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559117" y="6538386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7454D017-0D3A-4DCC-B9C9-FA04DE37146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94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559117" y="6538386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9D751CD9-4A8C-4B86-82B7-A1FBCD936B32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83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E82927D-3BF0-44A7-990C-B38227A841B2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EAA8D72-2922-40BA-96A3-AC17DF1E8C02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09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86C2BA7-86E0-4A5A-9188-0C50B4D07AB9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5/3/2018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4F78B5C-5268-4CEF-9416-03BF1BEDD67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17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 noChangeAspect="1"/>
          </p:cNvSpPr>
          <p:nvPr>
            <p:ph type="body" sz="quarter" idx="13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559117" y="6538386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52845AE8-F4E8-438F-A89B-C41BA3A8706D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8981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352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 noChangeAspect="1"/>
          </p:cNvSpPr>
          <p:nvPr>
            <p:ph type="body" sz="quarter" idx="13"/>
          </p:nvPr>
        </p:nvSpPr>
        <p:spPr>
          <a:xfrm>
            <a:off x="2169976" y="187421"/>
            <a:ext cx="8115457" cy="943848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lvl1pPr algn="ctr">
              <a:buNone/>
              <a:defRPr sz="40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559117" y="6538386"/>
            <a:ext cx="635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pPr defTabSz="457200">
              <a:defRPr/>
            </a:pPr>
            <a:fld id="{C721D71A-781F-4875-92C0-93B87939B21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532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0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8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1C6A-35CF-4388-88E4-E8EF41DB330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402A4-2DD2-4F17-A9C4-0ECC68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U Slide Template_Shiel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127251" y="207433"/>
            <a:ext cx="8119533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3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golian Baiti" pitchFamily="66" charset="0"/>
          <a:ea typeface="Mongolian Baiti" pitchFamily="66" charset="0"/>
          <a:cs typeface="Mongolian Baiti" pitchFamily="66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U Slide Template_Shiel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127251" y="207433"/>
            <a:ext cx="8119533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golian Baiti" pitchFamily="66" charset="0"/>
          <a:ea typeface="Mongolian Baiti" pitchFamily="66" charset="0"/>
          <a:cs typeface="Mongolian Baiti" pitchFamily="66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U Slide Template_Shiel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127251" y="207433"/>
            <a:ext cx="8119533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9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golian Baiti" pitchFamily="66" charset="0"/>
          <a:ea typeface="Mongolian Baiti" pitchFamily="66" charset="0"/>
          <a:cs typeface="Mongolian Baiti" pitchFamily="66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126211" y="208011"/>
            <a:ext cx="8119872" cy="93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golian Baiti" pitchFamily="66" charset="0"/>
          <a:ea typeface="+mj-ea"/>
          <a:cs typeface="Mongolian Baiti" pitchFamily="66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126211" y="208011"/>
            <a:ext cx="8119872" cy="93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golian Baiti" pitchFamily="66" charset="0"/>
          <a:ea typeface="+mj-ea"/>
          <a:cs typeface="Mongolian Baiti" pitchFamily="66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U Slide Template_Shiel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127251" y="207433"/>
            <a:ext cx="8119533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0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5" r:id="rId3"/>
    <p:sldLayoutId id="2147483706" r:id="rId4"/>
    <p:sldLayoutId id="2147483707" r:id="rId5"/>
    <p:sldLayoutId id="2147483708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golian Baiti" pitchFamily="66" charset="0"/>
          <a:ea typeface="Mongolian Baiti" pitchFamily="66" charset="0"/>
          <a:cs typeface="Mongolian Baiti" pitchFamily="66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golian Baiti" pitchFamily="66" charset="0"/>
          <a:ea typeface="Mongolian Baiti" pitchFamily="66" charset="0"/>
          <a:cs typeface="Mongolian Baiti" pitchFamily="66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dg 826 Photo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7192" y="2846916"/>
            <a:ext cx="3455988" cy="291676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24166" y="6172278"/>
            <a:ext cx="6554787" cy="3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prstClr val="black"/>
                </a:solidFill>
                <a:latin typeface="Mongolian Baiti" pitchFamily="66" charset="0"/>
              </a:rPr>
              <a:t>I n t e g r i t y  -  S e r v i c e  -  E x c e l l e n c e</a:t>
            </a: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15359" y="1600121"/>
            <a:ext cx="7772400" cy="838200"/>
          </a:xfrm>
          <a:effec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/>
                </a:solidFill>
                <a:effectLst/>
                <a:ea typeface="+mj-ea"/>
              </a:rPr>
              <a:t>Institutional Effectiveness</a:t>
            </a:r>
            <a:endParaRPr lang="en-US" sz="5400" dirty="0">
              <a:solidFill>
                <a:schemeClr val="tx2"/>
              </a:solidFill>
              <a:effectLst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523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white"/>
                </a:solidFill>
                <a:effectLst/>
              </a:rPr>
              <a:t>Why is Institutional Effectiveness </a:t>
            </a:r>
            <a:br>
              <a:rPr lang="en-US" sz="3200" dirty="0">
                <a:solidFill>
                  <a:prstClr val="white"/>
                </a:solidFill>
                <a:effectLst/>
              </a:rPr>
            </a:br>
            <a:r>
              <a:rPr lang="en-US" sz="3200" dirty="0">
                <a:solidFill>
                  <a:prstClr val="white"/>
                </a:solidFill>
                <a:effectLst/>
              </a:rPr>
              <a:t>Important to CCAF?</a:t>
            </a:r>
            <a:endParaRPr lang="en-US" sz="3200" dirty="0"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89138" y="2438400"/>
            <a:ext cx="8297862" cy="335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71 </a:t>
            </a:r>
            <a:r>
              <a:rPr lang="en-US" alt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degree </a:t>
            </a:r>
            <a:r>
              <a:rPr lang="en-US" altLang="en-US" sz="2800" b="1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programs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112 Affiliate Schools</a:t>
            </a:r>
            <a:endParaRPr lang="en-US" altLang="en-US" sz="2800" b="1" dirty="0">
              <a:solidFill>
                <a:schemeClr val="tx2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All degree programs have the same five general learning outcomes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Each degree program also has a specific set of </a:t>
            </a:r>
          </a:p>
          <a:p>
            <a:pPr marL="0" indent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   learning outcomes</a:t>
            </a:r>
          </a:p>
          <a:p>
            <a:pPr lvl="1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611868"/>
            <a:ext cx="4930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CCAF’s IE Big Picture</a:t>
            </a:r>
          </a:p>
        </p:txBody>
      </p:sp>
    </p:spTree>
    <p:extLst>
      <p:ext uri="{BB962C8B-B14F-4D97-AF65-F5344CB8AC3E}">
        <p14:creationId xmlns:p14="http://schemas.microsoft.com/office/powerpoint/2010/main" val="2673888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  <a:effectLst/>
              </a:rPr>
              <a:t>Why is Institutional Effectiveness </a:t>
            </a:r>
            <a:br>
              <a:rPr lang="en-US" sz="3200" dirty="0">
                <a:solidFill>
                  <a:prstClr val="white"/>
                </a:solidFill>
                <a:effectLst/>
              </a:rPr>
            </a:br>
            <a:r>
              <a:rPr lang="en-US" sz="3200" dirty="0">
                <a:solidFill>
                  <a:prstClr val="white"/>
                </a:solidFill>
                <a:effectLst/>
              </a:rPr>
              <a:t>Important to CCAF?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1142999"/>
          </a:xfrm>
        </p:spPr>
        <p:txBody>
          <a:bodyPr/>
          <a:lstStyle/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sz="2800" b="1" u="sng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CCAF General 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1" y="2057400"/>
            <a:ext cx="8077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1. </a:t>
            </a:r>
            <a:r>
              <a:rPr lang="en-US" sz="20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Write with clarity </a:t>
            </a:r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and precision for diverse audiences and understand and interpret the written expression of others.</a:t>
            </a:r>
          </a:p>
          <a:p>
            <a:endParaRPr lang="en-US" sz="20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2. </a:t>
            </a:r>
            <a:r>
              <a:rPr lang="en-US" sz="20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Organize and deliver oral presentations</a:t>
            </a:r>
            <a:r>
              <a:rPr lang="en-US" sz="2000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 persuade, debate, argue or inform in a clear, concise and logical manner.</a:t>
            </a:r>
          </a:p>
          <a:p>
            <a:endParaRPr lang="en-US" sz="20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3. Understand and </a:t>
            </a:r>
            <a:r>
              <a:rPr lang="en-US" sz="20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apply fundamental mathematical concepts</a:t>
            </a:r>
            <a:r>
              <a:rPr lang="en-US" sz="2000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and reasoning in problem solving.</a:t>
            </a:r>
          </a:p>
          <a:p>
            <a:endParaRPr lang="en-US" sz="20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4. </a:t>
            </a:r>
            <a:r>
              <a:rPr lang="en-US" sz="20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Appreciate and value </a:t>
            </a:r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human diversity, individual differences, societies and the many expressions of culture.</a:t>
            </a:r>
          </a:p>
          <a:p>
            <a:endParaRPr lang="en-US" sz="20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5. </a:t>
            </a:r>
            <a:r>
              <a:rPr lang="en-US" sz="20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Apply critical thinking skills</a:t>
            </a:r>
            <a:r>
              <a:rPr lang="en-US" sz="2000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as versatile problem solvers with enhanced mental agility and adaptability.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0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Why is IE important to you?</a:t>
            </a:r>
            <a:endParaRPr lang="en-US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592198"/>
            <a:ext cx="12192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No other military service can offer college credit toward a regionally-accredited degree for skills learned in technical training and PME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Ensuring CCAF maintains accreditation helps ensure you and your peers get the maximum benefit for your military service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220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CCAF IE</a:t>
            </a:r>
            <a:endParaRPr lang="en-US" sz="36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864" y="1861073"/>
            <a:ext cx="119409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We don’t intend to create more work for you at the affiliate school level, but it’s supremely important to make sure school data is flowing to CCAF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We want to show off the good work you do to senior Air Force leaders, as well as civilian accreditors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Focal point for all USAF enlisted education data, used to drive congressional actions,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296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white"/>
                </a:solidFill>
                <a:effectLst/>
              </a:rPr>
              <a:t>How is IE used in your school?</a:t>
            </a:r>
            <a:endParaRPr lang="en-US" sz="32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9050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Specific IE processes vary by school and reflect diverse mission </a:t>
            </a:r>
            <a:r>
              <a:rPr lang="en-US" sz="28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Some IE data pertains to every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Graduation 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Faculty/student ratio</a:t>
            </a:r>
            <a:endParaRPr lang="en-US" sz="24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majority of data from affiliate schools comes in the Annual Report</a:t>
            </a:r>
          </a:p>
          <a:p>
            <a:endParaRPr lang="en-US" sz="28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How does this affect you?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5662"/>
            <a:ext cx="10972800" cy="3531196"/>
          </a:xfrm>
        </p:spPr>
        <p:txBody>
          <a:bodyPr/>
          <a:lstStyle/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Odds are you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aren’t the IE POC at your unit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should know who the IE POC is, and keep them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 the loop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 far as CRVs, data requests from CCAF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, surveys,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etc.</a:t>
            </a:r>
          </a:p>
          <a:p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If your school’s IE processes are lacking, we will be happy to help you in any way</a:t>
            </a:r>
          </a:p>
        </p:txBody>
      </p:sp>
    </p:spTree>
    <p:extLst>
      <p:ext uri="{BB962C8B-B14F-4D97-AF65-F5344CB8AC3E}">
        <p14:creationId xmlns:p14="http://schemas.microsoft.com/office/powerpoint/2010/main" val="288251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ffectLst/>
              </a:rPr>
              <a:t>Overview</a:t>
            </a:r>
            <a:endParaRPr lang="en-US" sz="4000" dirty="0">
              <a:effectLst/>
              <a:ea typeface="+mj-ea"/>
            </a:endParaRP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1989138" y="1706037"/>
            <a:ext cx="8297862" cy="373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What </a:t>
            </a:r>
            <a:r>
              <a:rPr lang="en-US" alt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 Institutional Effectiveness (IE)?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Why is IE Important to CCAF</a:t>
            </a:r>
            <a:r>
              <a:rPr lang="en-US" altLang="en-US" sz="2800" b="1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?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Why is IE Important to You</a:t>
            </a:r>
            <a:r>
              <a:rPr lang="en-US" altLang="en-US" sz="2800" b="1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?</a:t>
            </a:r>
            <a:endParaRPr lang="en-US" altLang="en-US" sz="2800" b="1" dirty="0">
              <a:solidFill>
                <a:schemeClr val="tx2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How is IE Used at CCAF?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How is IE Used at Your School?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b="1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Questions/Discussion</a:t>
            </a:r>
            <a:endParaRPr lang="en-US" altLang="en-US" sz="2800" b="1" dirty="0">
              <a:solidFill>
                <a:schemeClr val="tx2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00714" y="1926206"/>
            <a:ext cx="82296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Institutional effectiveness is the systematic, explicit, and documented process of </a:t>
            </a:r>
            <a:r>
              <a:rPr lang="en-US" altLang="en-US" sz="2400" b="1" dirty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measuring performance against mission </a:t>
            </a:r>
            <a:r>
              <a:rPr lang="en-US" altLang="en-US" sz="2400" b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 all aspects of an institution. … A commitment to continuous improvement is at the heart of an ongoing planning and evaluation process. It is a continuous, cyclical process that is participative, flexible, relevant, and responsive.</a:t>
            </a:r>
          </a:p>
          <a:p>
            <a:pPr marL="0" indent="0" algn="r" eaLnBrk="1" hangingPunct="1">
              <a:buFont typeface="Arial" charset="0"/>
              <a:buNone/>
            </a:pPr>
            <a:endParaRPr lang="en-US" altLang="en-US" sz="1800" b="1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SACSCOC, Resource Manual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for the Principles of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Accreditation (2012)</a:t>
            </a:r>
            <a:endParaRPr lang="en-US" altLang="en-US" sz="18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white"/>
                </a:solidFill>
                <a:effectLst/>
              </a:rPr>
              <a:t>What is Institutional Effectiveness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75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The Nature of the IE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4848" y="188933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Mission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3200401"/>
            <a:ext cx="3291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Goals/ Objectives/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Expected Outcomes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1" y="4964753"/>
            <a:ext cx="289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Assessment, then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Evaluation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3200401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Use of Results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for Improvement</a:t>
            </a:r>
          </a:p>
        </p:txBody>
      </p:sp>
      <p:sp>
        <p:nvSpPr>
          <p:cNvPr id="12" name="Bent Arrow 11"/>
          <p:cNvSpPr/>
          <p:nvPr/>
        </p:nvSpPr>
        <p:spPr>
          <a:xfrm rot="10800000">
            <a:off x="7650891" y="4014369"/>
            <a:ext cx="1416909" cy="161112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6200000">
            <a:off x="2895098" y="3809499"/>
            <a:ext cx="1447800" cy="190600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2728785" y="1679660"/>
            <a:ext cx="2300415" cy="157022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7383565" y="1287567"/>
            <a:ext cx="1311071" cy="25146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KEYS TO AN EFFECTIVE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INSTITUTIONAL EFFECTIVENESS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2"/>
            <a:ext cx="8763000" cy="4525963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Start with the End in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Mind</a:t>
            </a:r>
          </a:p>
          <a:p>
            <a:pPr marL="0" indent="0">
              <a:buNone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	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–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Mission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determines Objectives/Expected Outcomes</a:t>
            </a:r>
          </a:p>
          <a:p>
            <a:pPr marL="0" indent="0">
              <a:buNone/>
            </a:pPr>
            <a:endParaRPr lang="en-US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	– Expected Outcomes determine appropriate   			 	   assessment tools</a:t>
            </a:r>
          </a:p>
          <a:p>
            <a:pPr marL="0" indent="0">
              <a:buNone/>
            </a:pPr>
            <a:endParaRPr lang="en-US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	– Evaluation of assessment results yield ideas for</a:t>
            </a:r>
          </a:p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	  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improvements/refinement of mission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Reasons for IE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1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“The institution engages in ongoing, integrated, and institution-wide research-based planning and evaluation processes that (1) incorporate a systematic review of institutional mission, goals, and outcomes; (2) result in continuing improvement in institutional quality; and (3) demonstrate the institution is effectively accomplishing its mission.” </a:t>
            </a:r>
            <a:r>
              <a:rPr lang="en-US" altLang="en-US" sz="16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SACSCOC, Resource Manual for the Principles of Accreditation (2012) CR 2.5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Planning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Improving Efficiency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Improving Quality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Accountability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Maintaining Focus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>
                <a:effectLst/>
              </a:rPr>
              <a:t>IE is Data Gathering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0448" y="2457450"/>
            <a:ext cx="1598719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STARS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2081" y="3793345"/>
            <a:ext cx="1598719" cy="6987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AFPC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34401" y="2336800"/>
            <a:ext cx="1598719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SQL</a:t>
            </a:r>
          </a:p>
        </p:txBody>
      </p:sp>
      <p:sp>
        <p:nvSpPr>
          <p:cNvPr id="14" name="Oval 13"/>
          <p:cNvSpPr/>
          <p:nvPr/>
        </p:nvSpPr>
        <p:spPr>
          <a:xfrm>
            <a:off x="4552951" y="1689100"/>
            <a:ext cx="2762251" cy="2133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CCAF Institutional Effectiveness</a:t>
            </a:r>
          </a:p>
          <a:p>
            <a:pPr algn="ctr"/>
            <a:r>
              <a:rPr lang="en-US" sz="2400" dirty="0">
                <a:solidFill>
                  <a:prstClr val="white"/>
                </a:solidFill>
              </a:rPr>
              <a:t>Data</a:t>
            </a:r>
          </a:p>
        </p:txBody>
      </p:sp>
      <p:cxnSp>
        <p:nvCxnSpPr>
          <p:cNvPr id="23" name="Straight Arrow Connector 22"/>
          <p:cNvCxnSpPr>
            <a:endCxn id="14" idx="6"/>
          </p:cNvCxnSpPr>
          <p:nvPr/>
        </p:nvCxnSpPr>
        <p:spPr>
          <a:xfrm flipH="1">
            <a:off x="7315202" y="2755900"/>
            <a:ext cx="1219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37070" y="2838450"/>
            <a:ext cx="9158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65835" y="3413083"/>
            <a:ext cx="1533286" cy="879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1680" y="4292600"/>
            <a:ext cx="2667000" cy="1257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COMMERCIAL SURVEYS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239000" y="3200400"/>
            <a:ext cx="1373081" cy="949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84847" y="4495800"/>
            <a:ext cx="2622305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AFFILIATE SCHOOL 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095999" y="3837445"/>
            <a:ext cx="1" cy="658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458200" y="4962583"/>
            <a:ext cx="1598719" cy="6987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AFRS</a:t>
            </a:r>
          </a:p>
        </p:txBody>
      </p:sp>
      <p:cxnSp>
        <p:nvCxnSpPr>
          <p:cNvPr id="18" name="Straight Arrow Connector 17"/>
          <p:cNvCxnSpPr>
            <a:stCxn id="17" idx="1"/>
            <a:endCxn id="14" idx="5"/>
          </p:cNvCxnSpPr>
          <p:nvPr/>
        </p:nvCxnSpPr>
        <p:spPr>
          <a:xfrm flipH="1" flipV="1">
            <a:off x="6910680" y="3510242"/>
            <a:ext cx="1547520" cy="180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CCAF IE</a:t>
            </a:r>
            <a:endParaRPr lang="en-US" sz="36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864" y="1507551"/>
            <a:ext cx="119409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CCAF shares the regional accreditation with all 112 affiliate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Our accreditation allows us to give college credit to Airmen for the coursework they complete at </a:t>
            </a:r>
            <a:r>
              <a:rPr lang="en-US" sz="2800" u="sng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your</a:t>
            </a:r>
            <a:r>
              <a:rPr lang="en-US" sz="28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Provides a means to show value of AF training and validates mission accomplishment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IE is more important than ever as Air University heads into its 2019 reaffirmation with SACSCOC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465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3027" y="2685183"/>
            <a:ext cx="2863905" cy="38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978" y="2566174"/>
            <a:ext cx="4476811" cy="40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167387" y="2566174"/>
            <a:ext cx="4063588" cy="17049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white"/>
                </a:solidFill>
                <a:effectLst/>
              </a:rPr>
              <a:t>Why is Institutional Effectiveness </a:t>
            </a:r>
            <a:br>
              <a:rPr lang="en-US" sz="3200" dirty="0">
                <a:solidFill>
                  <a:prstClr val="white"/>
                </a:solidFill>
                <a:effectLst/>
              </a:rPr>
            </a:br>
            <a:r>
              <a:rPr lang="en-US" sz="3200" dirty="0">
                <a:solidFill>
                  <a:prstClr val="white"/>
                </a:solidFill>
                <a:effectLst/>
              </a:rPr>
              <a:t>Important to CCAF?</a:t>
            </a:r>
            <a:endParaRPr lang="en-US" sz="32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4811" y="1524001"/>
            <a:ext cx="6729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CCAF must meet </a:t>
            </a:r>
            <a:r>
              <a:rPr lang="en-US" sz="24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SACSCOC </a:t>
            </a:r>
            <a:r>
              <a:rPr lang="en-US" sz="24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requirements as stated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in the Principles of Accreditation.</a:t>
            </a:r>
          </a:p>
        </p:txBody>
      </p:sp>
    </p:spTree>
    <p:extLst>
      <p:ext uri="{BB962C8B-B14F-4D97-AF65-F5344CB8AC3E}">
        <p14:creationId xmlns:p14="http://schemas.microsoft.com/office/powerpoint/2010/main" val="226720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_w/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U_w/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AU_w/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1_AU_w/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AU_w/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0_AU_w/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710</Words>
  <Application>Microsoft Office PowerPoint</Application>
  <PresentationFormat>Widescreen</PresentationFormat>
  <Paragraphs>103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Mongolian Baiti</vt:lpstr>
      <vt:lpstr>Times New Roman</vt:lpstr>
      <vt:lpstr>Office Theme</vt:lpstr>
      <vt:lpstr>AU_w/ Bottom Bar</vt:lpstr>
      <vt:lpstr>1_AU_w/ Bottom Bar</vt:lpstr>
      <vt:lpstr>5_AU_w/ Bottom Bar</vt:lpstr>
      <vt:lpstr>11_AU_w/ Bottom Bar</vt:lpstr>
      <vt:lpstr>2_AU_w/ Bottom Bar</vt:lpstr>
      <vt:lpstr>10_AU_w/ Bottom Bar</vt:lpstr>
      <vt:lpstr>Institutional Effectiveness</vt:lpstr>
      <vt:lpstr>Overview</vt:lpstr>
      <vt:lpstr>What is Institutional Effectiveness</vt:lpstr>
      <vt:lpstr>The Nature of the IE Process</vt:lpstr>
      <vt:lpstr>KEYS TO AN EFFECTIVE  INSTITUTIONAL EFFECTIVENESS PROCESS</vt:lpstr>
      <vt:lpstr>Reasons for IE</vt:lpstr>
      <vt:lpstr>IE is Data Gathering</vt:lpstr>
      <vt:lpstr>CCAF IE</vt:lpstr>
      <vt:lpstr>Why is Institutional Effectiveness  Important to CCAF?</vt:lpstr>
      <vt:lpstr>Why is Institutional Effectiveness  Important to CCAF?</vt:lpstr>
      <vt:lpstr>Why is Institutional Effectiveness  Important to CCAF?</vt:lpstr>
      <vt:lpstr>Why is IE important to you?</vt:lpstr>
      <vt:lpstr>CCAF IE</vt:lpstr>
      <vt:lpstr>How is IE used in your school?</vt:lpstr>
      <vt:lpstr>How does this affect you?</vt:lpstr>
    </vt:vector>
  </TitlesOfParts>
  <Company>Maxwell AFB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Effectiveness</dc:title>
  <dc:creator>PITTS, DANIEL N 2d Lt USAF AETC CCAF/DEC</dc:creator>
  <cp:lastModifiedBy>SUMMERLIN, LINDA A GS-13 USAF AETC BARNES CENTER/AA</cp:lastModifiedBy>
  <cp:revision>24</cp:revision>
  <dcterms:created xsi:type="dcterms:W3CDTF">2017-07-19T14:34:39Z</dcterms:created>
  <dcterms:modified xsi:type="dcterms:W3CDTF">2018-05-03T12:33:56Z</dcterms:modified>
</cp:coreProperties>
</file>